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2" r:id="rId2"/>
  </p:sldMasterIdLst>
  <p:notesMasterIdLst>
    <p:notesMasterId r:id="rId36"/>
  </p:notesMasterIdLst>
  <p:handoutMasterIdLst>
    <p:handoutMasterId r:id="rId37"/>
  </p:handoutMasterIdLst>
  <p:sldIdLst>
    <p:sldId id="259" r:id="rId3"/>
    <p:sldId id="620" r:id="rId4"/>
    <p:sldId id="661" r:id="rId5"/>
    <p:sldId id="619" r:id="rId6"/>
    <p:sldId id="675" r:id="rId7"/>
    <p:sldId id="678" r:id="rId8"/>
    <p:sldId id="621" r:id="rId9"/>
    <p:sldId id="662" r:id="rId10"/>
    <p:sldId id="663" r:id="rId11"/>
    <p:sldId id="665" r:id="rId12"/>
    <p:sldId id="664" r:id="rId13"/>
    <p:sldId id="669" r:id="rId14"/>
    <p:sldId id="666" r:id="rId15"/>
    <p:sldId id="667" r:id="rId16"/>
    <p:sldId id="627" r:id="rId17"/>
    <p:sldId id="670" r:id="rId18"/>
    <p:sldId id="671" r:id="rId19"/>
    <p:sldId id="673" r:id="rId20"/>
    <p:sldId id="676" r:id="rId21"/>
    <p:sldId id="649" r:id="rId22"/>
    <p:sldId id="672" r:id="rId23"/>
    <p:sldId id="631" r:id="rId24"/>
    <p:sldId id="587" r:id="rId25"/>
    <p:sldId id="589" r:id="rId26"/>
    <p:sldId id="654" r:id="rId27"/>
    <p:sldId id="677" r:id="rId28"/>
    <p:sldId id="651" r:id="rId29"/>
    <p:sldId id="674" r:id="rId30"/>
    <p:sldId id="632" r:id="rId31"/>
    <p:sldId id="658" r:id="rId32"/>
    <p:sldId id="681" r:id="rId33"/>
    <p:sldId id="679" r:id="rId34"/>
    <p:sldId id="680" r:id="rId3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66"/>
    <a:srgbClr val="87A3CB"/>
    <a:srgbClr val="FF0000"/>
    <a:srgbClr val="E6E6E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581" autoAdjust="0"/>
  </p:normalViewPr>
  <p:slideViewPr>
    <p:cSldViewPr>
      <p:cViewPr>
        <p:scale>
          <a:sx n="94" d="100"/>
          <a:sy n="94" d="100"/>
        </p:scale>
        <p:origin x="-2136" y="-51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8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fld id="{594F32FB-EB36-43C6-8A1C-1A3B301AE2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4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fld id="{55C24D23-8B5D-4C86-AC48-00D57BB38CD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97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EF21E-84EC-4422-B949-2D752EDE6FD8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C90DE-C049-41EE-9FC9-A60458E92B6C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6937C-FD8F-4613-A730-3F6BABA51F8A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 userDrawn="1"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1524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480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78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8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184785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39115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8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6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4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8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58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4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575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50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84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7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63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672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22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3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spect="1" noChangeArrowheads="1"/>
          </p:cNvSpPr>
          <p:nvPr/>
        </p:nvSpPr>
        <p:spPr bwMode="auto">
          <a:xfrm>
            <a:off x="0" y="6045200"/>
            <a:ext cx="9144000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02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863"/>
            <a:ext cx="9140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02D5-A5DB-44A6-95DA-7B61BA9C1B93}" type="datetimeFigureOut">
              <a:rPr lang="de-DE" smtClean="0"/>
              <a:t>09.06.2011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BEC8-1E3D-4BD0-98C4-E77C5002D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7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65175"/>
            <a:ext cx="8964612" cy="23622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de-AT" sz="2800" b="1" dirty="0" smtClean="0">
                <a:solidFill>
                  <a:srgbClr val="000066"/>
                </a:solidFill>
              </a:rPr>
              <a:t>Nationale Transferkonten: </a:t>
            </a:r>
            <a:br>
              <a:rPr lang="de-AT" sz="2800" b="1" dirty="0" smtClean="0">
                <a:solidFill>
                  <a:srgbClr val="000066"/>
                </a:solidFill>
              </a:rPr>
            </a:br>
            <a:r>
              <a:rPr lang="de-AT" sz="2400" b="1" dirty="0" smtClean="0">
                <a:solidFill>
                  <a:srgbClr val="000066"/>
                </a:solidFill>
              </a:rPr>
              <a:t>Eine Einführung, Ergebnisse für Österreich und ihre Anwendung auf die Prognose von </a:t>
            </a:r>
            <a:r>
              <a:rPr lang="de-AT" sz="2400" b="1" dirty="0" err="1" smtClean="0">
                <a:solidFill>
                  <a:srgbClr val="000066"/>
                </a:solidFill>
              </a:rPr>
              <a:t>support</a:t>
            </a:r>
            <a:r>
              <a:rPr lang="de-AT" sz="2400" b="1" dirty="0" smtClean="0">
                <a:solidFill>
                  <a:srgbClr val="000066"/>
                </a:solidFill>
              </a:rPr>
              <a:t> </a:t>
            </a:r>
            <a:r>
              <a:rPr lang="de-AT" sz="2400" b="1" dirty="0" err="1" smtClean="0">
                <a:solidFill>
                  <a:srgbClr val="000066"/>
                </a:solidFill>
              </a:rPr>
              <a:t>ratios</a:t>
            </a:r>
            <a:r>
              <a:rPr lang="de-AT" sz="2400" b="1" dirty="0" smtClean="0">
                <a:solidFill>
                  <a:srgbClr val="000066"/>
                </a:solidFill>
              </a:rPr>
              <a:t> und die Altersverteilung öffentlicher Transfers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15400" cy="1752600"/>
          </a:xfrm>
        </p:spPr>
        <p:txBody>
          <a:bodyPr/>
          <a:lstStyle/>
          <a:p>
            <a:pPr algn="ctr" eaLnBrk="1" hangingPunct="1"/>
            <a:r>
              <a:rPr lang="de-AT" sz="2000" dirty="0" smtClean="0">
                <a:solidFill>
                  <a:srgbClr val="000066"/>
                </a:solidFill>
              </a:rPr>
              <a:t>Bernhard Hammer</a:t>
            </a:r>
          </a:p>
          <a:p>
            <a:pPr algn="ctr" eaLnBrk="1" hangingPunct="1"/>
            <a:r>
              <a:rPr lang="de-AT" sz="1200" dirty="0" smtClean="0">
                <a:solidFill>
                  <a:srgbClr val="000066"/>
                </a:solidFill>
              </a:rPr>
              <a:t>Institut für Wirtschaftsmathematik, Forschungsgruppe ECON, TU Wien</a:t>
            </a:r>
          </a:p>
          <a:p>
            <a:pPr algn="ctr" eaLnBrk="1" hangingPunct="1"/>
            <a:endParaRPr lang="de-AT" sz="2000" dirty="0" smtClean="0">
              <a:solidFill>
                <a:srgbClr val="000066"/>
              </a:solidFill>
            </a:endParaRPr>
          </a:p>
          <a:p>
            <a:pPr algn="ctr" eaLnBrk="1" hangingPunct="1"/>
            <a:r>
              <a:rPr lang="de-AT" sz="2000" dirty="0" smtClean="0">
                <a:solidFill>
                  <a:srgbClr val="000066"/>
                </a:solidFill>
              </a:rPr>
              <a:t>Alexia </a:t>
            </a:r>
            <a:r>
              <a:rPr lang="de-AT" sz="2000" dirty="0" err="1" smtClean="0">
                <a:solidFill>
                  <a:srgbClr val="000066"/>
                </a:solidFill>
              </a:rPr>
              <a:t>Prskawetz</a:t>
            </a:r>
            <a:endParaRPr lang="de-AT" sz="2000" dirty="0" smtClean="0">
              <a:solidFill>
                <a:srgbClr val="000066"/>
              </a:solidFill>
            </a:endParaRPr>
          </a:p>
          <a:p>
            <a:pPr algn="ctr" eaLnBrk="1" hangingPunct="1"/>
            <a:r>
              <a:rPr lang="de-AT" sz="1200" dirty="0" smtClean="0">
                <a:solidFill>
                  <a:srgbClr val="000066"/>
                </a:solidFill>
              </a:rPr>
              <a:t>Institut für Wirtschaftsmathematik, Forschungsgruppe ECON, TU Wien </a:t>
            </a:r>
          </a:p>
          <a:p>
            <a:pPr algn="ctr" eaLnBrk="1" hangingPunct="1"/>
            <a:r>
              <a:rPr lang="de-AT" sz="1200" dirty="0" smtClean="0">
                <a:solidFill>
                  <a:srgbClr val="000066"/>
                </a:solidFill>
              </a:rPr>
              <a:t>Vienna Institute </a:t>
            </a:r>
            <a:r>
              <a:rPr lang="de-AT" sz="1200" dirty="0" err="1" smtClean="0">
                <a:solidFill>
                  <a:srgbClr val="000066"/>
                </a:solidFill>
              </a:rPr>
              <a:t>of</a:t>
            </a:r>
            <a:r>
              <a:rPr lang="de-AT" sz="1200" dirty="0" smtClean="0">
                <a:solidFill>
                  <a:srgbClr val="000066"/>
                </a:solidFill>
              </a:rPr>
              <a:t> </a:t>
            </a:r>
            <a:r>
              <a:rPr lang="de-AT" sz="1200" dirty="0" err="1" smtClean="0">
                <a:solidFill>
                  <a:srgbClr val="000066"/>
                </a:solidFill>
              </a:rPr>
              <a:t>Demography</a:t>
            </a:r>
            <a:r>
              <a:rPr lang="de-AT" sz="1200" dirty="0" smtClean="0">
                <a:solidFill>
                  <a:srgbClr val="000066"/>
                </a:solidFill>
              </a:rPr>
              <a:t>, ÖAW</a:t>
            </a:r>
          </a:p>
          <a:p>
            <a:pPr algn="ctr" eaLnBrk="1" hangingPunct="1"/>
            <a:r>
              <a:rPr lang="de-AT" sz="1200" dirty="0" smtClean="0">
                <a:solidFill>
                  <a:srgbClr val="000066"/>
                </a:solidFill>
              </a:rPr>
              <a:t>Wittgenstein </a:t>
            </a:r>
            <a:r>
              <a:rPr lang="de-AT" sz="1200" dirty="0" err="1" smtClean="0">
                <a:solidFill>
                  <a:srgbClr val="000066"/>
                </a:solidFill>
              </a:rPr>
              <a:t>Centre</a:t>
            </a:r>
            <a:r>
              <a:rPr lang="de-AT" sz="1200" dirty="0" smtClean="0">
                <a:solidFill>
                  <a:srgbClr val="000066"/>
                </a:solidFill>
              </a:rPr>
              <a:t> </a:t>
            </a:r>
            <a:r>
              <a:rPr lang="de-AT" sz="1200" dirty="0" err="1" smtClean="0">
                <a:solidFill>
                  <a:srgbClr val="000066"/>
                </a:solidFill>
              </a:rPr>
              <a:t>for</a:t>
            </a:r>
            <a:r>
              <a:rPr lang="de-AT" sz="1200" dirty="0" smtClean="0">
                <a:solidFill>
                  <a:srgbClr val="000066"/>
                </a:solidFill>
              </a:rPr>
              <a:t> </a:t>
            </a:r>
            <a:r>
              <a:rPr lang="de-AT" sz="1200" dirty="0" err="1" smtClean="0">
                <a:solidFill>
                  <a:srgbClr val="000066"/>
                </a:solidFill>
              </a:rPr>
              <a:t>Demography</a:t>
            </a:r>
            <a:r>
              <a:rPr lang="de-AT" sz="1200" dirty="0" smtClean="0">
                <a:solidFill>
                  <a:srgbClr val="000066"/>
                </a:solidFill>
              </a:rPr>
              <a:t> </a:t>
            </a:r>
            <a:r>
              <a:rPr lang="de-AT" sz="1200" dirty="0" err="1" smtClean="0">
                <a:solidFill>
                  <a:srgbClr val="000066"/>
                </a:solidFill>
              </a:rPr>
              <a:t>and</a:t>
            </a:r>
            <a:r>
              <a:rPr lang="de-AT" sz="1200" dirty="0" smtClean="0">
                <a:solidFill>
                  <a:srgbClr val="000066"/>
                </a:solidFill>
              </a:rPr>
              <a:t> Global Human Capital</a:t>
            </a:r>
          </a:p>
        </p:txBody>
      </p:sp>
      <p:pic>
        <p:nvPicPr>
          <p:cNvPr id="3076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2411112" cy="576064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NTA - Variablen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11108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800" u="sng" dirty="0" smtClean="0"/>
              <a:t>Einkommen</a:t>
            </a:r>
            <a:r>
              <a:rPr lang="de-DE" sz="1600" dirty="0" smtClean="0"/>
              <a:t>:      - Arbeitseinkommen                             </a:t>
            </a:r>
            <a:endParaRPr lang="de-DE" sz="1600" dirty="0"/>
          </a:p>
          <a:p>
            <a:pPr marL="0" indent="0"/>
            <a:r>
              <a:rPr lang="de-DE" sz="1600" dirty="0" smtClean="0"/>
              <a:t>                                 - Vermögenseinkommen (öffentlich, privat)</a:t>
            </a:r>
          </a:p>
          <a:p>
            <a:pPr marL="0" indent="0"/>
            <a:endParaRPr lang="de-DE" sz="1600" dirty="0" smtClean="0"/>
          </a:p>
          <a:p>
            <a:pPr>
              <a:buFont typeface="Arial" pitchFamily="34" charset="0"/>
              <a:buChar char="•"/>
            </a:pPr>
            <a:r>
              <a:rPr lang="de-DE" sz="1800" u="sng" dirty="0" smtClean="0"/>
              <a:t>Konsum</a:t>
            </a:r>
            <a:r>
              <a:rPr lang="de-DE" sz="1800" dirty="0" smtClean="0"/>
              <a:t>:          </a:t>
            </a:r>
            <a:r>
              <a:rPr lang="de-DE" sz="1600" dirty="0" smtClean="0"/>
              <a:t>- öffentlich (Bildung, Gesundheit, Rest)</a:t>
            </a:r>
          </a:p>
          <a:p>
            <a:pPr marL="0" indent="0"/>
            <a:r>
              <a:rPr lang="de-DE" sz="1600" dirty="0" smtClean="0"/>
              <a:t>                                 - privat (Bildung, Gesundheit, Wohnen, Rest)</a:t>
            </a:r>
          </a:p>
          <a:p>
            <a:pPr marL="0" indent="0"/>
            <a:endParaRPr lang="de-DE" sz="1600" dirty="0" smtClean="0"/>
          </a:p>
          <a:p>
            <a:pPr>
              <a:buFont typeface="Arial" pitchFamily="34" charset="0"/>
              <a:buChar char="•"/>
            </a:pPr>
            <a:r>
              <a:rPr lang="de-DE" sz="1800" u="sng" dirty="0" smtClean="0"/>
              <a:t>Transfereingänge</a:t>
            </a:r>
            <a:endParaRPr lang="de-DE" sz="1800" u="sng" dirty="0"/>
          </a:p>
          <a:p>
            <a:pPr marL="0" indent="0"/>
            <a:r>
              <a:rPr lang="de-DE" sz="1600" dirty="0"/>
              <a:t> </a:t>
            </a:r>
            <a:r>
              <a:rPr lang="de-DE" sz="1600" dirty="0" smtClean="0"/>
              <a:t>                      - öffentlich (Geld-, Sachtransfer), weitere Unterteilung nach dem Zweck:                  </a:t>
            </a:r>
          </a:p>
          <a:p>
            <a:pPr marL="0" indent="0"/>
            <a:r>
              <a:rPr lang="de-DE" sz="1600" dirty="0"/>
              <a:t> </a:t>
            </a:r>
            <a:r>
              <a:rPr lang="de-DE" sz="1600" dirty="0" smtClean="0"/>
              <a:t>                           Bildung, Gesundheit, Sozialschutz, Rest; (Sozialschutz: Alter,  </a:t>
            </a:r>
          </a:p>
          <a:p>
            <a:pPr marL="0" indent="0"/>
            <a:r>
              <a:rPr lang="de-DE" sz="1600" dirty="0"/>
              <a:t> </a:t>
            </a:r>
            <a:r>
              <a:rPr lang="de-DE" sz="1600" dirty="0" smtClean="0"/>
              <a:t>                           Hinterbliebene, Invalidität, Arbeitslosigkeit, Familie und Kinder, Rest)</a:t>
            </a:r>
          </a:p>
          <a:p>
            <a:pPr marL="0" indent="0"/>
            <a:r>
              <a:rPr lang="de-DE" sz="1600" dirty="0"/>
              <a:t> </a:t>
            </a:r>
            <a:r>
              <a:rPr lang="de-DE" sz="1600" dirty="0" smtClean="0"/>
              <a:t>                      - privat</a:t>
            </a:r>
          </a:p>
          <a:p>
            <a:pPr marL="0" indent="0"/>
            <a:endParaRPr lang="de-DE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800" u="sng" dirty="0" smtClean="0"/>
              <a:t>Transferabgänge</a:t>
            </a:r>
          </a:p>
          <a:p>
            <a:pPr marL="0" indent="0"/>
            <a:r>
              <a:rPr lang="de-DE" sz="1800" dirty="0" smtClean="0"/>
              <a:t>                     </a:t>
            </a:r>
            <a:r>
              <a:rPr lang="de-DE" sz="1600" dirty="0"/>
              <a:t>-</a:t>
            </a:r>
            <a:r>
              <a:rPr lang="de-DE" sz="1600" dirty="0" smtClean="0"/>
              <a:t> öffentlich (Steuern, Sozialbeiträge)</a:t>
            </a:r>
          </a:p>
          <a:p>
            <a:pPr marL="0" indent="0"/>
            <a:r>
              <a:rPr lang="de-DE" sz="1600" dirty="0" smtClean="0"/>
              <a:t>                        - öffentlich nach Zweck </a:t>
            </a:r>
          </a:p>
          <a:p>
            <a:pPr marL="0" indent="0"/>
            <a:r>
              <a:rPr lang="de-DE" sz="1600" dirty="0"/>
              <a:t> </a:t>
            </a:r>
            <a:r>
              <a:rPr lang="de-DE" sz="1600" dirty="0" smtClean="0"/>
              <a:t>                       - privat: v.a. innerfamiliäre Transfers  </a:t>
            </a:r>
          </a:p>
        </p:txBody>
      </p:sp>
      <p:pic>
        <p:nvPicPr>
          <p:cNvPr id="4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461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120680" cy="576064"/>
          </a:xfrm>
        </p:spPr>
        <p:txBody>
          <a:bodyPr>
            <a:norm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Herleitung der Aggregate aus der VGR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896544"/>
          </a:xfrm>
        </p:spPr>
        <p:txBody>
          <a:bodyPr/>
          <a:lstStyle/>
          <a:p>
            <a:r>
              <a:rPr lang="de-DE" sz="1600" u="sng" dirty="0" smtClean="0"/>
              <a:t>Ausgangspunkt: Äquivalenz der Verwendungs- und Verteilungsrechnung: </a:t>
            </a:r>
          </a:p>
          <a:p>
            <a:endParaRPr lang="de-DE" sz="1000" u="sng" dirty="0" smtClean="0"/>
          </a:p>
          <a:p>
            <a:endParaRPr lang="de-DE" sz="1000" u="sng" dirty="0"/>
          </a:p>
          <a:p>
            <a:endParaRPr lang="de-DE" sz="1000" u="sng" dirty="0" smtClean="0"/>
          </a:p>
          <a:p>
            <a:endParaRPr lang="de-DE" sz="1000" u="sng" dirty="0" smtClean="0"/>
          </a:p>
          <a:p>
            <a:r>
              <a:rPr lang="de-DE" sz="1200" dirty="0" smtClean="0"/>
              <a:t>C = Konsum, I = Investitionen, Ex = Nettoexporte, AE = Arbeitseinkommen, BE = Betriebseinkommen, SE = </a:t>
            </a:r>
            <a:r>
              <a:rPr lang="de-DE" sz="1200" dirty="0" err="1" smtClean="0"/>
              <a:t>Selbständigeneink</a:t>
            </a:r>
            <a:r>
              <a:rPr lang="de-DE" sz="1200" dirty="0" smtClean="0"/>
              <a:t>., PA = </a:t>
            </a:r>
            <a:r>
              <a:rPr lang="de-DE" sz="1200" dirty="0" err="1" smtClean="0"/>
              <a:t>Produktionsabgaben</a:t>
            </a:r>
            <a:r>
              <a:rPr lang="de-DE" sz="1200" dirty="0" smtClean="0"/>
              <a:t> minus Subventionen</a:t>
            </a:r>
          </a:p>
          <a:p>
            <a:endParaRPr lang="de-DE" sz="1000" dirty="0" smtClean="0"/>
          </a:p>
          <a:p>
            <a:pPr>
              <a:buFont typeface="+mj-lt"/>
              <a:buAutoNum type="arabicPeriod"/>
            </a:pPr>
            <a:r>
              <a:rPr lang="de-DE" sz="1400" dirty="0" smtClean="0"/>
              <a:t>Übergang zum Bruttonationaleinkommen: Netto-Primäreinkommen, PA aus der übrigen Welt wird inkludiert.</a:t>
            </a:r>
          </a:p>
          <a:p>
            <a:pPr>
              <a:buFont typeface="+mj-lt"/>
              <a:buAutoNum type="arabicPeriod"/>
            </a:pPr>
            <a:r>
              <a:rPr lang="de-DE" sz="1400" dirty="0" smtClean="0"/>
              <a:t>In den NTA wird nur Vermögens- und Arbeitseinkommen unterschieden: Aufteilung des SE </a:t>
            </a:r>
          </a:p>
          <a:p>
            <a:pPr>
              <a:buFont typeface="+mj-lt"/>
              <a:buAutoNum type="arabicPeriod"/>
            </a:pPr>
            <a:r>
              <a:rPr lang="de-DE" sz="1400" dirty="0" smtClean="0"/>
              <a:t>Arbeitseinkommen und Vermögenseinkommen enthält  den gesamten durch den Faktoreinsatz produzierten Wert: Ein Teil der PA (Produktionssteuern) wird auf AE und BE verteilt</a:t>
            </a:r>
          </a:p>
          <a:p>
            <a:pPr>
              <a:buFont typeface="+mj-lt"/>
              <a:buAutoNum type="arabicPeriod"/>
            </a:pPr>
            <a:r>
              <a:rPr lang="de-DE" sz="1400" dirty="0" smtClean="0"/>
              <a:t>Konsum besteht aus dem tatsächlich konsumierten Wert: Produktsteuern werden vom Konsum abgezogen</a:t>
            </a:r>
          </a:p>
          <a:p>
            <a:pPr>
              <a:buFont typeface="+mj-lt"/>
              <a:buAutoNum type="arabicPeriod"/>
            </a:pPr>
            <a:r>
              <a:rPr lang="de-DE" sz="1400" dirty="0" smtClean="0"/>
              <a:t>Von den Investitionen und BE werden die Abschreibungen abgezogen</a:t>
            </a:r>
          </a:p>
          <a:p>
            <a:pPr>
              <a:buFont typeface="+mj-lt"/>
              <a:buAutoNum type="arabicPeriod"/>
            </a:pPr>
            <a:r>
              <a:rPr lang="de-DE" sz="1400" dirty="0" smtClean="0"/>
              <a:t>Teile des Exports werden als Investment im Ausland betrachtet</a:t>
            </a:r>
          </a:p>
          <a:p>
            <a:pPr marL="0" indent="0"/>
            <a:endParaRPr lang="de-DE" sz="1600" dirty="0" smtClean="0"/>
          </a:p>
          <a:p>
            <a:pPr marL="0" indent="0"/>
            <a:r>
              <a:rPr lang="de-DE" sz="1600" dirty="0" smtClean="0"/>
              <a:t>Ergebnis: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187624" y="1572761"/>
                <a:ext cx="662473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2000" i="1" smtClean="0">
                        <a:latin typeface="Cambria Math"/>
                      </a:rPr>
                      <m:t>𝐶</m:t>
                    </m:r>
                    <m:r>
                      <a:rPr lang="de-DE" sz="2000" i="1" smtClean="0">
                        <a:latin typeface="Cambria Math"/>
                      </a:rPr>
                      <m:t>+</m:t>
                    </m:r>
                    <m:r>
                      <a:rPr lang="de-DE" sz="2000" i="1" smtClean="0">
                        <a:latin typeface="Cambria Math"/>
                      </a:rPr>
                      <m:t>𝐼</m:t>
                    </m:r>
                    <m:r>
                      <a:rPr lang="de-DE" sz="2000" i="1" smtClean="0">
                        <a:latin typeface="Cambria Math"/>
                      </a:rPr>
                      <m:t>+</m:t>
                    </m:r>
                    <m:r>
                      <a:rPr lang="de-DE" sz="2000" i="1" smtClean="0">
                        <a:latin typeface="Cambria Math"/>
                      </a:rPr>
                      <m:t>𝐸𝑥</m:t>
                    </m:r>
                    <m:r>
                      <a:rPr lang="de-DE" sz="2000" i="1" smtClean="0">
                        <a:latin typeface="Cambria Math"/>
                      </a:rPr>
                      <m:t> =</m:t>
                    </m:r>
                    <m:r>
                      <a:rPr lang="de-DE" sz="2000" b="0" i="1" smtClean="0">
                        <a:latin typeface="Cambria Math"/>
                      </a:rPr>
                      <m:t>𝐴𝐸</m:t>
                    </m:r>
                    <m:r>
                      <a:rPr lang="de-DE" sz="2000" i="1">
                        <a:latin typeface="Cambria Math"/>
                      </a:rPr>
                      <m:t>+</m:t>
                    </m:r>
                    <m:r>
                      <a:rPr lang="de-DE" sz="2000" b="0" i="1" smtClean="0">
                        <a:latin typeface="Cambria Math"/>
                      </a:rPr>
                      <m:t>𝐵𝐸</m:t>
                    </m:r>
                    <m:r>
                      <a:rPr lang="de-DE" sz="2000" i="1">
                        <a:latin typeface="Cambria Math"/>
                      </a:rPr>
                      <m:t>+ </m:t>
                    </m:r>
                    <m:r>
                      <a:rPr lang="de-DE" sz="2000" i="1">
                        <a:latin typeface="Cambria Math"/>
                      </a:rPr>
                      <m:t>𝑆𝐸</m:t>
                    </m:r>
                    <m:r>
                      <a:rPr lang="de-DE" sz="2000" b="0" i="1" smtClean="0">
                        <a:latin typeface="Cambria Math"/>
                      </a:rPr>
                      <m:t>+</m:t>
                    </m:r>
                    <m:r>
                      <a:rPr lang="de-DE" sz="2000" b="0" i="1" smtClean="0">
                        <a:latin typeface="Cambria Math"/>
                      </a:rPr>
                      <m:t>𝑃𝐴</m:t>
                    </m:r>
                    <m:r>
                      <a:rPr lang="de-DE" sz="2000" i="1">
                        <a:latin typeface="Cambria Math"/>
                      </a:rPr>
                      <m:t>=</m:t>
                    </m:r>
                    <m:r>
                      <a:rPr lang="de-DE" sz="2000" i="1">
                        <a:latin typeface="Cambria Math"/>
                      </a:rPr>
                      <m:t>𝐵𝐼𝑃</m:t>
                    </m:r>
                  </m:oMath>
                </a14:m>
                <a:r>
                  <a:rPr lang="de-DE" sz="2000" i="1" dirty="0"/>
                  <a:t>  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572761"/>
                <a:ext cx="6624736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339752" y="5231380"/>
                <a:ext cx="4608512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𝐶</m:t>
                      </m:r>
                      <m:r>
                        <a:rPr lang="de-DE" i="1">
                          <a:latin typeface="Cambria Math"/>
                        </a:rPr>
                        <m:t>+</m:t>
                      </m:r>
                      <m:r>
                        <a:rPr lang="de-DE" i="1">
                          <a:latin typeface="Cambria Math"/>
                        </a:rPr>
                        <m:t>𝑆</m:t>
                      </m:r>
                      <m:r>
                        <a:rPr lang="de-DE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τ</m:t>
                      </m:r>
                      <m:r>
                        <a:rPr lang="de-DE" i="1">
                          <a:latin typeface="Cambria Math"/>
                        </a:rPr>
                        <m:t> =</m:t>
                      </m:r>
                      <m:r>
                        <a:rPr lang="de-DE" i="1">
                          <a:latin typeface="Cambria Math"/>
                        </a:rPr>
                        <m:t>𝑌𝐿</m:t>
                      </m:r>
                      <m:r>
                        <a:rPr lang="de-DE" i="1">
                          <a:latin typeface="Cambria Math"/>
                        </a:rPr>
                        <m:t>+</m:t>
                      </m:r>
                      <m:r>
                        <a:rPr lang="de-DE" i="1">
                          <a:latin typeface="Cambria Math"/>
                        </a:rPr>
                        <m:t>𝑌𝐴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231380"/>
                <a:ext cx="460851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3" descr="W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8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737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0656" cy="432048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Flow Account Identity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Geschweifte Klammer rechts 4"/>
          <p:cNvSpPr/>
          <p:nvPr/>
        </p:nvSpPr>
        <p:spPr>
          <a:xfrm rot="5400000">
            <a:off x="6108596" y="891934"/>
            <a:ext cx="171449" cy="30243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schweifte Klammer links 5"/>
          <p:cNvSpPr/>
          <p:nvPr/>
        </p:nvSpPr>
        <p:spPr>
          <a:xfrm rot="16200000">
            <a:off x="3022691" y="1151458"/>
            <a:ext cx="171449" cy="25052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70178" y="2996952"/>
                <a:ext cx="4876335" cy="140532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+mn-lt"/>
                  </a:rPr>
                  <a:t>C ... Konsum</a:t>
                </a:r>
              </a:p>
              <a:p>
                <a:r>
                  <a:rPr lang="de-DE" sz="1600" dirty="0" smtClean="0">
                    <a:latin typeface="+mn-lt"/>
                  </a:rPr>
                  <a:t>S … Ersparnisse (</a:t>
                </a:r>
                <a:r>
                  <a:rPr lang="de-DE" sz="1600" dirty="0" err="1">
                    <a:latin typeface="+mn-lt"/>
                  </a:rPr>
                  <a:t>S</a:t>
                </a:r>
                <a:r>
                  <a:rPr lang="de-DE" sz="1600" dirty="0" err="1" smtClean="0">
                    <a:latin typeface="+mn-lt"/>
                  </a:rPr>
                  <a:t>avings</a:t>
                </a:r>
                <a:r>
                  <a:rPr lang="de-DE" sz="1600" dirty="0" smtClean="0">
                    <a:latin typeface="+mn-lt"/>
                  </a:rPr>
                  <a:t>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16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𝑝𝑟𝑖𝑣</m:t>
                        </m:r>
                      </m:sub>
                      <m:sup>
                        <m:r>
                          <a:rPr lang="de-DE" sz="1600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de-DE" sz="1600" dirty="0" smtClean="0">
                    <a:latin typeface="+mn-lt"/>
                  </a:rPr>
                  <a:t> ,</a:t>
                </a:r>
                <a:r>
                  <a:rPr lang="de-DE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16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𝑝𝑟𝑖𝑣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de-DE" sz="1600" i="1">
                        <a:latin typeface="Cambria Math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+mn-lt"/>
                  </a:rPr>
                  <a:t>… Abgang/Eingang private Transfers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16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𝑝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𝑢𝑏</m:t>
                        </m:r>
                      </m:sub>
                      <m:sup>
                        <m:r>
                          <a:rPr lang="de-DE" sz="1600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de-DE" sz="1600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16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𝑝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𝑢𝑏</m:t>
                        </m:r>
                      </m:sub>
                      <m:sup>
                        <m:r>
                          <a:rPr lang="de-DE" sz="16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de-DE" sz="1600" i="1">
                        <a:latin typeface="Cambria Math"/>
                      </a:rPr>
                      <m:t> </m:t>
                    </m:r>
                  </m:oMath>
                </a14:m>
                <a:r>
                  <a:rPr lang="de-DE" sz="1600" dirty="0">
                    <a:latin typeface="+mn-lt"/>
                  </a:rPr>
                  <a:t>… Abgang/Eingang </a:t>
                </a:r>
                <a:r>
                  <a:rPr lang="de-DE" sz="1600" dirty="0" smtClean="0">
                    <a:latin typeface="+mn-lt"/>
                  </a:rPr>
                  <a:t>öffentliche </a:t>
                </a:r>
                <a:r>
                  <a:rPr lang="de-DE" sz="1600" dirty="0">
                    <a:latin typeface="+mn-lt"/>
                  </a:rPr>
                  <a:t>Transfers</a:t>
                </a:r>
                <a:r>
                  <a:rPr lang="de-DE" sz="1600" dirty="0" smtClean="0">
                    <a:latin typeface="+mn-lt"/>
                  </a:rPr>
                  <a:t>  </a:t>
                </a:r>
              </a:p>
              <a:p>
                <a:r>
                  <a:rPr lang="de-DE" sz="1600" dirty="0" smtClean="0">
                    <a:latin typeface="+mn-lt"/>
                  </a:rPr>
                  <a:t>YA  … </a:t>
                </a:r>
                <a:r>
                  <a:rPr lang="de-DE" sz="1600" dirty="0" err="1" smtClean="0">
                    <a:latin typeface="+mn-lt"/>
                  </a:rPr>
                  <a:t>Vermögensbasiertes</a:t>
                </a:r>
                <a:r>
                  <a:rPr lang="de-DE" sz="1600" dirty="0" smtClean="0">
                    <a:latin typeface="+mn-lt"/>
                  </a:rPr>
                  <a:t> Einkommen </a:t>
                </a:r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78" y="2996952"/>
                <a:ext cx="4876335" cy="1405321"/>
              </a:xfrm>
              <a:prstGeom prst="rect">
                <a:avLst/>
              </a:prstGeom>
              <a:blipFill rotWithShape="1">
                <a:blip r:embed="rId2"/>
                <a:stretch>
                  <a:fillRect l="-373" t="-427" b="-42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2616935" y="2489827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Outflows</a:t>
            </a:r>
            <a:endParaRPr lang="de-DE" sz="16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82989" y="2489827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Inflows</a:t>
            </a:r>
            <a:endParaRPr lang="de-D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513799" y="1840875"/>
                <a:ext cx="6336706" cy="477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de-DE" sz="22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20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de-DE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20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/>
                            </a:rPr>
                            <m:t>𝑝𝑟𝑖𝑣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de-DE" sz="22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2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/>
                            </a:rPr>
                            <m:t>𝑢𝑏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200" i="1">
                          <a:latin typeface="Cambria Math"/>
                        </a:rPr>
                        <m:t>𝑌𝐿</m:t>
                      </m:r>
                      <m:r>
                        <a:rPr lang="de-DE" sz="2200" b="0" i="1" smtClean="0">
                          <a:latin typeface="Cambria Math"/>
                        </a:rPr>
                        <m:t>+</m:t>
                      </m:r>
                      <m:r>
                        <a:rPr lang="de-DE" sz="2200" i="1">
                          <a:latin typeface="Cambria Math"/>
                        </a:rPr>
                        <m:t>𝑌𝐴</m:t>
                      </m:r>
                      <m:r>
                        <a:rPr lang="de-DE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2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𝑝𝑟𝑖𝑣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de-DE" sz="22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2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/>
                            </a:rPr>
                            <m:t>𝑢𝑏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de-DE" sz="2200" i="1" baseline="30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99" y="1840875"/>
                <a:ext cx="6336706" cy="477503"/>
              </a:xfrm>
              <a:prstGeom prst="rect">
                <a:avLst/>
              </a:prstGeom>
              <a:blipFill rotWithShape="1">
                <a:blip r:embed="rId3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64797" y="465313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Beobachtbar: Konsum, Arbeitseinkommen, Vermögenseinkommen, öffentliche  </a:t>
            </a:r>
          </a:p>
          <a:p>
            <a:r>
              <a:rPr lang="de-DE" sz="1600" dirty="0">
                <a:latin typeface="+mn-lt"/>
              </a:rPr>
              <a:t> </a:t>
            </a:r>
            <a:r>
              <a:rPr lang="de-DE" sz="1600" dirty="0" smtClean="0">
                <a:latin typeface="+mn-lt"/>
              </a:rPr>
              <a:t>                     Transfers</a:t>
            </a:r>
          </a:p>
          <a:p>
            <a:endParaRPr lang="de-DE" sz="1600" dirty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Nicht direkt beobachtbar: Innerfamiliäre Transfers; Sparen (inkl. Einkünfte aus der  </a:t>
            </a:r>
          </a:p>
          <a:p>
            <a:r>
              <a:rPr lang="de-DE" sz="1600" dirty="0">
                <a:latin typeface="+mn-lt"/>
              </a:rPr>
              <a:t> </a:t>
            </a:r>
            <a:r>
              <a:rPr lang="de-DE" sz="1600" dirty="0" smtClean="0">
                <a:latin typeface="+mn-lt"/>
              </a:rPr>
              <a:t>                     Veräußerung von Vermögen);</a:t>
            </a:r>
            <a:endParaRPr lang="de-DE" sz="1600" dirty="0">
              <a:latin typeface="+mn-lt"/>
            </a:endParaRPr>
          </a:p>
        </p:txBody>
      </p:sp>
      <p:pic>
        <p:nvPicPr>
          <p:cNvPr id="11" name="Grafik 3" descr="W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4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21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22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470178" y="924752"/>
            <a:ext cx="163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n-lt"/>
              </a:rPr>
              <a:t>Im Aggregat:     </a:t>
            </a:r>
            <a:endParaRPr lang="de-D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665928" y="878586"/>
                <a:ext cx="4032448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/>
                        </a:rPr>
                        <m:t>𝐶</m:t>
                      </m:r>
                      <m:r>
                        <a:rPr lang="de-DE" sz="2200" i="1">
                          <a:latin typeface="Cambria Math"/>
                        </a:rPr>
                        <m:t>+</m:t>
                      </m:r>
                      <m:r>
                        <a:rPr lang="de-DE" sz="2200" i="1">
                          <a:latin typeface="Cambria Math"/>
                        </a:rPr>
                        <m:t>𝑆</m:t>
                      </m:r>
                      <m:r>
                        <a:rPr lang="de-DE" sz="22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/>
                        </a:rPr>
                        <m:t>τ</m:t>
                      </m:r>
                      <m:r>
                        <a:rPr lang="de-DE" sz="2200" i="1">
                          <a:latin typeface="Cambria Math"/>
                        </a:rPr>
                        <m:t> =</m:t>
                      </m:r>
                      <m:r>
                        <a:rPr lang="de-DE" sz="2200" i="1">
                          <a:latin typeface="Cambria Math"/>
                        </a:rPr>
                        <m:t>𝑌𝐿</m:t>
                      </m:r>
                      <m:r>
                        <a:rPr lang="de-DE" sz="2200" i="1">
                          <a:latin typeface="Cambria Math"/>
                        </a:rPr>
                        <m:t>+</m:t>
                      </m:r>
                      <m:r>
                        <a:rPr lang="de-DE" sz="2200" i="1">
                          <a:latin typeface="Cambria Math"/>
                        </a:rPr>
                        <m:t>𝑌𝐴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28" y="878586"/>
                <a:ext cx="4032448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470178" y="1502321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n-lt"/>
              </a:rPr>
              <a:t>Auf individueller Ebene:</a:t>
            </a:r>
            <a:endParaRPr 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6640" cy="64807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Beobachtbare Größen - Datenbasis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052736"/>
            <a:ext cx="7846640" cy="4967064"/>
          </a:xfrm>
        </p:spPr>
        <p:txBody>
          <a:bodyPr/>
          <a:lstStyle/>
          <a:p>
            <a:pPr marL="0" indent="0"/>
            <a:r>
              <a:rPr lang="de-DE" sz="1600" u="sng" dirty="0" smtClean="0"/>
              <a:t>Öffentlicher Konsum</a:t>
            </a:r>
            <a:r>
              <a:rPr lang="de-DE" sz="1600" dirty="0" smtClean="0"/>
              <a:t>: Aggregat: Konsumausgaben nach COFOG;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Altersprofile Gesundheit: LIVE und LKF Daten;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Bildung: Schülerzahlen, Ausgaben pro Bildungsstufe; 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Sozialschutz: ESSOSS; div. Daten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Anderer (kollektiver) Konsum: pro Kopf</a:t>
            </a:r>
          </a:p>
          <a:p>
            <a:endParaRPr lang="de-DE" sz="1000" dirty="0" smtClean="0"/>
          </a:p>
          <a:p>
            <a:r>
              <a:rPr lang="de-DE" sz="1600" u="sng" dirty="0" smtClean="0"/>
              <a:t>Privater Konsum</a:t>
            </a:r>
            <a:r>
              <a:rPr lang="de-DE" sz="1600" dirty="0" smtClean="0"/>
              <a:t>: Aggregat: Konsumausgaben nach COICOP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Altersprofile: Konsumerhebung</a:t>
            </a:r>
            <a:br>
              <a:rPr lang="de-DE" sz="1600" dirty="0" smtClean="0"/>
            </a:br>
            <a:r>
              <a:rPr lang="de-DE" sz="1600" dirty="0" smtClean="0"/>
              <a:t>Äquivalenzskala: Erwachsene über 19 konsumieren gleich viel, Vierjährige 40% eines Erwachsenen. Linearer Anstieg zwischen 4 und 20</a:t>
            </a:r>
          </a:p>
          <a:p>
            <a:endParaRPr lang="de-DE" sz="1000" dirty="0"/>
          </a:p>
          <a:p>
            <a:r>
              <a:rPr lang="de-DE" sz="1600" u="sng" dirty="0" smtClean="0"/>
              <a:t>Einkommen</a:t>
            </a:r>
            <a:r>
              <a:rPr lang="de-DE" sz="1600" dirty="0" smtClean="0"/>
              <a:t>: Aggregat: VGR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Altersprofile: EU-SILC; Transferzahlungen auf Haushaltsebene (Familienleistungen) werden dem Haushaltsvorstand zugeordnet</a:t>
            </a:r>
          </a:p>
          <a:p>
            <a:endParaRPr lang="de-DE" sz="1600" dirty="0" smtClean="0"/>
          </a:p>
          <a:p>
            <a:r>
              <a:rPr lang="de-DE" sz="1600" u="sng" dirty="0" smtClean="0"/>
              <a:t>Öffentliche Transfers</a:t>
            </a:r>
            <a:r>
              <a:rPr lang="de-DE" sz="1600" dirty="0" smtClean="0"/>
              <a:t>: Aggregat: COFOG, ESSOSS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 Altersprofile: EU-SILC, administrative Daten (Pflegegeld, Hauptverband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pic>
        <p:nvPicPr>
          <p:cNvPr id="4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383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64807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Nicht Beobachtbare Größen: Methode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02624" cy="4320480"/>
          </a:xfrm>
        </p:spPr>
        <p:txBody>
          <a:bodyPr/>
          <a:lstStyle/>
          <a:p>
            <a:r>
              <a:rPr lang="de-DE" sz="1800" u="sng" dirty="0" smtClean="0"/>
              <a:t>Innerfamiliäre Transfers:</a:t>
            </a:r>
          </a:p>
          <a:p>
            <a:r>
              <a:rPr lang="de-DE" sz="1600" dirty="0" smtClean="0"/>
              <a:t>Schätzung auf Basis der Konsumerhebung: Übersteigt der Konsum eines Individuums das persönliche Gesamteinkommen (Arbeitseinkommen und Transfers), wird die Differenz durch einen Transfer von den Haushaltsmitgliedern mit einem Überschuss gedeckt.</a:t>
            </a:r>
          </a:p>
          <a:p>
            <a:endParaRPr lang="de-DE" sz="1800" dirty="0" smtClean="0"/>
          </a:p>
          <a:p>
            <a:r>
              <a:rPr lang="de-DE" sz="1800" u="sng" dirty="0" smtClean="0"/>
              <a:t>Vermögensbasierte Umverteilung, (</a:t>
            </a:r>
            <a:r>
              <a:rPr lang="de-DE" sz="1800" u="sng" dirty="0" err="1" smtClean="0"/>
              <a:t>Ent</a:t>
            </a:r>
            <a:r>
              <a:rPr lang="de-DE" sz="1800" u="sng" dirty="0" smtClean="0"/>
              <a:t>-)Sparen</a:t>
            </a:r>
            <a:r>
              <a:rPr lang="de-DE" sz="1800" dirty="0" smtClean="0"/>
              <a:t>:</a:t>
            </a:r>
          </a:p>
          <a:p>
            <a:r>
              <a:rPr lang="de-DE" sz="1600" dirty="0" smtClean="0"/>
              <a:t>Nur der Haushaltsvorstand besitzt Vermögen: Reicht das Arbeitseinkommen eines Haushalts nicht aus um das Defizit seiner Mitglieder zu decken, wird dieses vom Haushaltsvorstand durch vermögensbasierte Umverteilung finanziert (durch Vermögenseinkommen oder Veräußerung von Vermögenswerten).</a:t>
            </a:r>
          </a:p>
          <a:p>
            <a:r>
              <a:rPr lang="de-DE" sz="1600" dirty="0" smtClean="0"/>
              <a:t>Überschüsse werden an den Haushaltsvorstand transferiert und gespart.</a:t>
            </a:r>
          </a:p>
          <a:p>
            <a:endParaRPr lang="de-DE" sz="2000" dirty="0"/>
          </a:p>
        </p:txBody>
      </p:sp>
      <p:pic>
        <p:nvPicPr>
          <p:cNvPr id="4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53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196975" y="2133600"/>
            <a:ext cx="7631113" cy="4030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 algn="ctr">
              <a:defRPr/>
            </a:pPr>
            <a:r>
              <a:rPr lang="de-AT" sz="4000" dirty="0">
                <a:solidFill>
                  <a:srgbClr val="002060"/>
                </a:solidFill>
                <a:latin typeface="+mn-lt"/>
                <a:cs typeface="+mn-cs"/>
              </a:rPr>
              <a:t>Ergebnisse für </a:t>
            </a:r>
            <a:r>
              <a:rPr lang="de-AT" sz="4000" dirty="0">
                <a:solidFill>
                  <a:srgbClr val="C00000"/>
                </a:solidFill>
                <a:latin typeface="+mn-lt"/>
                <a:cs typeface="+mn-cs"/>
              </a:rPr>
              <a:t>Österreich </a:t>
            </a:r>
            <a:r>
              <a:rPr lang="de-AT" sz="4000" dirty="0">
                <a:solidFill>
                  <a:srgbClr val="000066"/>
                </a:solidFill>
                <a:latin typeface="+mn-lt"/>
                <a:cs typeface="+mn-cs"/>
              </a:rPr>
              <a:t>(2005)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de-AT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</p:txBody>
      </p:sp>
      <p:pic>
        <p:nvPicPr>
          <p:cNvPr id="10243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09600"/>
            <a:ext cx="7918648" cy="371128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Der ökonomische Lebenszyklus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196752"/>
            <a:ext cx="7846640" cy="4680520"/>
          </a:xfrm>
        </p:spPr>
        <p:txBody>
          <a:bodyPr/>
          <a:lstStyle/>
          <a:p>
            <a:r>
              <a:rPr lang="de-DE" sz="1800" dirty="0" smtClean="0"/>
              <a:t>Wichtige Aspekte im ökonomischen Lebenszyklus:</a:t>
            </a:r>
          </a:p>
          <a:p>
            <a:pPr>
              <a:buFont typeface="Arial" pitchFamily="34" charset="0"/>
              <a:buChar char="•"/>
            </a:pPr>
            <a:r>
              <a:rPr lang="de-DE" sz="1800" dirty="0"/>
              <a:t> </a:t>
            </a:r>
            <a:r>
              <a:rPr lang="de-DE" sz="1800" dirty="0" smtClean="0"/>
              <a:t> Fähigkeit zu produzieren</a:t>
            </a:r>
          </a:p>
          <a:p>
            <a:pPr>
              <a:buFont typeface="Arial" pitchFamily="34" charset="0"/>
              <a:buChar char="•"/>
            </a:pPr>
            <a:r>
              <a:rPr lang="de-DE" sz="1800" dirty="0"/>
              <a:t> </a:t>
            </a:r>
            <a:r>
              <a:rPr lang="de-DE" sz="1800" dirty="0" smtClean="0"/>
              <a:t> Konsumbedürfnisse</a:t>
            </a:r>
          </a:p>
          <a:p>
            <a:r>
              <a:rPr lang="de-DE" sz="1800" dirty="0" smtClean="0"/>
              <a:t>Zusammengefasst durch das Altersprofile von Arbeitseinkommen und Konsum</a:t>
            </a:r>
          </a:p>
          <a:p>
            <a:endParaRPr lang="de-DE" sz="1800" dirty="0"/>
          </a:p>
          <a:p>
            <a:r>
              <a:rPr lang="de-DE" sz="1800" dirty="0" smtClean="0"/>
              <a:t>Eine Form der ökonomischen Abhängigkeit entsteht wenn der Konsum das Arbeitseinkommen übersteigt. </a:t>
            </a:r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2000" dirty="0" smtClean="0"/>
          </a:p>
          <a:p>
            <a:endParaRPr lang="de-DE" sz="2000" i="1" dirty="0"/>
          </a:p>
        </p:txBody>
      </p:sp>
      <p:sp>
        <p:nvSpPr>
          <p:cNvPr id="4" name="Geschweifte Klammer rechts 3"/>
          <p:cNvSpPr/>
          <p:nvPr/>
        </p:nvSpPr>
        <p:spPr>
          <a:xfrm rot="5400000">
            <a:off x="2453717" y="3756814"/>
            <a:ext cx="277180" cy="15976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schweifte Klammer rechts 5"/>
          <p:cNvSpPr/>
          <p:nvPr/>
        </p:nvSpPr>
        <p:spPr>
          <a:xfrm rot="5400000">
            <a:off x="4429297" y="3621262"/>
            <a:ext cx="277180" cy="1868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/>
          <p:cNvSpPr/>
          <p:nvPr/>
        </p:nvSpPr>
        <p:spPr>
          <a:xfrm rot="5400000">
            <a:off x="6284553" y="3858043"/>
            <a:ext cx="277180" cy="13968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374273" y="471585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Lebenszyklus-Defizit</a:t>
            </a:r>
            <a:endParaRPr lang="de-DE" sz="1800" dirty="0"/>
          </a:p>
        </p:txBody>
      </p:sp>
      <p:sp>
        <p:nvSpPr>
          <p:cNvPr id="10" name="Textfeld 9"/>
          <p:cNvSpPr txBox="1"/>
          <p:nvPr/>
        </p:nvSpPr>
        <p:spPr>
          <a:xfrm>
            <a:off x="4045993" y="4727666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Transfers</a:t>
            </a:r>
            <a:endParaRPr lang="de-DE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292080" y="4727666"/>
            <a:ext cx="328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Vermögensbasierte Umverteilung</a:t>
            </a:r>
            <a:endParaRPr lang="de-D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94300" y="4017751"/>
                <a:ext cx="752059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/>
                        </a:rPr>
                        <m:t>𝐶</m:t>
                      </m:r>
                      <m:r>
                        <a:rPr lang="de-DE" sz="2000" i="1" smtClean="0">
                          <a:latin typeface="Cambria Math"/>
                        </a:rPr>
                        <m:t>(</m:t>
                      </m:r>
                      <m:r>
                        <a:rPr lang="de-DE" sz="2000" i="1" smtClean="0">
                          <a:latin typeface="Cambria Math"/>
                        </a:rPr>
                        <m:t>𝑎</m:t>
                      </m:r>
                      <m:r>
                        <a:rPr lang="de-DE" sz="2000" i="1" smtClean="0">
                          <a:latin typeface="Cambria Math"/>
                        </a:rPr>
                        <m:t>) −</m:t>
                      </m:r>
                      <m:r>
                        <a:rPr lang="de-DE" sz="2000" i="1" smtClean="0">
                          <a:latin typeface="Cambria Math"/>
                        </a:rPr>
                        <m:t>𝑌𝐿</m:t>
                      </m:r>
                      <m:d>
                        <m:dPr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DE" sz="2000" i="1">
                          <a:latin typeface="Cambria Math"/>
                        </a:rPr>
                        <m:t>= </m:t>
                      </m:r>
                      <m:r>
                        <a:rPr lang="el-GR" sz="2000" i="1">
                          <a:latin typeface="Cambria Math"/>
                        </a:rPr>
                        <m:t>𝜏</m:t>
                      </m:r>
                      <m:r>
                        <a:rPr lang="de-DE" sz="2000" i="1" baseline="30000">
                          <a:latin typeface="Cambria Math"/>
                        </a:rPr>
                        <m:t>𝑖𝑛</m:t>
                      </m:r>
                      <m:r>
                        <a:rPr lang="de-DE" sz="2000" i="1">
                          <a:latin typeface="Cambria Math"/>
                        </a:rPr>
                        <m:t>(</m:t>
                      </m:r>
                      <m:r>
                        <a:rPr lang="de-DE" sz="2000" i="1">
                          <a:latin typeface="Cambria Math"/>
                        </a:rPr>
                        <m:t>𝑎</m:t>
                      </m:r>
                      <m:r>
                        <a:rPr lang="de-DE" sz="2000" i="1">
                          <a:latin typeface="Cambria Math"/>
                        </a:rPr>
                        <m:t>) − </m:t>
                      </m:r>
                      <m:r>
                        <a:rPr lang="el-GR" sz="2000" i="1">
                          <a:latin typeface="Cambria Math"/>
                        </a:rPr>
                        <m:t>𝜏</m:t>
                      </m:r>
                      <m:r>
                        <a:rPr lang="de-DE" sz="2000" i="1" baseline="30000">
                          <a:latin typeface="Cambria Math"/>
                        </a:rPr>
                        <m:t>𝑜𝑢𝑡</m:t>
                      </m:r>
                      <m:r>
                        <a:rPr lang="de-DE" sz="2000" i="1">
                          <a:latin typeface="Cambria Math"/>
                        </a:rPr>
                        <m:t>(</m:t>
                      </m:r>
                      <m:r>
                        <a:rPr lang="de-DE" sz="2000" i="1">
                          <a:latin typeface="Cambria Math"/>
                        </a:rPr>
                        <m:t>𝑎</m:t>
                      </m:r>
                      <m:r>
                        <a:rPr lang="de-DE" sz="2000" i="1">
                          <a:latin typeface="Cambria Math"/>
                        </a:rPr>
                        <m:t>)+</m:t>
                      </m:r>
                      <m:r>
                        <a:rPr lang="de-DE" sz="2000" i="1">
                          <a:latin typeface="Cambria Math"/>
                        </a:rPr>
                        <m:t>𝑌𝐴</m:t>
                      </m:r>
                      <m:r>
                        <a:rPr lang="de-DE" sz="2000" i="1">
                          <a:latin typeface="Cambria Math"/>
                        </a:rPr>
                        <m:t>(</m:t>
                      </m:r>
                      <m:r>
                        <a:rPr lang="de-DE" sz="2000" i="1">
                          <a:latin typeface="Cambria Math"/>
                        </a:rPr>
                        <m:t>𝑎</m:t>
                      </m:r>
                      <m:r>
                        <a:rPr lang="de-DE" sz="20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de-DE" sz="2000" i="1" dirty="0"/>
                        <m:t>– </m:t>
                      </m:r>
                      <m:r>
                        <m:rPr>
                          <m:nor/>
                        </m:rPr>
                        <a:rPr lang="de-DE" sz="2000" i="1" dirty="0"/>
                        <m:t>S</m:t>
                      </m:r>
                      <m:r>
                        <m:rPr>
                          <m:nor/>
                        </m:rPr>
                        <a:rPr lang="de-DE" sz="2000" i="1" dirty="0"/>
                        <m:t>(</m:t>
                      </m:r>
                      <m:r>
                        <m:rPr>
                          <m:nor/>
                        </m:rPr>
                        <a:rPr lang="de-DE" sz="2000" i="1" dirty="0"/>
                        <m:t>a</m:t>
                      </m:r>
                      <m:r>
                        <m:rPr>
                          <m:nor/>
                        </m:rPr>
                        <a:rPr lang="de-DE" sz="2000" i="1" dirty="0"/>
                        <m:t>)</m:t>
                      </m:r>
                    </m:oMath>
                  </m:oMathPara>
                </a14:m>
                <a:endParaRPr lang="de-DE" sz="2000" i="1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00" y="4017751"/>
                <a:ext cx="7520595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3" descr="W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5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22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045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43608" y="404664"/>
            <a:ext cx="3148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Das Lebenszyklusdefizit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4580" name="Picture 4" descr="C:\NTA\nta2005\description\pro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1287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W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285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NTA\nta2005\graphs\cons_p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" y="1340768"/>
            <a:ext cx="461474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NTA\nta2005\graphs\cons_pr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476672"/>
            <a:ext cx="5926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Öffentliche und Private Konsumausgaben 2005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Grafik 3" descr="W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4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5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947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NTA\nta2005\graphs\t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087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332656"/>
            <a:ext cx="4945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Öffentliche Transfers: Ein- und Abgang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9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850" y="404813"/>
            <a:ext cx="5866350" cy="5262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dirty="0">
                <a:solidFill>
                  <a:srgbClr val="002060"/>
                </a:solidFill>
                <a:latin typeface="+mn-lt"/>
                <a:cs typeface="+mn-cs"/>
              </a:rPr>
              <a:t>Überblick</a:t>
            </a:r>
          </a:p>
          <a:p>
            <a:pPr>
              <a:defRPr/>
            </a:pPr>
            <a:endParaRPr lang="de-DE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 Nationale Transfer Konten - </a:t>
            </a:r>
            <a:r>
              <a:rPr lang="de-DE" dirty="0">
                <a:solidFill>
                  <a:srgbClr val="CC0000"/>
                </a:solidFill>
                <a:latin typeface="+mn-lt"/>
                <a:cs typeface="+mn-cs"/>
              </a:rPr>
              <a:t>Potential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de-DE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 Nationale Transfer Konten – </a:t>
            </a:r>
            <a:r>
              <a:rPr lang="de-DE" dirty="0">
                <a:solidFill>
                  <a:srgbClr val="C00000"/>
                </a:solidFill>
                <a:latin typeface="+mn-lt"/>
                <a:cs typeface="+mn-cs"/>
              </a:rPr>
              <a:t>Methode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de-DE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 Ergebnisse für </a:t>
            </a:r>
            <a:r>
              <a:rPr lang="de-DE" dirty="0">
                <a:solidFill>
                  <a:srgbClr val="C00000"/>
                </a:solidFill>
                <a:latin typeface="+mn-lt"/>
                <a:cs typeface="+mn-cs"/>
              </a:rPr>
              <a:t>Österreich </a:t>
            </a:r>
            <a:r>
              <a:rPr lang="de-DE" dirty="0">
                <a:solidFill>
                  <a:srgbClr val="000066"/>
                </a:solidFill>
                <a:latin typeface="+mn-lt"/>
                <a:cs typeface="+mn-cs"/>
              </a:rPr>
              <a:t>(2005)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de-DE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de-DE" dirty="0" smtClean="0">
                <a:solidFill>
                  <a:srgbClr val="002060"/>
                </a:solidFill>
                <a:latin typeface="+mn-lt"/>
                <a:cs typeface="+mn-cs"/>
              </a:rPr>
              <a:t>Prognose</a:t>
            </a: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</p:txBody>
      </p:sp>
      <p:pic>
        <p:nvPicPr>
          <p:cNvPr id="4099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41298" y="4922798"/>
            <a:ext cx="8203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rgbClr val="000066"/>
              </a:solidFill>
              <a:latin typeface="+mn-lt"/>
            </a:endParaRPr>
          </a:p>
          <a:p>
            <a:r>
              <a:rPr lang="en-US" sz="1800" i="1" dirty="0" smtClean="0">
                <a:solidFill>
                  <a:srgbClr val="000066"/>
                </a:solidFill>
                <a:latin typeface="+mn-lt"/>
              </a:rPr>
              <a:t>Ronald Lee and Andrew Mason (2011) Population </a:t>
            </a:r>
            <a:r>
              <a:rPr lang="en-US" sz="1800" i="1" dirty="0">
                <a:solidFill>
                  <a:srgbClr val="000066"/>
                </a:solidFill>
                <a:latin typeface="+mn-lt"/>
              </a:rPr>
              <a:t>aging and the generational economy: A global </a:t>
            </a:r>
            <a:r>
              <a:rPr lang="en-US" sz="1800" i="1" dirty="0" smtClean="0">
                <a:solidFill>
                  <a:srgbClr val="000066"/>
                </a:solidFill>
                <a:latin typeface="+mn-lt"/>
              </a:rPr>
              <a:t>perspective, </a:t>
            </a:r>
            <a:r>
              <a:rPr lang="de-DE" sz="1800" i="1" dirty="0">
                <a:solidFill>
                  <a:srgbClr val="000066"/>
                </a:solidFill>
                <a:latin typeface="+mn-lt"/>
              </a:rPr>
              <a:t>Edward Elgar Publishing</a:t>
            </a:r>
            <a:r>
              <a:rPr lang="de-DE" sz="1800" dirty="0"/>
              <a:t/>
            </a:r>
            <a:br>
              <a:rPr lang="de-DE" sz="1800" dirty="0"/>
            </a:br>
            <a:endParaRPr lang="en-US" sz="180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4343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4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5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66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59 h 539"/>
                <a:gd name="T8" fmla="*/ 191 w 543"/>
                <a:gd name="T9" fmla="*/ 459 h 539"/>
                <a:gd name="T10" fmla="*/ 191 w 543"/>
                <a:gd name="T11" fmla="*/ 0 h 539"/>
                <a:gd name="T12" fmla="*/ 271 w 543"/>
                <a:gd name="T13" fmla="*/ 0 h 539"/>
                <a:gd name="T14" fmla="*/ 271 w 543"/>
                <a:gd name="T15" fmla="*/ 459 h 539"/>
                <a:gd name="T16" fmla="*/ 383 w 543"/>
                <a:gd name="T17" fmla="*/ 459 h 539"/>
                <a:gd name="T18" fmla="*/ 383 w 543"/>
                <a:gd name="T19" fmla="*/ 0 h 539"/>
                <a:gd name="T20" fmla="*/ 462 w 543"/>
                <a:gd name="T21" fmla="*/ 0 h 539"/>
                <a:gd name="T22" fmla="*/ 462 w 543"/>
                <a:gd name="T23" fmla="*/ 566 h 539"/>
                <a:gd name="T24" fmla="*/ 0 w 543"/>
                <a:gd name="T25" fmla="*/ 566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6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62 w 543"/>
                <a:gd name="T1" fmla="*/ 0 h 539"/>
                <a:gd name="T2" fmla="*/ 462 w 543"/>
                <a:gd name="T3" fmla="*/ 566 h 539"/>
                <a:gd name="T4" fmla="*/ 377 w 543"/>
                <a:gd name="T5" fmla="*/ 566 h 539"/>
                <a:gd name="T6" fmla="*/ 377 w 543"/>
                <a:gd name="T7" fmla="*/ 106 h 539"/>
                <a:gd name="T8" fmla="*/ 271 w 543"/>
                <a:gd name="T9" fmla="*/ 106 h 539"/>
                <a:gd name="T10" fmla="*/ 271 w 543"/>
                <a:gd name="T11" fmla="*/ 566 h 539"/>
                <a:gd name="T12" fmla="*/ 191 w 543"/>
                <a:gd name="T13" fmla="*/ 566 h 539"/>
                <a:gd name="T14" fmla="*/ 191 w 543"/>
                <a:gd name="T15" fmla="*/ 106 h 539"/>
                <a:gd name="T16" fmla="*/ 90 w 543"/>
                <a:gd name="T17" fmla="*/ 106 h 539"/>
                <a:gd name="T18" fmla="*/ 90 w 543"/>
                <a:gd name="T19" fmla="*/ 566 h 539"/>
                <a:gd name="T20" fmla="*/ 0 w 543"/>
                <a:gd name="T21" fmla="*/ 566 h 539"/>
                <a:gd name="T22" fmla="*/ 0 w 543"/>
                <a:gd name="T23" fmla="*/ 0 h 539"/>
                <a:gd name="T24" fmla="*/ 462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7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8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9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14350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351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84 w 118"/>
                <a:gd name="T3" fmla="*/ 0 h 118"/>
                <a:gd name="T4" fmla="*/ 184 w 118"/>
                <a:gd name="T5" fmla="*/ 23 h 118"/>
                <a:gd name="T6" fmla="*/ 23 w 118"/>
                <a:gd name="T7" fmla="*/ 23 h 118"/>
                <a:gd name="T8" fmla="*/ 23 w 118"/>
                <a:gd name="T9" fmla="*/ 74 h 118"/>
                <a:gd name="T10" fmla="*/ 184 w 118"/>
                <a:gd name="T11" fmla="*/ 74 h 118"/>
                <a:gd name="T12" fmla="*/ 184 w 118"/>
                <a:gd name="T13" fmla="*/ 107 h 118"/>
                <a:gd name="T14" fmla="*/ 23 w 118"/>
                <a:gd name="T15" fmla="*/ 107 h 118"/>
                <a:gd name="T16" fmla="*/ 23 w 118"/>
                <a:gd name="T17" fmla="*/ 148 h 118"/>
                <a:gd name="T18" fmla="*/ 184 w 118"/>
                <a:gd name="T19" fmla="*/ 148 h 118"/>
                <a:gd name="T20" fmla="*/ 184 w 118"/>
                <a:gd name="T21" fmla="*/ 184 h 118"/>
                <a:gd name="T22" fmla="*/ 0 w 118"/>
                <a:gd name="T23" fmla="*/ 184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2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84 h 118"/>
                <a:gd name="T2" fmla="*/ 0 w 118"/>
                <a:gd name="T3" fmla="*/ 0 h 118"/>
                <a:gd name="T4" fmla="*/ 184 w 118"/>
                <a:gd name="T5" fmla="*/ 0 h 118"/>
                <a:gd name="T6" fmla="*/ 184 w 118"/>
                <a:gd name="T7" fmla="*/ 23 h 118"/>
                <a:gd name="T8" fmla="*/ 24 w 118"/>
                <a:gd name="T9" fmla="*/ 23 h 118"/>
                <a:gd name="T10" fmla="*/ 24 w 118"/>
                <a:gd name="T11" fmla="*/ 148 h 118"/>
                <a:gd name="T12" fmla="*/ 184 w 118"/>
                <a:gd name="T13" fmla="*/ 148 h 118"/>
                <a:gd name="T14" fmla="*/ 184 w 118"/>
                <a:gd name="T15" fmla="*/ 184 h 118"/>
                <a:gd name="T16" fmla="*/ 0 w 118"/>
                <a:gd name="T17" fmla="*/ 184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3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58 w 118"/>
                <a:gd name="T1" fmla="*/ 184 h 118"/>
                <a:gd name="T2" fmla="*/ 0 w 118"/>
                <a:gd name="T3" fmla="*/ 184 h 118"/>
                <a:gd name="T4" fmla="*/ 0 w 118"/>
                <a:gd name="T5" fmla="*/ 0 h 118"/>
                <a:gd name="T6" fmla="*/ 58 w 118"/>
                <a:gd name="T7" fmla="*/ 0 h 118"/>
                <a:gd name="T8" fmla="*/ 58 w 118"/>
                <a:gd name="T9" fmla="*/ 184 h 118"/>
                <a:gd name="T10" fmla="*/ 19 w 118"/>
                <a:gd name="T11" fmla="*/ 148 h 118"/>
                <a:gd name="T12" fmla="*/ 49 w 118"/>
                <a:gd name="T13" fmla="*/ 148 h 118"/>
                <a:gd name="T14" fmla="*/ 49 w 118"/>
                <a:gd name="T15" fmla="*/ 23 h 118"/>
                <a:gd name="T16" fmla="*/ 19 w 118"/>
                <a:gd name="T17" fmla="*/ 23 h 118"/>
                <a:gd name="T18" fmla="*/ 19 w 118"/>
                <a:gd name="T19" fmla="*/ 14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4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46 w 119"/>
                <a:gd name="T1" fmla="*/ 0 h 118"/>
                <a:gd name="T2" fmla="*/ 146 w 119"/>
                <a:gd name="T3" fmla="*/ 184 h 118"/>
                <a:gd name="T4" fmla="*/ 122 w 119"/>
                <a:gd name="T5" fmla="*/ 184 h 118"/>
                <a:gd name="T6" fmla="*/ 122 w 119"/>
                <a:gd name="T7" fmla="*/ 23 h 118"/>
                <a:gd name="T8" fmla="*/ 24 w 119"/>
                <a:gd name="T9" fmla="*/ 23 h 118"/>
                <a:gd name="T10" fmla="*/ 24 w 119"/>
                <a:gd name="T11" fmla="*/ 184 h 118"/>
                <a:gd name="T12" fmla="*/ 0 w 119"/>
                <a:gd name="T13" fmla="*/ 184 h 118"/>
                <a:gd name="T14" fmla="*/ 0 w 119"/>
                <a:gd name="T15" fmla="*/ 0 h 118"/>
                <a:gd name="T16" fmla="*/ 146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4339" name="Grafik 3" descr="W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9" y="420688"/>
            <a:ext cx="8496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000066"/>
                </a:solidFill>
                <a:latin typeface="+mn-lt"/>
              </a:rPr>
              <a:t>Reallokation von Einkommen, Konsum und Transfers über das Alter</a:t>
            </a:r>
            <a:endParaRPr lang="en-US" sz="20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26626" name="Picture 2" descr="C:\NTA\nta2005\graphs\altersverteilu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5993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NTA\nta2005\description\profile_agg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28" y="1988840"/>
            <a:ext cx="6126237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34104" y="139635"/>
            <a:ext cx="7156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Aggregierte Altersprofile des Einkommens und Konsums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Grafik 3" descr="W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3555" name="Picture 3" descr="C:\NTA\nta2005\graphs\profile_si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" y="575506"/>
            <a:ext cx="2835222" cy="19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0163" y="1945283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+mn-lt"/>
                <a:cs typeface="+mn-cs"/>
              </a:rPr>
              <a:t>Prognose</a:t>
            </a: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</p:txBody>
      </p:sp>
      <p:pic>
        <p:nvPicPr>
          <p:cNvPr id="3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16881" r="14557" b="10051"/>
          <a:stretch>
            <a:fillRect/>
          </a:stretch>
        </p:blipFill>
        <p:spPr bwMode="auto">
          <a:xfrm>
            <a:off x="250825" y="1196975"/>
            <a:ext cx="864235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6390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1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2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9 h 539"/>
                <a:gd name="T2" fmla="*/ 0 w 543"/>
                <a:gd name="T3" fmla="*/ 0 h 539"/>
                <a:gd name="T4" fmla="*/ 102 w 543"/>
                <a:gd name="T5" fmla="*/ 0 h 539"/>
                <a:gd name="T6" fmla="*/ 102 w 543"/>
                <a:gd name="T7" fmla="*/ 442 h 539"/>
                <a:gd name="T8" fmla="*/ 208 w 543"/>
                <a:gd name="T9" fmla="*/ 442 h 539"/>
                <a:gd name="T10" fmla="*/ 208 w 543"/>
                <a:gd name="T11" fmla="*/ 0 h 539"/>
                <a:gd name="T12" fmla="*/ 305 w 543"/>
                <a:gd name="T13" fmla="*/ 0 h 539"/>
                <a:gd name="T14" fmla="*/ 305 w 543"/>
                <a:gd name="T15" fmla="*/ 442 h 539"/>
                <a:gd name="T16" fmla="*/ 417 w 543"/>
                <a:gd name="T17" fmla="*/ 442 h 539"/>
                <a:gd name="T18" fmla="*/ 417 w 543"/>
                <a:gd name="T19" fmla="*/ 0 h 539"/>
                <a:gd name="T20" fmla="*/ 513 w 543"/>
                <a:gd name="T21" fmla="*/ 0 h 539"/>
                <a:gd name="T22" fmla="*/ 513 w 543"/>
                <a:gd name="T23" fmla="*/ 549 h 539"/>
                <a:gd name="T24" fmla="*/ 0 w 543"/>
                <a:gd name="T25" fmla="*/ 549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3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13 w 543"/>
                <a:gd name="T1" fmla="*/ 0 h 539"/>
                <a:gd name="T2" fmla="*/ 513 w 543"/>
                <a:gd name="T3" fmla="*/ 549 h 539"/>
                <a:gd name="T4" fmla="*/ 411 w 543"/>
                <a:gd name="T5" fmla="*/ 549 h 539"/>
                <a:gd name="T6" fmla="*/ 411 w 543"/>
                <a:gd name="T7" fmla="*/ 106 h 539"/>
                <a:gd name="T8" fmla="*/ 305 w 543"/>
                <a:gd name="T9" fmla="*/ 106 h 539"/>
                <a:gd name="T10" fmla="*/ 305 w 543"/>
                <a:gd name="T11" fmla="*/ 549 h 539"/>
                <a:gd name="T12" fmla="*/ 208 w 543"/>
                <a:gd name="T13" fmla="*/ 549 h 539"/>
                <a:gd name="T14" fmla="*/ 208 w 543"/>
                <a:gd name="T15" fmla="*/ 106 h 539"/>
                <a:gd name="T16" fmla="*/ 102 w 543"/>
                <a:gd name="T17" fmla="*/ 106 h 539"/>
                <a:gd name="T18" fmla="*/ 102 w 543"/>
                <a:gd name="T19" fmla="*/ 549 h 539"/>
                <a:gd name="T20" fmla="*/ 0 w 543"/>
                <a:gd name="T21" fmla="*/ 549 h 539"/>
                <a:gd name="T22" fmla="*/ 0 w 543"/>
                <a:gd name="T23" fmla="*/ 0 h 539"/>
                <a:gd name="T24" fmla="*/ 513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4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1195858298 w 730"/>
                <a:gd name="T3" fmla="*/ 2147483647 h 352"/>
                <a:gd name="T4" fmla="*/ 2147483647 w 730"/>
                <a:gd name="T5" fmla="*/ 0 h 352"/>
                <a:gd name="T6" fmla="*/ 413539768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5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6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16397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6398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38 w 118"/>
                <a:gd name="T3" fmla="*/ 0 h 118"/>
                <a:gd name="T4" fmla="*/ 138 w 118"/>
                <a:gd name="T5" fmla="*/ 23 h 118"/>
                <a:gd name="T6" fmla="*/ 23 w 118"/>
                <a:gd name="T7" fmla="*/ 23 h 118"/>
                <a:gd name="T8" fmla="*/ 23 w 118"/>
                <a:gd name="T9" fmla="*/ 57 h 118"/>
                <a:gd name="T10" fmla="*/ 138 w 118"/>
                <a:gd name="T11" fmla="*/ 57 h 118"/>
                <a:gd name="T12" fmla="*/ 138 w 118"/>
                <a:gd name="T13" fmla="*/ 81 h 118"/>
                <a:gd name="T14" fmla="*/ 23 w 118"/>
                <a:gd name="T15" fmla="*/ 81 h 118"/>
                <a:gd name="T16" fmla="*/ 23 w 118"/>
                <a:gd name="T17" fmla="*/ 114 h 118"/>
                <a:gd name="T18" fmla="*/ 138 w 118"/>
                <a:gd name="T19" fmla="*/ 114 h 118"/>
                <a:gd name="T20" fmla="*/ 138 w 118"/>
                <a:gd name="T21" fmla="*/ 138 h 118"/>
                <a:gd name="T22" fmla="*/ 0 w 118"/>
                <a:gd name="T23" fmla="*/ 138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9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38 h 118"/>
                <a:gd name="T2" fmla="*/ 0 w 118"/>
                <a:gd name="T3" fmla="*/ 0 h 118"/>
                <a:gd name="T4" fmla="*/ 138 w 118"/>
                <a:gd name="T5" fmla="*/ 0 h 118"/>
                <a:gd name="T6" fmla="*/ 138 w 118"/>
                <a:gd name="T7" fmla="*/ 23 h 118"/>
                <a:gd name="T8" fmla="*/ 24 w 118"/>
                <a:gd name="T9" fmla="*/ 23 h 118"/>
                <a:gd name="T10" fmla="*/ 24 w 118"/>
                <a:gd name="T11" fmla="*/ 114 h 118"/>
                <a:gd name="T12" fmla="*/ 138 w 118"/>
                <a:gd name="T13" fmla="*/ 114 h 118"/>
                <a:gd name="T14" fmla="*/ 138 w 118"/>
                <a:gd name="T15" fmla="*/ 138 h 118"/>
                <a:gd name="T16" fmla="*/ 0 w 118"/>
                <a:gd name="T17" fmla="*/ 138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0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91 w 118"/>
                <a:gd name="T1" fmla="*/ 138 h 118"/>
                <a:gd name="T2" fmla="*/ 0 w 118"/>
                <a:gd name="T3" fmla="*/ 138 h 118"/>
                <a:gd name="T4" fmla="*/ 0 w 118"/>
                <a:gd name="T5" fmla="*/ 0 h 118"/>
                <a:gd name="T6" fmla="*/ 91 w 118"/>
                <a:gd name="T7" fmla="*/ 0 h 118"/>
                <a:gd name="T8" fmla="*/ 91 w 118"/>
                <a:gd name="T9" fmla="*/ 138 h 118"/>
                <a:gd name="T10" fmla="*/ 19 w 118"/>
                <a:gd name="T11" fmla="*/ 114 h 118"/>
                <a:gd name="T12" fmla="*/ 74 w 118"/>
                <a:gd name="T13" fmla="*/ 114 h 118"/>
                <a:gd name="T14" fmla="*/ 74 w 118"/>
                <a:gd name="T15" fmla="*/ 23 h 118"/>
                <a:gd name="T16" fmla="*/ 19 w 118"/>
                <a:gd name="T17" fmla="*/ 23 h 118"/>
                <a:gd name="T18" fmla="*/ 19 w 118"/>
                <a:gd name="T19" fmla="*/ 114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1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9 w 119"/>
                <a:gd name="T1" fmla="*/ 0 h 118"/>
                <a:gd name="T2" fmla="*/ 129 w 119"/>
                <a:gd name="T3" fmla="*/ 138 h 118"/>
                <a:gd name="T4" fmla="*/ 105 w 119"/>
                <a:gd name="T5" fmla="*/ 138 h 118"/>
                <a:gd name="T6" fmla="*/ 105 w 119"/>
                <a:gd name="T7" fmla="*/ 23 h 118"/>
                <a:gd name="T8" fmla="*/ 24 w 119"/>
                <a:gd name="T9" fmla="*/ 23 h 118"/>
                <a:gd name="T10" fmla="*/ 24 w 119"/>
                <a:gd name="T11" fmla="*/ 138 h 118"/>
                <a:gd name="T12" fmla="*/ 0 w 119"/>
                <a:gd name="T13" fmla="*/ 138 h 118"/>
                <a:gd name="T14" fmla="*/ 0 w 119"/>
                <a:gd name="T15" fmla="*/ 0 h 118"/>
                <a:gd name="T16" fmla="*/ 129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1691681" y="404813"/>
            <a:ext cx="4913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 smtClean="0">
                <a:solidFill>
                  <a:srgbClr val="000066"/>
                </a:solidFill>
                <a:latin typeface="Arial" charset="0"/>
              </a:rPr>
              <a:t>Bevölkerungsstruktur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latin typeface="Arial" charset="0"/>
              </a:rPr>
              <a:t>Österreich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2008 </a:t>
            </a:r>
          </a:p>
        </p:txBody>
      </p:sp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250825" y="5734050"/>
            <a:ext cx="4049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66"/>
                </a:solidFill>
                <a:latin typeface="Arial" charset="0"/>
              </a:rPr>
              <a:t>Source: Eurostat </a:t>
            </a:r>
          </a:p>
        </p:txBody>
      </p:sp>
      <p:pic>
        <p:nvPicPr>
          <p:cNvPr id="18" name="Grafik 3" descr="W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" y="404664"/>
            <a:ext cx="8675687" cy="855663"/>
          </a:xfrm>
        </p:spPr>
        <p:txBody>
          <a:bodyPr/>
          <a:lstStyle/>
          <a:p>
            <a:pPr algn="ctr" eaLnBrk="1" hangingPunct="1"/>
            <a:r>
              <a:rPr lang="en-US" sz="2000" dirty="0" err="1" smtClean="0">
                <a:solidFill>
                  <a:srgbClr val="000066"/>
                </a:solidFill>
              </a:rPr>
              <a:t>Bevölkerungsstruktur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</a:rPr>
              <a:t>Österreich</a:t>
            </a:r>
            <a:r>
              <a:rPr lang="en-US" sz="2000" dirty="0" smtClean="0">
                <a:solidFill>
                  <a:srgbClr val="000066"/>
                </a:solidFill>
              </a:rPr>
              <a:t>, 2023 </a:t>
            </a:r>
            <a:br>
              <a:rPr lang="en-US" sz="2000" dirty="0" smtClean="0">
                <a:solidFill>
                  <a:srgbClr val="000066"/>
                </a:solidFill>
              </a:rPr>
            </a:br>
            <a:endParaRPr lang="en-US" sz="1800" dirty="0" smtClean="0">
              <a:solidFill>
                <a:srgbClr val="000066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6881" r="14557" b="10051"/>
          <a:stretch>
            <a:fillRect/>
          </a:stretch>
        </p:blipFill>
        <p:spPr bwMode="auto">
          <a:xfrm>
            <a:off x="179388" y="1196975"/>
            <a:ext cx="87122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5734050"/>
            <a:ext cx="4049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66"/>
                </a:solidFill>
                <a:latin typeface="Arial" charset="0"/>
              </a:rPr>
              <a:t>Source: Eurostat </a:t>
            </a:r>
          </a:p>
        </p:txBody>
      </p:sp>
      <p:grpSp>
        <p:nvGrpSpPr>
          <p:cNvPr id="17414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7415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16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17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9 h 539"/>
                <a:gd name="T2" fmla="*/ 0 w 543"/>
                <a:gd name="T3" fmla="*/ 0 h 539"/>
                <a:gd name="T4" fmla="*/ 102 w 543"/>
                <a:gd name="T5" fmla="*/ 0 h 539"/>
                <a:gd name="T6" fmla="*/ 102 w 543"/>
                <a:gd name="T7" fmla="*/ 442 h 539"/>
                <a:gd name="T8" fmla="*/ 208 w 543"/>
                <a:gd name="T9" fmla="*/ 442 h 539"/>
                <a:gd name="T10" fmla="*/ 208 w 543"/>
                <a:gd name="T11" fmla="*/ 0 h 539"/>
                <a:gd name="T12" fmla="*/ 305 w 543"/>
                <a:gd name="T13" fmla="*/ 0 h 539"/>
                <a:gd name="T14" fmla="*/ 305 w 543"/>
                <a:gd name="T15" fmla="*/ 442 h 539"/>
                <a:gd name="T16" fmla="*/ 417 w 543"/>
                <a:gd name="T17" fmla="*/ 442 h 539"/>
                <a:gd name="T18" fmla="*/ 417 w 543"/>
                <a:gd name="T19" fmla="*/ 0 h 539"/>
                <a:gd name="T20" fmla="*/ 513 w 543"/>
                <a:gd name="T21" fmla="*/ 0 h 539"/>
                <a:gd name="T22" fmla="*/ 513 w 543"/>
                <a:gd name="T23" fmla="*/ 549 h 539"/>
                <a:gd name="T24" fmla="*/ 0 w 543"/>
                <a:gd name="T25" fmla="*/ 549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18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13 w 543"/>
                <a:gd name="T1" fmla="*/ 0 h 539"/>
                <a:gd name="T2" fmla="*/ 513 w 543"/>
                <a:gd name="T3" fmla="*/ 549 h 539"/>
                <a:gd name="T4" fmla="*/ 411 w 543"/>
                <a:gd name="T5" fmla="*/ 549 h 539"/>
                <a:gd name="T6" fmla="*/ 411 w 543"/>
                <a:gd name="T7" fmla="*/ 106 h 539"/>
                <a:gd name="T8" fmla="*/ 305 w 543"/>
                <a:gd name="T9" fmla="*/ 106 h 539"/>
                <a:gd name="T10" fmla="*/ 305 w 543"/>
                <a:gd name="T11" fmla="*/ 549 h 539"/>
                <a:gd name="T12" fmla="*/ 208 w 543"/>
                <a:gd name="T13" fmla="*/ 549 h 539"/>
                <a:gd name="T14" fmla="*/ 208 w 543"/>
                <a:gd name="T15" fmla="*/ 106 h 539"/>
                <a:gd name="T16" fmla="*/ 102 w 543"/>
                <a:gd name="T17" fmla="*/ 106 h 539"/>
                <a:gd name="T18" fmla="*/ 102 w 543"/>
                <a:gd name="T19" fmla="*/ 549 h 539"/>
                <a:gd name="T20" fmla="*/ 0 w 543"/>
                <a:gd name="T21" fmla="*/ 549 h 539"/>
                <a:gd name="T22" fmla="*/ 0 w 543"/>
                <a:gd name="T23" fmla="*/ 0 h 539"/>
                <a:gd name="T24" fmla="*/ 513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19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1195858298 w 730"/>
                <a:gd name="T3" fmla="*/ 2147483647 h 352"/>
                <a:gd name="T4" fmla="*/ 2147483647 w 730"/>
                <a:gd name="T5" fmla="*/ 0 h 352"/>
                <a:gd name="T6" fmla="*/ 413539768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0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1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17422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7423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38 w 118"/>
                <a:gd name="T3" fmla="*/ 0 h 118"/>
                <a:gd name="T4" fmla="*/ 138 w 118"/>
                <a:gd name="T5" fmla="*/ 23 h 118"/>
                <a:gd name="T6" fmla="*/ 23 w 118"/>
                <a:gd name="T7" fmla="*/ 23 h 118"/>
                <a:gd name="T8" fmla="*/ 23 w 118"/>
                <a:gd name="T9" fmla="*/ 57 h 118"/>
                <a:gd name="T10" fmla="*/ 138 w 118"/>
                <a:gd name="T11" fmla="*/ 57 h 118"/>
                <a:gd name="T12" fmla="*/ 138 w 118"/>
                <a:gd name="T13" fmla="*/ 81 h 118"/>
                <a:gd name="T14" fmla="*/ 23 w 118"/>
                <a:gd name="T15" fmla="*/ 81 h 118"/>
                <a:gd name="T16" fmla="*/ 23 w 118"/>
                <a:gd name="T17" fmla="*/ 114 h 118"/>
                <a:gd name="T18" fmla="*/ 138 w 118"/>
                <a:gd name="T19" fmla="*/ 114 h 118"/>
                <a:gd name="T20" fmla="*/ 138 w 118"/>
                <a:gd name="T21" fmla="*/ 138 h 118"/>
                <a:gd name="T22" fmla="*/ 0 w 118"/>
                <a:gd name="T23" fmla="*/ 138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4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38 h 118"/>
                <a:gd name="T2" fmla="*/ 0 w 118"/>
                <a:gd name="T3" fmla="*/ 0 h 118"/>
                <a:gd name="T4" fmla="*/ 138 w 118"/>
                <a:gd name="T5" fmla="*/ 0 h 118"/>
                <a:gd name="T6" fmla="*/ 138 w 118"/>
                <a:gd name="T7" fmla="*/ 23 h 118"/>
                <a:gd name="T8" fmla="*/ 24 w 118"/>
                <a:gd name="T9" fmla="*/ 23 h 118"/>
                <a:gd name="T10" fmla="*/ 24 w 118"/>
                <a:gd name="T11" fmla="*/ 114 h 118"/>
                <a:gd name="T12" fmla="*/ 138 w 118"/>
                <a:gd name="T13" fmla="*/ 114 h 118"/>
                <a:gd name="T14" fmla="*/ 138 w 118"/>
                <a:gd name="T15" fmla="*/ 138 h 118"/>
                <a:gd name="T16" fmla="*/ 0 w 118"/>
                <a:gd name="T17" fmla="*/ 138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5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91 w 118"/>
                <a:gd name="T1" fmla="*/ 138 h 118"/>
                <a:gd name="T2" fmla="*/ 0 w 118"/>
                <a:gd name="T3" fmla="*/ 138 h 118"/>
                <a:gd name="T4" fmla="*/ 0 w 118"/>
                <a:gd name="T5" fmla="*/ 0 h 118"/>
                <a:gd name="T6" fmla="*/ 91 w 118"/>
                <a:gd name="T7" fmla="*/ 0 h 118"/>
                <a:gd name="T8" fmla="*/ 91 w 118"/>
                <a:gd name="T9" fmla="*/ 138 h 118"/>
                <a:gd name="T10" fmla="*/ 19 w 118"/>
                <a:gd name="T11" fmla="*/ 114 h 118"/>
                <a:gd name="T12" fmla="*/ 74 w 118"/>
                <a:gd name="T13" fmla="*/ 114 h 118"/>
                <a:gd name="T14" fmla="*/ 74 w 118"/>
                <a:gd name="T15" fmla="*/ 23 h 118"/>
                <a:gd name="T16" fmla="*/ 19 w 118"/>
                <a:gd name="T17" fmla="*/ 23 h 118"/>
                <a:gd name="T18" fmla="*/ 19 w 118"/>
                <a:gd name="T19" fmla="*/ 114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6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9 w 119"/>
                <a:gd name="T1" fmla="*/ 0 h 118"/>
                <a:gd name="T2" fmla="*/ 129 w 119"/>
                <a:gd name="T3" fmla="*/ 138 h 118"/>
                <a:gd name="T4" fmla="*/ 105 w 119"/>
                <a:gd name="T5" fmla="*/ 138 h 118"/>
                <a:gd name="T6" fmla="*/ 105 w 119"/>
                <a:gd name="T7" fmla="*/ 23 h 118"/>
                <a:gd name="T8" fmla="*/ 24 w 119"/>
                <a:gd name="T9" fmla="*/ 23 h 118"/>
                <a:gd name="T10" fmla="*/ 24 w 119"/>
                <a:gd name="T11" fmla="*/ 138 h 118"/>
                <a:gd name="T12" fmla="*/ 0 w 119"/>
                <a:gd name="T13" fmla="*/ 138 h 118"/>
                <a:gd name="T14" fmla="*/ 0 w 119"/>
                <a:gd name="T15" fmla="*/ 0 h 118"/>
                <a:gd name="T16" fmla="*/ 129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9" name="Grafik 3" descr="W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8439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0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1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63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56 h 539"/>
                <a:gd name="T8" fmla="*/ 194 w 543"/>
                <a:gd name="T9" fmla="*/ 456 h 539"/>
                <a:gd name="T10" fmla="*/ 194 w 543"/>
                <a:gd name="T11" fmla="*/ 0 h 539"/>
                <a:gd name="T12" fmla="*/ 277 w 543"/>
                <a:gd name="T13" fmla="*/ 0 h 539"/>
                <a:gd name="T14" fmla="*/ 277 w 543"/>
                <a:gd name="T15" fmla="*/ 456 h 539"/>
                <a:gd name="T16" fmla="*/ 389 w 543"/>
                <a:gd name="T17" fmla="*/ 456 h 539"/>
                <a:gd name="T18" fmla="*/ 389 w 543"/>
                <a:gd name="T19" fmla="*/ 0 h 539"/>
                <a:gd name="T20" fmla="*/ 471 w 543"/>
                <a:gd name="T21" fmla="*/ 0 h 539"/>
                <a:gd name="T22" fmla="*/ 471 w 543"/>
                <a:gd name="T23" fmla="*/ 563 h 539"/>
                <a:gd name="T24" fmla="*/ 0 w 543"/>
                <a:gd name="T25" fmla="*/ 563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2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71 w 543"/>
                <a:gd name="T1" fmla="*/ 0 h 539"/>
                <a:gd name="T2" fmla="*/ 471 w 543"/>
                <a:gd name="T3" fmla="*/ 563 h 539"/>
                <a:gd name="T4" fmla="*/ 383 w 543"/>
                <a:gd name="T5" fmla="*/ 563 h 539"/>
                <a:gd name="T6" fmla="*/ 383 w 543"/>
                <a:gd name="T7" fmla="*/ 106 h 539"/>
                <a:gd name="T8" fmla="*/ 277 w 543"/>
                <a:gd name="T9" fmla="*/ 106 h 539"/>
                <a:gd name="T10" fmla="*/ 277 w 543"/>
                <a:gd name="T11" fmla="*/ 563 h 539"/>
                <a:gd name="T12" fmla="*/ 194 w 543"/>
                <a:gd name="T13" fmla="*/ 563 h 539"/>
                <a:gd name="T14" fmla="*/ 194 w 543"/>
                <a:gd name="T15" fmla="*/ 106 h 539"/>
                <a:gd name="T16" fmla="*/ 90 w 543"/>
                <a:gd name="T17" fmla="*/ 106 h 539"/>
                <a:gd name="T18" fmla="*/ 90 w 543"/>
                <a:gd name="T19" fmla="*/ 563 h 539"/>
                <a:gd name="T20" fmla="*/ 0 w 543"/>
                <a:gd name="T21" fmla="*/ 563 h 539"/>
                <a:gd name="T22" fmla="*/ 0 w 543"/>
                <a:gd name="T23" fmla="*/ 0 h 539"/>
                <a:gd name="T24" fmla="*/ 471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3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4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5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18446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8447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75 w 118"/>
                <a:gd name="T3" fmla="*/ 0 h 118"/>
                <a:gd name="T4" fmla="*/ 175 w 118"/>
                <a:gd name="T5" fmla="*/ 23 h 118"/>
                <a:gd name="T6" fmla="*/ 23 w 118"/>
                <a:gd name="T7" fmla="*/ 23 h 118"/>
                <a:gd name="T8" fmla="*/ 23 w 118"/>
                <a:gd name="T9" fmla="*/ 71 h 118"/>
                <a:gd name="T10" fmla="*/ 175 w 118"/>
                <a:gd name="T11" fmla="*/ 71 h 118"/>
                <a:gd name="T12" fmla="*/ 175 w 118"/>
                <a:gd name="T13" fmla="*/ 101 h 118"/>
                <a:gd name="T14" fmla="*/ 23 w 118"/>
                <a:gd name="T15" fmla="*/ 101 h 118"/>
                <a:gd name="T16" fmla="*/ 23 w 118"/>
                <a:gd name="T17" fmla="*/ 142 h 118"/>
                <a:gd name="T18" fmla="*/ 175 w 118"/>
                <a:gd name="T19" fmla="*/ 142 h 118"/>
                <a:gd name="T20" fmla="*/ 175 w 118"/>
                <a:gd name="T21" fmla="*/ 175 h 118"/>
                <a:gd name="T22" fmla="*/ 0 w 118"/>
                <a:gd name="T23" fmla="*/ 175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8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75 h 118"/>
                <a:gd name="T2" fmla="*/ 0 w 118"/>
                <a:gd name="T3" fmla="*/ 0 h 118"/>
                <a:gd name="T4" fmla="*/ 175 w 118"/>
                <a:gd name="T5" fmla="*/ 0 h 118"/>
                <a:gd name="T6" fmla="*/ 175 w 118"/>
                <a:gd name="T7" fmla="*/ 23 h 118"/>
                <a:gd name="T8" fmla="*/ 24 w 118"/>
                <a:gd name="T9" fmla="*/ 23 h 118"/>
                <a:gd name="T10" fmla="*/ 24 w 118"/>
                <a:gd name="T11" fmla="*/ 142 h 118"/>
                <a:gd name="T12" fmla="*/ 175 w 118"/>
                <a:gd name="T13" fmla="*/ 142 h 118"/>
                <a:gd name="T14" fmla="*/ 175 w 118"/>
                <a:gd name="T15" fmla="*/ 175 h 118"/>
                <a:gd name="T16" fmla="*/ 0 w 118"/>
                <a:gd name="T17" fmla="*/ 175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9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63 w 118"/>
                <a:gd name="T1" fmla="*/ 175 h 118"/>
                <a:gd name="T2" fmla="*/ 0 w 118"/>
                <a:gd name="T3" fmla="*/ 175 h 118"/>
                <a:gd name="T4" fmla="*/ 0 w 118"/>
                <a:gd name="T5" fmla="*/ 0 h 118"/>
                <a:gd name="T6" fmla="*/ 63 w 118"/>
                <a:gd name="T7" fmla="*/ 0 h 118"/>
                <a:gd name="T8" fmla="*/ 63 w 118"/>
                <a:gd name="T9" fmla="*/ 175 h 118"/>
                <a:gd name="T10" fmla="*/ 19 w 118"/>
                <a:gd name="T11" fmla="*/ 142 h 118"/>
                <a:gd name="T12" fmla="*/ 52 w 118"/>
                <a:gd name="T13" fmla="*/ 142 h 118"/>
                <a:gd name="T14" fmla="*/ 52 w 118"/>
                <a:gd name="T15" fmla="*/ 23 h 118"/>
                <a:gd name="T16" fmla="*/ 19 w 118"/>
                <a:gd name="T17" fmla="*/ 23 h 118"/>
                <a:gd name="T18" fmla="*/ 19 w 118"/>
                <a:gd name="T19" fmla="*/ 14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0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43 w 119"/>
                <a:gd name="T1" fmla="*/ 0 h 118"/>
                <a:gd name="T2" fmla="*/ 143 w 119"/>
                <a:gd name="T3" fmla="*/ 175 h 118"/>
                <a:gd name="T4" fmla="*/ 119 w 119"/>
                <a:gd name="T5" fmla="*/ 175 h 118"/>
                <a:gd name="T6" fmla="*/ 119 w 119"/>
                <a:gd name="T7" fmla="*/ 23 h 118"/>
                <a:gd name="T8" fmla="*/ 24 w 119"/>
                <a:gd name="T9" fmla="*/ 23 h 118"/>
                <a:gd name="T10" fmla="*/ 24 w 119"/>
                <a:gd name="T11" fmla="*/ 175 h 118"/>
                <a:gd name="T12" fmla="*/ 0 w 119"/>
                <a:gd name="T13" fmla="*/ 175 h 118"/>
                <a:gd name="T14" fmla="*/ 0 w 119"/>
                <a:gd name="T15" fmla="*/ 0 h 118"/>
                <a:gd name="T16" fmla="*/ 143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436" name="Grafik 3" descr="W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723284" y="5512461"/>
            <a:ext cx="24272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002060"/>
                </a:solidFill>
                <a:latin typeface="+mn-lt"/>
              </a:rPr>
              <a:t>Source: Hammer </a:t>
            </a:r>
            <a:r>
              <a:rPr lang="de-DE" sz="1000" dirty="0" err="1">
                <a:solidFill>
                  <a:srgbClr val="002060"/>
                </a:solidFill>
                <a:latin typeface="+mn-lt"/>
              </a:rPr>
              <a:t>and</a:t>
            </a:r>
            <a:r>
              <a:rPr lang="de-DE" sz="1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000" dirty="0" err="1">
                <a:solidFill>
                  <a:srgbClr val="002060"/>
                </a:solidFill>
                <a:latin typeface="+mn-lt"/>
              </a:rPr>
              <a:t>Prskawetz</a:t>
            </a:r>
            <a:r>
              <a:rPr lang="de-DE" sz="1000" dirty="0">
                <a:solidFill>
                  <a:srgbClr val="002060"/>
                </a:solidFill>
                <a:latin typeface="+mn-lt"/>
              </a:rPr>
              <a:t> (2011)</a:t>
            </a:r>
          </a:p>
        </p:txBody>
      </p:sp>
      <p:pic>
        <p:nvPicPr>
          <p:cNvPr id="23554" name="Picture 2" descr="C:\NTA\nta2005\graphs\dependencyrati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1" y="233363"/>
            <a:ext cx="6899894" cy="56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NTA\nta2005\graphs\pub_transf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6712"/>
            <a:ext cx="6080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70096" y="276617"/>
            <a:ext cx="5883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Aggregierte Altersprofile öffentlicher Transfers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7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e-AT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44897" y="454978"/>
            <a:ext cx="7921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rgbClr val="000066"/>
                </a:solidFill>
                <a:latin typeface="Arial" charset="0"/>
              </a:rPr>
              <a:t>SUPPORT </a:t>
            </a:r>
            <a:r>
              <a:rPr lang="en-GB" b="1" dirty="0">
                <a:solidFill>
                  <a:srgbClr val="000066"/>
                </a:solidFill>
                <a:latin typeface="Arial" charset="0"/>
              </a:rPr>
              <a:t>RATIO</a:t>
            </a:r>
          </a:p>
          <a:p>
            <a:pPr eaLnBrk="1" hangingPunct="1">
              <a:buFontTx/>
              <a:buAutoNum type="arabicPeriod"/>
            </a:pPr>
            <a:endParaRPr lang="en-GB" sz="2000" dirty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buFontTx/>
              <a:buAutoNum type="alphaLcParenBoth"/>
            </a:pPr>
            <a:endParaRPr lang="en-GB" sz="20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19460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9463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4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5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9 h 539"/>
                <a:gd name="T2" fmla="*/ 0 w 543"/>
                <a:gd name="T3" fmla="*/ 0 h 539"/>
                <a:gd name="T4" fmla="*/ 102 w 543"/>
                <a:gd name="T5" fmla="*/ 0 h 539"/>
                <a:gd name="T6" fmla="*/ 102 w 543"/>
                <a:gd name="T7" fmla="*/ 442 h 539"/>
                <a:gd name="T8" fmla="*/ 208 w 543"/>
                <a:gd name="T9" fmla="*/ 442 h 539"/>
                <a:gd name="T10" fmla="*/ 208 w 543"/>
                <a:gd name="T11" fmla="*/ 0 h 539"/>
                <a:gd name="T12" fmla="*/ 305 w 543"/>
                <a:gd name="T13" fmla="*/ 0 h 539"/>
                <a:gd name="T14" fmla="*/ 305 w 543"/>
                <a:gd name="T15" fmla="*/ 442 h 539"/>
                <a:gd name="T16" fmla="*/ 417 w 543"/>
                <a:gd name="T17" fmla="*/ 442 h 539"/>
                <a:gd name="T18" fmla="*/ 417 w 543"/>
                <a:gd name="T19" fmla="*/ 0 h 539"/>
                <a:gd name="T20" fmla="*/ 513 w 543"/>
                <a:gd name="T21" fmla="*/ 0 h 539"/>
                <a:gd name="T22" fmla="*/ 513 w 543"/>
                <a:gd name="T23" fmla="*/ 549 h 539"/>
                <a:gd name="T24" fmla="*/ 0 w 543"/>
                <a:gd name="T25" fmla="*/ 549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6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13 w 543"/>
                <a:gd name="T1" fmla="*/ 0 h 539"/>
                <a:gd name="T2" fmla="*/ 513 w 543"/>
                <a:gd name="T3" fmla="*/ 549 h 539"/>
                <a:gd name="T4" fmla="*/ 411 w 543"/>
                <a:gd name="T5" fmla="*/ 549 h 539"/>
                <a:gd name="T6" fmla="*/ 411 w 543"/>
                <a:gd name="T7" fmla="*/ 106 h 539"/>
                <a:gd name="T8" fmla="*/ 305 w 543"/>
                <a:gd name="T9" fmla="*/ 106 h 539"/>
                <a:gd name="T10" fmla="*/ 305 w 543"/>
                <a:gd name="T11" fmla="*/ 549 h 539"/>
                <a:gd name="T12" fmla="*/ 208 w 543"/>
                <a:gd name="T13" fmla="*/ 549 h 539"/>
                <a:gd name="T14" fmla="*/ 208 w 543"/>
                <a:gd name="T15" fmla="*/ 106 h 539"/>
                <a:gd name="T16" fmla="*/ 102 w 543"/>
                <a:gd name="T17" fmla="*/ 106 h 539"/>
                <a:gd name="T18" fmla="*/ 102 w 543"/>
                <a:gd name="T19" fmla="*/ 549 h 539"/>
                <a:gd name="T20" fmla="*/ 0 w 543"/>
                <a:gd name="T21" fmla="*/ 549 h 539"/>
                <a:gd name="T22" fmla="*/ 0 w 543"/>
                <a:gd name="T23" fmla="*/ 0 h 539"/>
                <a:gd name="T24" fmla="*/ 513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7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1195858298 w 730"/>
                <a:gd name="T3" fmla="*/ 2147483647 h 352"/>
                <a:gd name="T4" fmla="*/ 2147483647 w 730"/>
                <a:gd name="T5" fmla="*/ 0 h 352"/>
                <a:gd name="T6" fmla="*/ 413539768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8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9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19470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9471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38 w 118"/>
                <a:gd name="T3" fmla="*/ 0 h 118"/>
                <a:gd name="T4" fmla="*/ 138 w 118"/>
                <a:gd name="T5" fmla="*/ 23 h 118"/>
                <a:gd name="T6" fmla="*/ 23 w 118"/>
                <a:gd name="T7" fmla="*/ 23 h 118"/>
                <a:gd name="T8" fmla="*/ 23 w 118"/>
                <a:gd name="T9" fmla="*/ 57 h 118"/>
                <a:gd name="T10" fmla="*/ 138 w 118"/>
                <a:gd name="T11" fmla="*/ 57 h 118"/>
                <a:gd name="T12" fmla="*/ 138 w 118"/>
                <a:gd name="T13" fmla="*/ 81 h 118"/>
                <a:gd name="T14" fmla="*/ 23 w 118"/>
                <a:gd name="T15" fmla="*/ 81 h 118"/>
                <a:gd name="T16" fmla="*/ 23 w 118"/>
                <a:gd name="T17" fmla="*/ 114 h 118"/>
                <a:gd name="T18" fmla="*/ 138 w 118"/>
                <a:gd name="T19" fmla="*/ 114 h 118"/>
                <a:gd name="T20" fmla="*/ 138 w 118"/>
                <a:gd name="T21" fmla="*/ 138 h 118"/>
                <a:gd name="T22" fmla="*/ 0 w 118"/>
                <a:gd name="T23" fmla="*/ 138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2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38 h 118"/>
                <a:gd name="T2" fmla="*/ 0 w 118"/>
                <a:gd name="T3" fmla="*/ 0 h 118"/>
                <a:gd name="T4" fmla="*/ 138 w 118"/>
                <a:gd name="T5" fmla="*/ 0 h 118"/>
                <a:gd name="T6" fmla="*/ 138 w 118"/>
                <a:gd name="T7" fmla="*/ 23 h 118"/>
                <a:gd name="T8" fmla="*/ 24 w 118"/>
                <a:gd name="T9" fmla="*/ 23 h 118"/>
                <a:gd name="T10" fmla="*/ 24 w 118"/>
                <a:gd name="T11" fmla="*/ 114 h 118"/>
                <a:gd name="T12" fmla="*/ 138 w 118"/>
                <a:gd name="T13" fmla="*/ 114 h 118"/>
                <a:gd name="T14" fmla="*/ 138 w 118"/>
                <a:gd name="T15" fmla="*/ 138 h 118"/>
                <a:gd name="T16" fmla="*/ 0 w 118"/>
                <a:gd name="T17" fmla="*/ 138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3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91 w 118"/>
                <a:gd name="T1" fmla="*/ 138 h 118"/>
                <a:gd name="T2" fmla="*/ 0 w 118"/>
                <a:gd name="T3" fmla="*/ 138 h 118"/>
                <a:gd name="T4" fmla="*/ 0 w 118"/>
                <a:gd name="T5" fmla="*/ 0 h 118"/>
                <a:gd name="T6" fmla="*/ 91 w 118"/>
                <a:gd name="T7" fmla="*/ 0 h 118"/>
                <a:gd name="T8" fmla="*/ 91 w 118"/>
                <a:gd name="T9" fmla="*/ 138 h 118"/>
                <a:gd name="T10" fmla="*/ 19 w 118"/>
                <a:gd name="T11" fmla="*/ 114 h 118"/>
                <a:gd name="T12" fmla="*/ 74 w 118"/>
                <a:gd name="T13" fmla="*/ 114 h 118"/>
                <a:gd name="T14" fmla="*/ 74 w 118"/>
                <a:gd name="T15" fmla="*/ 23 h 118"/>
                <a:gd name="T16" fmla="*/ 19 w 118"/>
                <a:gd name="T17" fmla="*/ 23 h 118"/>
                <a:gd name="T18" fmla="*/ 19 w 118"/>
                <a:gd name="T19" fmla="*/ 114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4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9 w 119"/>
                <a:gd name="T1" fmla="*/ 0 h 118"/>
                <a:gd name="T2" fmla="*/ 129 w 119"/>
                <a:gd name="T3" fmla="*/ 138 h 118"/>
                <a:gd name="T4" fmla="*/ 105 w 119"/>
                <a:gd name="T5" fmla="*/ 138 h 118"/>
                <a:gd name="T6" fmla="*/ 105 w 119"/>
                <a:gd name="T7" fmla="*/ 23 h 118"/>
                <a:gd name="T8" fmla="*/ 24 w 119"/>
                <a:gd name="T9" fmla="*/ 23 h 118"/>
                <a:gd name="T10" fmla="*/ 24 w 119"/>
                <a:gd name="T11" fmla="*/ 138 h 118"/>
                <a:gd name="T12" fmla="*/ 0 w 119"/>
                <a:gd name="T13" fmla="*/ 138 h 118"/>
                <a:gd name="T14" fmla="*/ 0 w 119"/>
                <a:gd name="T15" fmla="*/ 0 h 118"/>
                <a:gd name="T16" fmla="*/ 129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461" name="Text Box 20"/>
          <p:cNvSpPr txBox="1">
            <a:spLocks noChangeArrowheads="1"/>
          </p:cNvSpPr>
          <p:nvPr/>
        </p:nvSpPr>
        <p:spPr bwMode="auto">
          <a:xfrm>
            <a:off x="136273" y="1642510"/>
            <a:ext cx="7109895" cy="458587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000066"/>
                </a:solidFill>
                <a:latin typeface="Arial" charset="0"/>
              </a:rPr>
              <a:t>		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 = LF / CON	LF     …. </a:t>
            </a:r>
            <a:r>
              <a:rPr lang="en-US" sz="2000" dirty="0" err="1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Arbeitsbevölkerung</a:t>
            </a:r>
            <a:endParaRPr lang="en-US" sz="2000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				CON …. </a:t>
            </a:r>
            <a:r>
              <a:rPr lang="en-US" sz="2000" dirty="0" err="1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Konsum</a:t>
            </a:r>
            <a:endParaRPr lang="en-US" sz="2000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endParaRPr lang="en-US" sz="2000" dirty="0" smtClean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r>
              <a:rPr lang="en-US" sz="2000" dirty="0" err="1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Demographischer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support ratio:</a:t>
            </a:r>
          </a:p>
          <a:p>
            <a:endParaRPr lang="en-US" sz="2000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		LF     = 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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i=20…64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N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	CON 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= 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i=1…99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N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</a:t>
            </a:r>
            <a:endParaRPr lang="en-US" sz="2000" dirty="0" smtClean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endParaRPr lang="en-US" sz="2000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r>
              <a:rPr lang="en-US" sz="2000" dirty="0" err="1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Ökonomischer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support ratio: </a:t>
            </a:r>
            <a:endParaRPr lang="en-US" sz="2000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endParaRPr lang="en-US" sz="1400" dirty="0" smtClean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		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LF      =  </a:t>
            </a:r>
            <a:r>
              <a:rPr lang="en-US" sz="2000" baseline="-25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w 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PR 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N 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 </a:t>
            </a:r>
            <a:endParaRPr lang="en-US" sz="2000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		CON 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=</a:t>
            </a:r>
            <a:r>
              <a:rPr lang="en-US" sz="2000" dirty="0">
                <a:latin typeface="Arial" charset="0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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i=1…99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S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2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N</a:t>
            </a:r>
            <a:r>
              <a:rPr lang="en-US" sz="2000" baseline="-25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i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</a:t>
            </a:r>
          </a:p>
          <a:p>
            <a:endParaRPr lang="en-US" sz="2800" dirty="0"/>
          </a:p>
        </p:txBody>
      </p:sp>
      <p:sp>
        <p:nvSpPr>
          <p:cNvPr id="19462" name="Rectangle 21"/>
          <p:cNvSpPr>
            <a:spLocks noChangeArrowheads="1"/>
          </p:cNvSpPr>
          <p:nvPr/>
        </p:nvSpPr>
        <p:spPr bwMode="auto">
          <a:xfrm>
            <a:off x="1921159" y="1536065"/>
            <a:ext cx="1727200" cy="5762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9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4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1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2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NTA\nta2005\graphs\supportrat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363"/>
            <a:ext cx="6400800" cy="55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188" y="549275"/>
            <a:ext cx="505779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b="1" dirty="0" smtClean="0">
                <a:latin typeface="+mn-lt"/>
                <a:cs typeface="+mn-cs"/>
              </a:rPr>
              <a:t>Erste demographische Dividende</a:t>
            </a:r>
            <a:endParaRPr lang="de-AT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endParaRPr lang="de-AT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endParaRPr lang="de-AT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endParaRPr lang="de-AT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endParaRPr lang="de-AT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2843213" y="1557338"/>
          <a:ext cx="2457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Formel" r:id="rId3" imgW="1536700" imgH="609600" progId="Equation.3">
                  <p:embed/>
                </p:oleObj>
              </mc:Choice>
              <mc:Fallback>
                <p:oleObj name="Formel" r:id="rId3" imgW="1536700" imgH="60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557338"/>
                        <a:ext cx="24574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990817"/>
              </p:ext>
            </p:extLst>
          </p:nvPr>
        </p:nvGraphicFramePr>
        <p:xfrm>
          <a:off x="2830507" y="3284984"/>
          <a:ext cx="254158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Formel" r:id="rId5" imgW="1269449" imgH="355446" progId="Equation.3">
                  <p:embed/>
                </p:oleObj>
              </mc:Choice>
              <mc:Fallback>
                <p:oleObj name="Formel" r:id="rId5" imgW="1269449" imgH="3554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07" y="3284984"/>
                        <a:ext cx="254158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/>
        </p:nvSpPr>
        <p:spPr>
          <a:xfrm>
            <a:off x="3566306" y="3284984"/>
            <a:ext cx="1008063" cy="7207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grpSp>
        <p:nvGrpSpPr>
          <p:cNvPr id="9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0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7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2" name="Grafik 3" descr="WI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913" y="1052513"/>
            <a:ext cx="6288087" cy="4894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de-AT" sz="4000" dirty="0">
                <a:solidFill>
                  <a:srgbClr val="002060"/>
                </a:solidFill>
                <a:latin typeface="+mn-lt"/>
                <a:cs typeface="+mn-cs"/>
              </a:rPr>
              <a:t> Nationale Transfer Konten</a:t>
            </a:r>
          </a:p>
          <a:p>
            <a:pPr algn="ctr">
              <a:defRPr/>
            </a:pPr>
            <a:r>
              <a:rPr lang="de-AT" sz="4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r>
              <a:rPr lang="de-AT" sz="4000" dirty="0">
                <a:solidFill>
                  <a:srgbClr val="C00000"/>
                </a:solidFill>
                <a:latin typeface="+mn-lt"/>
                <a:cs typeface="+mn-cs"/>
              </a:rPr>
              <a:t>Potential</a:t>
            </a: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</p:txBody>
      </p:sp>
      <p:pic>
        <p:nvPicPr>
          <p:cNvPr id="5123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77850"/>
          </a:xfrm>
        </p:spPr>
        <p:txBody>
          <a:bodyPr/>
          <a:lstStyle/>
          <a:p>
            <a:pPr>
              <a:defRPr/>
            </a:pPr>
            <a:r>
              <a:rPr lang="de-AT" sz="2000" b="1" kern="1200" dirty="0" smtClean="0">
                <a:solidFill>
                  <a:srgbClr val="000066"/>
                </a:solidFill>
                <a:ea typeface="+mn-ea"/>
                <a:cs typeface="+mn-cs"/>
              </a:rPr>
              <a:t>Erste demographische Dividende</a:t>
            </a:r>
          </a:p>
        </p:txBody>
      </p:sp>
      <p:pic>
        <p:nvPicPr>
          <p:cNvPr id="31747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8500"/>
            <a:ext cx="360521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92150"/>
            <a:ext cx="36004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4388"/>
            <a:ext cx="35972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6004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2"/>
          <p:cNvSpPr txBox="1">
            <a:spLocks noChangeArrowheads="1"/>
          </p:cNvSpPr>
          <p:nvPr/>
        </p:nvSpPr>
        <p:spPr bwMode="auto">
          <a:xfrm>
            <a:off x="4572000" y="3500438"/>
            <a:ext cx="3529013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sl-SI" sz="1800"/>
              <a:t>Periods of positive 1</a:t>
            </a:r>
            <a:r>
              <a:rPr lang="sl-SI" sz="1800" baseline="30000"/>
              <a:t>st </a:t>
            </a:r>
            <a:r>
              <a:rPr lang="sl-SI" sz="1800"/>
              <a:t>dem. dividend </a:t>
            </a:r>
            <a:endParaRPr lang="de-DE" sz="1800"/>
          </a:p>
        </p:txBody>
      </p:sp>
      <p:grpSp>
        <p:nvGrpSpPr>
          <p:cNvPr id="8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9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6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1" name="Grafik 3" descr="W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0163" y="1945283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 algn="ctr">
              <a:defRPr/>
            </a:pPr>
            <a:r>
              <a:rPr lang="de-DE" sz="4000" dirty="0" smtClean="0">
                <a:solidFill>
                  <a:srgbClr val="002060"/>
                </a:solidFill>
                <a:latin typeface="+mn-lt"/>
                <a:cs typeface="+mn-cs"/>
              </a:rPr>
              <a:t>ENDE</a:t>
            </a: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</p:txBody>
      </p:sp>
      <p:pic>
        <p:nvPicPr>
          <p:cNvPr id="3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8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504825"/>
          </a:xfrm>
        </p:spPr>
        <p:txBody>
          <a:bodyPr/>
          <a:lstStyle/>
          <a:p>
            <a:pPr algn="ctr">
              <a:defRPr/>
            </a:pPr>
            <a:r>
              <a:rPr lang="sl-SI" sz="2000" b="1" kern="1200" dirty="0" smtClean="0">
                <a:solidFill>
                  <a:srgbClr val="000066"/>
                </a:solidFill>
                <a:ea typeface="+mn-ea"/>
                <a:cs typeface="+mn-cs"/>
              </a:rPr>
              <a:t>Lifecycle </a:t>
            </a:r>
            <a:r>
              <a:rPr lang="sl-SI" sz="2000" b="1" kern="1200" dirty="0" smtClean="0">
                <a:solidFill>
                  <a:srgbClr val="000066"/>
                </a:solidFill>
                <a:ea typeface="+mn-ea"/>
                <a:cs typeface="+mn-cs"/>
              </a:rPr>
              <a:t>deficit </a:t>
            </a:r>
            <a:r>
              <a:rPr lang="de-AT" sz="2000" b="1" kern="1200" dirty="0" err="1" smtClean="0">
                <a:solidFill>
                  <a:srgbClr val="000066"/>
                </a:solidFill>
                <a:ea typeface="+mn-ea"/>
                <a:cs typeface="+mn-cs"/>
              </a:rPr>
              <a:t>for</a:t>
            </a:r>
            <a:r>
              <a:rPr lang="sl-SI" sz="2000" b="1" kern="1200" dirty="0" smtClean="0">
                <a:solidFill>
                  <a:srgbClr val="000066"/>
                </a:solidFill>
                <a:ea typeface="+mn-ea"/>
                <a:cs typeface="+mn-cs"/>
              </a:rPr>
              <a:t> EuroNTA countries</a:t>
            </a:r>
            <a:endParaRPr lang="de-AT" sz="2000" b="1" kern="1200" dirty="0" smtClean="0">
              <a:solidFill>
                <a:srgbClr val="000066"/>
              </a:solidFill>
              <a:ea typeface="+mn-ea"/>
              <a:cs typeface="+mn-cs"/>
            </a:endParaRPr>
          </a:p>
        </p:txBody>
      </p:sp>
      <p:pic>
        <p:nvPicPr>
          <p:cNvPr id="296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49275"/>
            <a:ext cx="746125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677025" y="908050"/>
            <a:ext cx="24669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800" b="1" dirty="0">
                <a:solidFill>
                  <a:srgbClr val="C00000"/>
                </a:solidFill>
                <a:latin typeface="+mn-lt"/>
              </a:rPr>
              <a:t>Germany: 31  (27-57)</a:t>
            </a:r>
          </a:p>
          <a:p>
            <a:pPr>
              <a:defRPr/>
            </a:pPr>
            <a:r>
              <a:rPr lang="de-AT" sz="1800" b="1" dirty="0" err="1">
                <a:solidFill>
                  <a:srgbClr val="C00000"/>
                </a:solidFill>
                <a:latin typeface="+mn-lt"/>
              </a:rPr>
              <a:t>Slovenia</a:t>
            </a:r>
            <a:r>
              <a:rPr lang="de-AT" sz="1800" b="1" dirty="0">
                <a:solidFill>
                  <a:srgbClr val="C00000"/>
                </a:solidFill>
                <a:latin typeface="+mn-lt"/>
              </a:rPr>
              <a:t>:  31  (25-55)</a:t>
            </a:r>
          </a:p>
        </p:txBody>
      </p:sp>
    </p:spTree>
    <p:extLst>
      <p:ext uri="{BB962C8B-B14F-4D97-AF65-F5344CB8AC3E}">
        <p14:creationId xmlns:p14="http://schemas.microsoft.com/office/powerpoint/2010/main" val="30471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504825"/>
          </a:xfrm>
        </p:spPr>
        <p:txBody>
          <a:bodyPr/>
          <a:lstStyle/>
          <a:p>
            <a:pPr algn="ctr">
              <a:defRPr/>
            </a:pPr>
            <a:r>
              <a:rPr lang="sl-SI" sz="2000" b="1" kern="1200" dirty="0" smtClean="0">
                <a:solidFill>
                  <a:srgbClr val="000066"/>
                </a:solidFill>
                <a:ea typeface="+mn-ea"/>
                <a:cs typeface="+mn-cs"/>
              </a:rPr>
              <a:t>Lifecycle deficit </a:t>
            </a:r>
            <a:r>
              <a:rPr lang="de-AT" sz="2000" b="1" kern="1200" dirty="0" err="1" smtClean="0">
                <a:solidFill>
                  <a:srgbClr val="000066"/>
                </a:solidFill>
                <a:ea typeface="+mn-ea"/>
                <a:cs typeface="+mn-cs"/>
              </a:rPr>
              <a:t>for</a:t>
            </a:r>
            <a:r>
              <a:rPr lang="sl-SI" sz="2000" b="1" kern="1200" dirty="0" smtClean="0">
                <a:solidFill>
                  <a:srgbClr val="000066"/>
                </a:solidFill>
                <a:ea typeface="+mn-ea"/>
                <a:cs typeface="+mn-cs"/>
              </a:rPr>
              <a:t> EuroNTA countries</a:t>
            </a:r>
            <a:endParaRPr lang="de-AT" sz="2000" b="1" kern="1200" dirty="0" smtClean="0">
              <a:solidFill>
                <a:srgbClr val="000066"/>
              </a:solidFill>
              <a:ea typeface="+mn-ea"/>
              <a:cs typeface="+mn-cs"/>
            </a:endParaRPr>
          </a:p>
        </p:txBody>
      </p:sp>
      <p:pic>
        <p:nvPicPr>
          <p:cNvPr id="307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49275"/>
            <a:ext cx="746125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16688" y="692150"/>
            <a:ext cx="23256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800" b="1" dirty="0" err="1">
                <a:solidFill>
                  <a:srgbClr val="C00000"/>
                </a:solidFill>
                <a:latin typeface="+mn-lt"/>
              </a:rPr>
              <a:t>Sweden</a:t>
            </a:r>
            <a:r>
              <a:rPr lang="de-AT" sz="1800" b="1" dirty="0">
                <a:solidFill>
                  <a:srgbClr val="C00000"/>
                </a:solidFill>
                <a:latin typeface="+mn-lt"/>
              </a:rPr>
              <a:t>: 38  (25-62)</a:t>
            </a:r>
          </a:p>
        </p:txBody>
      </p:sp>
    </p:spTree>
    <p:extLst>
      <p:ext uri="{BB962C8B-B14F-4D97-AF65-F5344CB8AC3E}">
        <p14:creationId xmlns:p14="http://schemas.microsoft.com/office/powerpoint/2010/main" val="3491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5580062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516688" y="620713"/>
            <a:ext cx="1895071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2000" b="1" dirty="0" smtClean="0">
                <a:solidFill>
                  <a:srgbClr val="002060"/>
                </a:solidFill>
                <a:latin typeface="+mn-lt"/>
                <a:cs typeface="+mn-cs"/>
              </a:rPr>
              <a:t>35 Länder</a:t>
            </a:r>
            <a:endParaRPr lang="de-AT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u="sng" dirty="0" smtClean="0">
                <a:solidFill>
                  <a:srgbClr val="002060"/>
                </a:solidFill>
                <a:latin typeface="+mn-lt"/>
                <a:cs typeface="+mn-cs"/>
              </a:rPr>
              <a:t>Europa:</a:t>
            </a:r>
            <a:endParaRPr lang="de-AT" sz="2000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Österreich</a:t>
            </a: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Finnland</a:t>
            </a: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Frankreich</a:t>
            </a: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Deutschland</a:t>
            </a: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Ungarn</a:t>
            </a: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Slowenien </a:t>
            </a: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Spanien</a:t>
            </a: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Schweden</a:t>
            </a:r>
            <a:endParaRPr lang="de-AT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AT" sz="2000" dirty="0" smtClean="0">
                <a:solidFill>
                  <a:srgbClr val="002060"/>
                </a:solidFill>
                <a:latin typeface="+mn-lt"/>
                <a:cs typeface="+mn-cs"/>
              </a:rPr>
              <a:t>Großbritannien</a:t>
            </a:r>
          </a:p>
          <a:p>
            <a:pPr>
              <a:defRPr/>
            </a:pPr>
            <a:r>
              <a:rPr lang="de-AT" sz="2000" dirty="0" smtClean="0">
                <a:solidFill>
                  <a:srgbClr val="87A3CB"/>
                </a:solidFill>
                <a:latin typeface="+mn-lt"/>
                <a:cs typeface="+mn-cs"/>
              </a:rPr>
              <a:t>Italien</a:t>
            </a:r>
            <a:endParaRPr lang="de-AT" sz="2000" dirty="0">
              <a:solidFill>
                <a:srgbClr val="87A3CB"/>
              </a:solidFill>
              <a:latin typeface="+mn-lt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3848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u="sng" dirty="0">
                <a:solidFill>
                  <a:srgbClr val="C00000"/>
                </a:solidFill>
                <a:latin typeface="+mn-lt"/>
                <a:cs typeface="+mn-cs"/>
              </a:rPr>
              <a:t>http://www.ntaccounts.org/web/nta/show</a:t>
            </a:r>
          </a:p>
        </p:txBody>
      </p:sp>
      <p:sp>
        <p:nvSpPr>
          <p:cNvPr id="9" name="Rechteck 8"/>
          <p:cNvSpPr/>
          <p:nvPr/>
        </p:nvSpPr>
        <p:spPr>
          <a:xfrm>
            <a:off x="4356100" y="0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AT" sz="1600" u="sng" dirty="0">
                <a:solidFill>
                  <a:srgbClr val="C00000"/>
                </a:solidFill>
                <a:latin typeface="+mn-lt"/>
                <a:cs typeface="+mn-cs"/>
              </a:rPr>
              <a:t>http://europe.ntaccounts.org/web/nta/show/</a:t>
            </a:r>
          </a:p>
        </p:txBody>
      </p:sp>
      <p:pic>
        <p:nvPicPr>
          <p:cNvPr id="6150" name="Grafik 3" descr="W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10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7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048"/>
            <a:ext cx="9144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92696"/>
            <a:ext cx="910850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913" y="1052513"/>
            <a:ext cx="6288087" cy="4894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de-AT" sz="4000" dirty="0">
                <a:solidFill>
                  <a:srgbClr val="002060"/>
                </a:solidFill>
                <a:latin typeface="+mn-lt"/>
                <a:cs typeface="+mn-cs"/>
              </a:rPr>
              <a:t> Nationale Transfer Konten</a:t>
            </a:r>
          </a:p>
          <a:p>
            <a:pPr algn="ctr">
              <a:defRPr/>
            </a:pPr>
            <a:r>
              <a:rPr lang="de-AT" sz="4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r>
              <a:rPr lang="de-AT" sz="4000" dirty="0">
                <a:solidFill>
                  <a:srgbClr val="C00000"/>
                </a:solidFill>
                <a:latin typeface="+mn-lt"/>
                <a:cs typeface="+mn-cs"/>
              </a:rPr>
              <a:t>Methode</a:t>
            </a: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  <a:p>
            <a:pPr>
              <a:defRPr/>
            </a:pPr>
            <a:endParaRPr lang="de-AT" dirty="0">
              <a:cs typeface="+mn-cs"/>
            </a:endParaRPr>
          </a:p>
        </p:txBody>
      </p:sp>
      <p:pic>
        <p:nvPicPr>
          <p:cNvPr id="7171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8064896" cy="443136"/>
          </a:xfrm>
        </p:spPr>
        <p:txBody>
          <a:bodyPr/>
          <a:lstStyle/>
          <a:p>
            <a:r>
              <a:rPr lang="de-DE" sz="2000" dirty="0" smtClean="0">
                <a:solidFill>
                  <a:srgbClr val="000066"/>
                </a:solidFill>
                <a:latin typeface="+mn-lt"/>
              </a:rPr>
              <a:t>NTA - Methodologie</a:t>
            </a:r>
            <a:endParaRPr lang="de-DE" sz="20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174" y="2636912"/>
            <a:ext cx="7774632" cy="3096344"/>
          </a:xfrm>
        </p:spPr>
        <p:txBody>
          <a:bodyPr>
            <a:normAutofit fontScale="85000" lnSpcReduction="20000"/>
          </a:bodyPr>
          <a:lstStyle/>
          <a:p>
            <a:pPr marL="0">
              <a:buFont typeface="Arial" pitchFamily="34" charset="0"/>
              <a:buChar char="•"/>
            </a:pPr>
            <a:r>
              <a:rPr lang="de-DE" sz="2200" dirty="0" smtClean="0"/>
              <a:t>Anlehnung an die VGR: Einführung von Alter in die VGR</a:t>
            </a:r>
          </a:p>
          <a:p>
            <a:pPr marL="324000">
              <a:buFont typeface="Arial" pitchFamily="34" charset="0"/>
              <a:buChar char="•"/>
            </a:pPr>
            <a:r>
              <a:rPr lang="de-DE" sz="2200" dirty="0" smtClean="0"/>
              <a:t>Zusätzlich: Schätzung der Transferströme innerhalb der Haushalte</a:t>
            </a:r>
          </a:p>
          <a:p>
            <a:pPr marL="0" indent="0"/>
            <a:endParaRPr lang="de-DE" sz="2200" dirty="0" smtClean="0"/>
          </a:p>
          <a:p>
            <a:r>
              <a:rPr lang="de-DE" sz="2200" u="sng" dirty="0" smtClean="0"/>
              <a:t>Vorgangsweise: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sz="2200" dirty="0" smtClean="0"/>
              <a:t>Herleitung der aggregierten Werte (aus der VGR)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Schätzung der Alters-Profile (Surveys, administrative Daten)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Anpassung der Altersprofile an die Aggregate</a:t>
            </a:r>
          </a:p>
          <a:p>
            <a:pPr marL="0" indent="0"/>
            <a:endParaRPr lang="de-DE" sz="2200" dirty="0" smtClean="0"/>
          </a:p>
          <a:p>
            <a:pPr marL="0" indent="0" algn="ctr"/>
            <a:r>
              <a:rPr lang="de-DE" sz="2200" dirty="0" smtClean="0"/>
              <a:t>Nationale </a:t>
            </a:r>
            <a:r>
              <a:rPr lang="de-DE" sz="2200" dirty="0"/>
              <a:t>Transferkonten bezeichnen den Datensatz sowie die Methode diesen zu schätzen.</a:t>
            </a:r>
          </a:p>
          <a:p>
            <a:pPr>
              <a:buFont typeface="Arial" pitchFamily="34" charset="0"/>
              <a:buChar char="•"/>
            </a:pPr>
            <a:endParaRPr lang="de-DE" sz="2200" dirty="0" smtClean="0"/>
          </a:p>
          <a:p>
            <a:pPr marL="324000">
              <a:buFont typeface="Arial" pitchFamily="34" charset="0"/>
              <a:buChar char="•"/>
            </a:pPr>
            <a:endParaRPr lang="de-DE" sz="2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38174" y="1268760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algn="ctr"/>
            <a:r>
              <a:rPr lang="de-DE" dirty="0">
                <a:latin typeface="+mn-lt"/>
                <a:cs typeface="Times New Roman" pitchFamily="18" charset="0"/>
              </a:rPr>
              <a:t>NTA messen für ein bestimmtes </a:t>
            </a:r>
            <a:r>
              <a:rPr lang="de-DE" dirty="0" smtClean="0">
                <a:latin typeface="+mn-lt"/>
                <a:cs typeface="Times New Roman" pitchFamily="18" charset="0"/>
              </a:rPr>
              <a:t>Jahr, wie viel </a:t>
            </a:r>
            <a:r>
              <a:rPr lang="de-DE" dirty="0">
                <a:latin typeface="+mn-lt"/>
                <a:cs typeface="Times New Roman" pitchFamily="18" charset="0"/>
              </a:rPr>
              <a:t>im Durchschnitt in jedem Alter </a:t>
            </a:r>
            <a:r>
              <a:rPr lang="de-DE" dirty="0">
                <a:solidFill>
                  <a:srgbClr val="CC0000"/>
                </a:solidFill>
                <a:latin typeface="+mn-lt"/>
                <a:cs typeface="Times New Roman" pitchFamily="18" charset="0"/>
              </a:rPr>
              <a:t>produziert</a:t>
            </a:r>
            <a:r>
              <a:rPr lang="de-DE" dirty="0">
                <a:latin typeface="+mn-lt"/>
                <a:cs typeface="Times New Roman" pitchFamily="18" charset="0"/>
              </a:rPr>
              <a:t>, </a:t>
            </a:r>
            <a:r>
              <a:rPr lang="de-DE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konsumiert</a:t>
            </a:r>
            <a:r>
              <a:rPr lang="de-DE" dirty="0" smtClean="0">
                <a:latin typeface="+mn-lt"/>
                <a:cs typeface="Times New Roman" pitchFamily="18" charset="0"/>
              </a:rPr>
              <a:t>, </a:t>
            </a:r>
            <a:r>
              <a:rPr lang="de-DE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gespart</a:t>
            </a:r>
            <a:r>
              <a:rPr lang="de-DE" dirty="0" smtClean="0">
                <a:latin typeface="+mn-lt"/>
                <a:cs typeface="Times New Roman" pitchFamily="18" charset="0"/>
              </a:rPr>
              <a:t> </a:t>
            </a:r>
            <a:r>
              <a:rPr lang="de-DE" dirty="0">
                <a:latin typeface="+mn-lt"/>
                <a:cs typeface="Times New Roman" pitchFamily="18" charset="0"/>
              </a:rPr>
              <a:t>und mit anderen </a:t>
            </a:r>
            <a:r>
              <a:rPr lang="de-DE" dirty="0">
                <a:solidFill>
                  <a:srgbClr val="CC0000"/>
                </a:solidFill>
                <a:latin typeface="+mn-lt"/>
                <a:cs typeface="Times New Roman" pitchFamily="18" charset="0"/>
              </a:rPr>
              <a:t>geteilt</a:t>
            </a:r>
            <a:r>
              <a:rPr lang="de-DE" dirty="0">
                <a:latin typeface="+mn-lt"/>
                <a:cs typeface="Times New Roman" pitchFamily="18" charset="0"/>
              </a:rPr>
              <a:t> wird</a:t>
            </a:r>
          </a:p>
        </p:txBody>
      </p:sp>
      <p:pic>
        <p:nvPicPr>
          <p:cNvPr id="5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4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5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hteck 18"/>
          <p:cNvSpPr/>
          <p:nvPr/>
        </p:nvSpPr>
        <p:spPr>
          <a:xfrm>
            <a:off x="1043608" y="4941168"/>
            <a:ext cx="6984776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2664" cy="576064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NTA – Daten</a:t>
            </a:r>
            <a:endParaRPr lang="de-D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713097"/>
              </p:ext>
            </p:extLst>
          </p:nvPr>
        </p:nvGraphicFramePr>
        <p:xfrm>
          <a:off x="395537" y="1628799"/>
          <a:ext cx="8424933" cy="3839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1"/>
                <a:gridCol w="1512168"/>
                <a:gridCol w="1114699"/>
                <a:gridCol w="1000204"/>
                <a:gridCol w="1000204"/>
                <a:gridCol w="1000204"/>
                <a:gridCol w="1069263"/>
              </a:tblGrid>
              <a:tr h="3600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NTA-Variable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Aggregat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0-19 Jahre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20-39 Jahre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40-59 Jahre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60 - 80 Jahre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 80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Konsum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155,074,611,116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18,626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19,307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19,807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20,409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öffentlich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45,135,600,000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8,214</a:t>
                      </a:r>
                    </a:p>
                  </a:txBody>
                  <a:tcPr marL="9525" marR="9525" marT="9525" marB="0" anchor="b"/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109,939,011,116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12,195</a:t>
                      </a:r>
                    </a:p>
                  </a:txBody>
                  <a:tcPr marL="9525" marR="9525" marT="9525" marB="0" anchor="b"/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Einkommen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179,778,509,942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5,752</a:t>
                      </a:r>
                    </a:p>
                  </a:txBody>
                  <a:tcPr marL="9525" marR="9525" marT="9525" marB="0" anchor="b"/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Arbeit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139,917,980,204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39,860,529,738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5,600</a:t>
                      </a:r>
                    </a:p>
                  </a:txBody>
                  <a:tcPr marL="9525" marR="9525" marT="9525" marB="0" anchor="b"/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Transfer-Eingang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116,353,740,966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26,022</a:t>
                      </a:r>
                    </a:p>
                  </a:txBody>
                  <a:tcPr marL="9525" marR="9525" marT="9525" marB="0" anchor="b"/>
                </a:tc>
              </a:tr>
              <a:tr h="3201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öffentlich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93,943,331,247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25,129</a:t>
                      </a:r>
                    </a:p>
                  </a:txBody>
                  <a:tcPr marL="9525" marR="9525" marT="9525" marB="0" anchor="b"/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22,410,409,719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</a:t>
                      </a:r>
                    </a:p>
                  </a:txBody>
                  <a:tcPr marL="9525" marR="9525" marT="9525" marB="0" anchor="b"/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Transfer-Abgang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117,573,429,899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6,866</a:t>
                      </a:r>
                    </a:p>
                  </a:txBody>
                  <a:tcPr marL="9525" marR="9525" marT="9525" marB="0" anchor="b"/>
                </a:tc>
              </a:tr>
              <a:tr h="2834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öffentlich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95,163,020,131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5,937</a:t>
                      </a:r>
                    </a:p>
                  </a:txBody>
                  <a:tcPr marL="9525" marR="9525" marT="9525" marB="0" anchor="b"/>
                </a:tc>
              </a:tr>
              <a:tr h="32493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22,410,409,768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95536" y="11247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+mn-lt"/>
              </a:rPr>
              <a:t>Nationale Transferkonten für 2005 – Übersicht: Euro pro Kopf und Jahr</a:t>
            </a:r>
            <a:endParaRPr lang="de-DE" sz="2000" dirty="0">
              <a:latin typeface="+mn-lt"/>
            </a:endParaRPr>
          </a:p>
        </p:txBody>
      </p:sp>
      <p:pic>
        <p:nvPicPr>
          <p:cNvPr id="5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8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41 h 539"/>
                <a:gd name="T2" fmla="*/ 0 w 543"/>
                <a:gd name="T3" fmla="*/ 0 h 539"/>
                <a:gd name="T4" fmla="*/ 110 w 543"/>
                <a:gd name="T5" fmla="*/ 0 h 539"/>
                <a:gd name="T6" fmla="*/ 110 w 543"/>
                <a:gd name="T7" fmla="*/ 434 h 539"/>
                <a:gd name="T8" fmla="*/ 216 w 543"/>
                <a:gd name="T9" fmla="*/ 434 h 539"/>
                <a:gd name="T10" fmla="*/ 216 w 543"/>
                <a:gd name="T11" fmla="*/ 0 h 539"/>
                <a:gd name="T12" fmla="*/ 321 w 543"/>
                <a:gd name="T13" fmla="*/ 0 h 539"/>
                <a:gd name="T14" fmla="*/ 321 w 543"/>
                <a:gd name="T15" fmla="*/ 434 h 539"/>
                <a:gd name="T16" fmla="*/ 433 w 543"/>
                <a:gd name="T17" fmla="*/ 434 h 539"/>
                <a:gd name="T18" fmla="*/ 433 w 543"/>
                <a:gd name="T19" fmla="*/ 0 h 539"/>
                <a:gd name="T20" fmla="*/ 537 w 543"/>
                <a:gd name="T21" fmla="*/ 0 h 539"/>
                <a:gd name="T22" fmla="*/ 537 w 543"/>
                <a:gd name="T23" fmla="*/ 541 h 539"/>
                <a:gd name="T24" fmla="*/ 0 w 543"/>
                <a:gd name="T25" fmla="*/ 541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537 w 543"/>
                <a:gd name="T1" fmla="*/ 0 h 539"/>
                <a:gd name="T2" fmla="*/ 537 w 543"/>
                <a:gd name="T3" fmla="*/ 541 h 539"/>
                <a:gd name="T4" fmla="*/ 427 w 543"/>
                <a:gd name="T5" fmla="*/ 541 h 539"/>
                <a:gd name="T6" fmla="*/ 427 w 543"/>
                <a:gd name="T7" fmla="*/ 106 h 539"/>
                <a:gd name="T8" fmla="*/ 321 w 543"/>
                <a:gd name="T9" fmla="*/ 106 h 539"/>
                <a:gd name="T10" fmla="*/ 321 w 543"/>
                <a:gd name="T11" fmla="*/ 541 h 539"/>
                <a:gd name="T12" fmla="*/ 216 w 543"/>
                <a:gd name="T13" fmla="*/ 541 h 539"/>
                <a:gd name="T14" fmla="*/ 216 w 543"/>
                <a:gd name="T15" fmla="*/ 106 h 539"/>
                <a:gd name="T16" fmla="*/ 110 w 543"/>
                <a:gd name="T17" fmla="*/ 106 h 539"/>
                <a:gd name="T18" fmla="*/ 110 w 543"/>
                <a:gd name="T19" fmla="*/ 541 h 539"/>
                <a:gd name="T20" fmla="*/ 0 w 543"/>
                <a:gd name="T21" fmla="*/ 541 h 539"/>
                <a:gd name="T22" fmla="*/ 0 w 543"/>
                <a:gd name="T23" fmla="*/ 0 h 539"/>
                <a:gd name="T24" fmla="*/ 537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16482 w 730"/>
                <a:gd name="T1" fmla="*/ 10608 h 352"/>
                <a:gd name="T2" fmla="*/ 804 w 730"/>
                <a:gd name="T3" fmla="*/ 6181 h 352"/>
                <a:gd name="T4" fmla="*/ 5065 w 730"/>
                <a:gd name="T5" fmla="*/ 0 h 352"/>
                <a:gd name="T6" fmla="*/ 278 w 730"/>
                <a:gd name="T7" fmla="*/ 6495 h 352"/>
                <a:gd name="T8" fmla="*/ 15962 w 730"/>
                <a:gd name="T9" fmla="*/ 10922 h 352"/>
                <a:gd name="T10" fmla="*/ 25494 w 730"/>
                <a:gd name="T11" fmla="*/ 7408 h 352"/>
                <a:gd name="T12" fmla="*/ 16482 w 730"/>
                <a:gd name="T13" fmla="*/ 10608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 dirty="0">
                <a:cs typeface="Times New Roman" pitchFamily="18" charset="0"/>
              </a:endParaRPr>
            </a:p>
          </p:txBody>
        </p:sp>
        <p:sp>
          <p:nvSpPr>
            <p:cNvPr id="16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122 w 118"/>
                <a:gd name="T3" fmla="*/ 0 h 118"/>
                <a:gd name="T4" fmla="*/ 122 w 118"/>
                <a:gd name="T5" fmla="*/ 23 h 118"/>
                <a:gd name="T6" fmla="*/ 23 w 118"/>
                <a:gd name="T7" fmla="*/ 23 h 118"/>
                <a:gd name="T8" fmla="*/ 23 w 118"/>
                <a:gd name="T9" fmla="*/ 49 h 118"/>
                <a:gd name="T10" fmla="*/ 122 w 118"/>
                <a:gd name="T11" fmla="*/ 49 h 118"/>
                <a:gd name="T12" fmla="*/ 122 w 118"/>
                <a:gd name="T13" fmla="*/ 73 h 118"/>
                <a:gd name="T14" fmla="*/ 23 w 118"/>
                <a:gd name="T15" fmla="*/ 73 h 118"/>
                <a:gd name="T16" fmla="*/ 23 w 118"/>
                <a:gd name="T17" fmla="*/ 98 h 118"/>
                <a:gd name="T18" fmla="*/ 122 w 118"/>
                <a:gd name="T19" fmla="*/ 98 h 118"/>
                <a:gd name="T20" fmla="*/ 122 w 118"/>
                <a:gd name="T21" fmla="*/ 122 h 118"/>
                <a:gd name="T22" fmla="*/ 0 w 118"/>
                <a:gd name="T23" fmla="*/ 122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122 h 118"/>
                <a:gd name="T2" fmla="*/ 0 w 118"/>
                <a:gd name="T3" fmla="*/ 0 h 118"/>
                <a:gd name="T4" fmla="*/ 122 w 118"/>
                <a:gd name="T5" fmla="*/ 0 h 118"/>
                <a:gd name="T6" fmla="*/ 122 w 118"/>
                <a:gd name="T7" fmla="*/ 23 h 118"/>
                <a:gd name="T8" fmla="*/ 24 w 118"/>
                <a:gd name="T9" fmla="*/ 23 h 118"/>
                <a:gd name="T10" fmla="*/ 24 w 118"/>
                <a:gd name="T11" fmla="*/ 98 h 118"/>
                <a:gd name="T12" fmla="*/ 122 w 118"/>
                <a:gd name="T13" fmla="*/ 98 h 118"/>
                <a:gd name="T14" fmla="*/ 122 w 118"/>
                <a:gd name="T15" fmla="*/ 122 h 118"/>
                <a:gd name="T16" fmla="*/ 0 w 118"/>
                <a:gd name="T17" fmla="*/ 1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112 w 118"/>
                <a:gd name="T1" fmla="*/ 122 h 118"/>
                <a:gd name="T2" fmla="*/ 0 w 118"/>
                <a:gd name="T3" fmla="*/ 122 h 118"/>
                <a:gd name="T4" fmla="*/ 0 w 118"/>
                <a:gd name="T5" fmla="*/ 0 h 118"/>
                <a:gd name="T6" fmla="*/ 112 w 118"/>
                <a:gd name="T7" fmla="*/ 0 h 118"/>
                <a:gd name="T8" fmla="*/ 112 w 118"/>
                <a:gd name="T9" fmla="*/ 122 h 118"/>
                <a:gd name="T10" fmla="*/ 22 w 118"/>
                <a:gd name="T11" fmla="*/ 98 h 118"/>
                <a:gd name="T12" fmla="*/ 90 w 118"/>
                <a:gd name="T13" fmla="*/ 98 h 118"/>
                <a:gd name="T14" fmla="*/ 90 w 118"/>
                <a:gd name="T15" fmla="*/ 23 h 118"/>
                <a:gd name="T16" fmla="*/ 22 w 118"/>
                <a:gd name="T17" fmla="*/ 23 h 118"/>
                <a:gd name="T18" fmla="*/ 22 w 118"/>
                <a:gd name="T19" fmla="*/ 9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21 w 119"/>
                <a:gd name="T1" fmla="*/ 0 h 118"/>
                <a:gd name="T2" fmla="*/ 121 w 119"/>
                <a:gd name="T3" fmla="*/ 122 h 118"/>
                <a:gd name="T4" fmla="*/ 97 w 119"/>
                <a:gd name="T5" fmla="*/ 122 h 118"/>
                <a:gd name="T6" fmla="*/ 97 w 119"/>
                <a:gd name="T7" fmla="*/ 23 h 118"/>
                <a:gd name="T8" fmla="*/ 24 w 119"/>
                <a:gd name="T9" fmla="*/ 23 h 118"/>
                <a:gd name="T10" fmla="*/ 24 w 119"/>
                <a:gd name="T11" fmla="*/ 122 h 118"/>
                <a:gd name="T12" fmla="*/ 0 w 119"/>
                <a:gd name="T13" fmla="*/ 122 h 118"/>
                <a:gd name="T14" fmla="*/ 0 w 119"/>
                <a:gd name="T15" fmla="*/ 0 h 118"/>
                <a:gd name="T16" fmla="*/ 121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708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Bildschirmpräsentation (4:3)</PresentationFormat>
  <Paragraphs>346</Paragraphs>
  <Slides>33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Default Design</vt:lpstr>
      <vt:lpstr>Benutzerdefiniertes Design</vt:lpstr>
      <vt:lpstr>Formel</vt:lpstr>
      <vt:lpstr>Nationale Transferkonten:  Eine Einführung, Ergebnisse für Österreich und ihre Anwendung auf die Prognose von support ratios und die Altersverteilung öffentlicher Transfers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NTA - Methodologie</vt:lpstr>
      <vt:lpstr>NTA – Daten</vt:lpstr>
      <vt:lpstr>NTA - Variablen</vt:lpstr>
      <vt:lpstr>Herleitung der Aggregate aus der VGR</vt:lpstr>
      <vt:lpstr>Flow Account Identity</vt:lpstr>
      <vt:lpstr>Beobachtbare Größen - Datenbasis</vt:lpstr>
      <vt:lpstr>Nicht Beobachtbare Größen: Methode</vt:lpstr>
      <vt:lpstr>PowerPoint-Präsentation</vt:lpstr>
      <vt:lpstr>Der ökonomische Lebenszyklus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Bevölkerungsstruktur Österreich, 2023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Erste demographische Dividende</vt:lpstr>
      <vt:lpstr>PowerPoint-Präsentation</vt:lpstr>
      <vt:lpstr>Lifecycle deficit for EuroNTA countries</vt:lpstr>
      <vt:lpstr>Lifecycle deficit for EuroNTA countries</vt:lpstr>
    </vt:vector>
  </TitlesOfParts>
  <Company>OEAW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angr</dc:creator>
  <cp:lastModifiedBy>Alexia</cp:lastModifiedBy>
  <cp:revision>318</cp:revision>
  <dcterms:created xsi:type="dcterms:W3CDTF">2006-03-13T11:13:01Z</dcterms:created>
  <dcterms:modified xsi:type="dcterms:W3CDTF">2011-06-09T08:26:13Z</dcterms:modified>
</cp:coreProperties>
</file>