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25"/>
  </p:notesMasterIdLst>
  <p:handoutMasterIdLst>
    <p:handoutMasterId r:id="rId26"/>
  </p:handoutMasterIdLst>
  <p:sldIdLst>
    <p:sldId id="347" r:id="rId3"/>
    <p:sldId id="301" r:id="rId4"/>
    <p:sldId id="335" r:id="rId5"/>
    <p:sldId id="334" r:id="rId6"/>
    <p:sldId id="329" r:id="rId7"/>
    <p:sldId id="302" r:id="rId8"/>
    <p:sldId id="346" r:id="rId9"/>
    <p:sldId id="316" r:id="rId10"/>
    <p:sldId id="344" r:id="rId11"/>
    <p:sldId id="343" r:id="rId12"/>
    <p:sldId id="345" r:id="rId13"/>
    <p:sldId id="337" r:id="rId14"/>
    <p:sldId id="339" r:id="rId15"/>
    <p:sldId id="340" r:id="rId16"/>
    <p:sldId id="341" r:id="rId17"/>
    <p:sldId id="326" r:id="rId18"/>
    <p:sldId id="318" r:id="rId19"/>
    <p:sldId id="319" r:id="rId20"/>
    <p:sldId id="342" r:id="rId21"/>
    <p:sldId id="336" r:id="rId22"/>
    <p:sldId id="330" r:id="rId23"/>
    <p:sldId id="332" r:id="rId24"/>
  </p:sldIdLst>
  <p:sldSz cx="9144000" cy="6858000" type="screen4x3"/>
  <p:notesSz cx="6797675" cy="9928225"/>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C1C1"/>
    <a:srgbClr val="CF6B61"/>
    <a:srgbClr val="E3721D"/>
    <a:srgbClr val="FFE593"/>
    <a:srgbClr val="CCFFCC"/>
    <a:srgbClr val="E9FA06"/>
    <a:srgbClr val="0000FF"/>
    <a:srgbClr val="FF00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83240" autoAdjust="0"/>
  </p:normalViewPr>
  <p:slideViewPr>
    <p:cSldViewPr>
      <p:cViewPr>
        <p:scale>
          <a:sx n="80" d="100"/>
          <a:sy n="80" d="100"/>
        </p:scale>
        <p:origin x="-1878"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916"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88220" tIns="44110" rIns="88220" bIns="44110" rtlCol="0"/>
          <a:lstStyle>
            <a:lvl1pPr algn="l">
              <a:defRPr sz="1200"/>
            </a:lvl1pPr>
          </a:lstStyle>
          <a:p>
            <a:pPr>
              <a:defRPr/>
            </a:pPr>
            <a:endParaRPr lang="de-AT"/>
          </a:p>
        </p:txBody>
      </p:sp>
      <p:sp>
        <p:nvSpPr>
          <p:cNvPr id="3" name="Datumsplatzhalter 2"/>
          <p:cNvSpPr>
            <a:spLocks noGrp="1"/>
          </p:cNvSpPr>
          <p:nvPr>
            <p:ph type="dt" sz="quarter" idx="1"/>
          </p:nvPr>
        </p:nvSpPr>
        <p:spPr>
          <a:xfrm>
            <a:off x="3849688" y="0"/>
            <a:ext cx="2946400" cy="495300"/>
          </a:xfrm>
          <a:prstGeom prst="rect">
            <a:avLst/>
          </a:prstGeom>
        </p:spPr>
        <p:txBody>
          <a:bodyPr vert="horz" lIns="88220" tIns="44110" rIns="88220" bIns="44110" rtlCol="0"/>
          <a:lstStyle>
            <a:lvl1pPr algn="r">
              <a:defRPr sz="1200" smtClean="0"/>
            </a:lvl1pPr>
          </a:lstStyle>
          <a:p>
            <a:pPr>
              <a:defRPr/>
            </a:pPr>
            <a:fld id="{7DF33FE2-541A-47D7-AC11-4FD9E07AC430}" type="datetimeFigureOut">
              <a:rPr lang="de-AT"/>
              <a:pPr>
                <a:defRPr/>
              </a:pPr>
              <a:t>13.01.2012</a:t>
            </a:fld>
            <a:endParaRPr lang="de-AT"/>
          </a:p>
        </p:txBody>
      </p:sp>
      <p:sp>
        <p:nvSpPr>
          <p:cNvPr id="4" name="Fußzeilenplatzhalter 3"/>
          <p:cNvSpPr>
            <a:spLocks noGrp="1"/>
          </p:cNvSpPr>
          <p:nvPr>
            <p:ph type="ftr" sz="quarter" idx="2"/>
          </p:nvPr>
        </p:nvSpPr>
        <p:spPr>
          <a:xfrm>
            <a:off x="0" y="9431338"/>
            <a:ext cx="2946400" cy="495300"/>
          </a:xfrm>
          <a:prstGeom prst="rect">
            <a:avLst/>
          </a:prstGeom>
        </p:spPr>
        <p:txBody>
          <a:bodyPr vert="horz" lIns="88220" tIns="44110" rIns="88220" bIns="44110" rtlCol="0" anchor="b"/>
          <a:lstStyle>
            <a:lvl1pPr algn="l">
              <a:defRPr sz="1200"/>
            </a:lvl1pPr>
          </a:lstStyle>
          <a:p>
            <a:pPr>
              <a:defRPr/>
            </a:pPr>
            <a:endParaRPr lang="de-AT"/>
          </a:p>
        </p:txBody>
      </p:sp>
      <p:sp>
        <p:nvSpPr>
          <p:cNvPr id="5" name="Foliennummernplatzhalter 4"/>
          <p:cNvSpPr>
            <a:spLocks noGrp="1"/>
          </p:cNvSpPr>
          <p:nvPr>
            <p:ph type="sldNum" sz="quarter" idx="3"/>
          </p:nvPr>
        </p:nvSpPr>
        <p:spPr>
          <a:xfrm>
            <a:off x="3849688" y="9431338"/>
            <a:ext cx="2946400" cy="495300"/>
          </a:xfrm>
          <a:prstGeom prst="rect">
            <a:avLst/>
          </a:prstGeom>
        </p:spPr>
        <p:txBody>
          <a:bodyPr vert="horz" lIns="88220" tIns="44110" rIns="88220" bIns="44110" rtlCol="0" anchor="b"/>
          <a:lstStyle>
            <a:lvl1pPr algn="r">
              <a:defRPr sz="1200" smtClean="0"/>
            </a:lvl1pPr>
          </a:lstStyle>
          <a:p>
            <a:pPr>
              <a:defRPr/>
            </a:pPr>
            <a:fld id="{88CA74BA-00B2-4437-9910-D850DAE33032}" type="slidenum">
              <a:rPr lang="de-AT"/>
              <a:pPr>
                <a:defRPr/>
              </a:pPr>
              <a:t>‹#›</a:t>
            </a:fld>
            <a:endParaRPr lang="de-A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88220" tIns="44110" rIns="88220" bIns="44110" rtlCol="0"/>
          <a:lstStyle>
            <a:lvl1pPr algn="l">
              <a:defRPr sz="1200"/>
            </a:lvl1pPr>
          </a:lstStyle>
          <a:p>
            <a:pPr>
              <a:defRPr/>
            </a:pPr>
            <a:endParaRPr lang="de-AT"/>
          </a:p>
        </p:txBody>
      </p:sp>
      <p:sp>
        <p:nvSpPr>
          <p:cNvPr id="3" name="Datumsplatzhalter 2"/>
          <p:cNvSpPr>
            <a:spLocks noGrp="1"/>
          </p:cNvSpPr>
          <p:nvPr>
            <p:ph type="dt" idx="1"/>
          </p:nvPr>
        </p:nvSpPr>
        <p:spPr>
          <a:xfrm>
            <a:off x="3849688" y="0"/>
            <a:ext cx="2946400" cy="495300"/>
          </a:xfrm>
          <a:prstGeom prst="rect">
            <a:avLst/>
          </a:prstGeom>
        </p:spPr>
        <p:txBody>
          <a:bodyPr vert="horz" lIns="88220" tIns="44110" rIns="88220" bIns="44110" rtlCol="0"/>
          <a:lstStyle>
            <a:lvl1pPr algn="r">
              <a:defRPr sz="1200" smtClean="0"/>
            </a:lvl1pPr>
          </a:lstStyle>
          <a:p>
            <a:pPr>
              <a:defRPr/>
            </a:pPr>
            <a:fld id="{C66E1B94-D40F-4DB8-90AB-16C3CC04BCA3}" type="datetimeFigureOut">
              <a:rPr lang="de-AT"/>
              <a:pPr>
                <a:defRPr/>
              </a:pPr>
              <a:t>13.01.2012</a:t>
            </a:fld>
            <a:endParaRPr lang="de-AT"/>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8220" tIns="44110" rIns="88220" bIns="44110" rtlCol="0" anchor="ctr"/>
          <a:lstStyle/>
          <a:p>
            <a:pPr lvl="0"/>
            <a:endParaRPr lang="de-AT" noProof="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88220" tIns="44110" rIns="88220" bIns="4411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0" y="9431338"/>
            <a:ext cx="2946400" cy="495300"/>
          </a:xfrm>
          <a:prstGeom prst="rect">
            <a:avLst/>
          </a:prstGeom>
        </p:spPr>
        <p:txBody>
          <a:bodyPr vert="horz" lIns="88220" tIns="44110" rIns="88220" bIns="44110" rtlCol="0" anchor="b"/>
          <a:lstStyle>
            <a:lvl1pPr algn="l">
              <a:defRPr sz="1200"/>
            </a:lvl1pPr>
          </a:lstStyle>
          <a:p>
            <a:pPr>
              <a:defRPr/>
            </a:pPr>
            <a:endParaRPr lang="de-AT"/>
          </a:p>
        </p:txBody>
      </p:sp>
      <p:sp>
        <p:nvSpPr>
          <p:cNvPr id="7" name="Foliennummernplatzhalter 6"/>
          <p:cNvSpPr>
            <a:spLocks noGrp="1"/>
          </p:cNvSpPr>
          <p:nvPr>
            <p:ph type="sldNum" sz="quarter" idx="5"/>
          </p:nvPr>
        </p:nvSpPr>
        <p:spPr>
          <a:xfrm>
            <a:off x="3849688" y="9431338"/>
            <a:ext cx="2946400" cy="495300"/>
          </a:xfrm>
          <a:prstGeom prst="rect">
            <a:avLst/>
          </a:prstGeom>
        </p:spPr>
        <p:txBody>
          <a:bodyPr vert="horz" lIns="88220" tIns="44110" rIns="88220" bIns="44110" rtlCol="0" anchor="b"/>
          <a:lstStyle>
            <a:lvl1pPr algn="r">
              <a:defRPr sz="1200" smtClean="0"/>
            </a:lvl1pPr>
          </a:lstStyle>
          <a:p>
            <a:pPr>
              <a:defRPr/>
            </a:pPr>
            <a:fld id="{585D6934-1180-4958-9605-8D3071039073}" type="slidenum">
              <a:rPr lang="de-AT"/>
              <a:pPr>
                <a:defRPr/>
              </a:pPr>
              <a:t>‹#›</a:t>
            </a:fld>
            <a:endParaRPr lang="de-A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lienbildplatzhalter 1"/>
          <p:cNvSpPr>
            <a:spLocks noGrp="1" noRot="1" noChangeAspect="1"/>
          </p:cNvSpPr>
          <p:nvPr>
            <p:ph type="sldImg"/>
          </p:nvPr>
        </p:nvSpPr>
        <p:spPr bwMode="auto">
          <a:noFill/>
          <a:ln>
            <a:solidFill>
              <a:srgbClr val="000000"/>
            </a:solidFill>
            <a:miter lim="800000"/>
            <a:headEnd/>
            <a:tailEnd/>
          </a:ln>
        </p:spPr>
      </p:sp>
      <p:sp>
        <p:nvSpPr>
          <p:cNvPr id="13312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3312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0E8E5E-31A2-4873-8414-AE60B638F635}" type="slidenum">
              <a:rPr lang="de-AT"/>
              <a:pPr/>
              <a:t>13</a:t>
            </a:fld>
            <a:endParaRPr lang="de-A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lienbildplatzhalter 1"/>
          <p:cNvSpPr>
            <a:spLocks noGrp="1" noRot="1" noChangeAspect="1"/>
          </p:cNvSpPr>
          <p:nvPr>
            <p:ph type="sldImg"/>
          </p:nvPr>
        </p:nvSpPr>
        <p:spPr bwMode="auto">
          <a:noFill/>
          <a:ln>
            <a:solidFill>
              <a:srgbClr val="000000"/>
            </a:solidFill>
            <a:miter lim="800000"/>
            <a:headEnd/>
            <a:tailEnd/>
          </a:ln>
        </p:spPr>
      </p:sp>
      <p:sp>
        <p:nvSpPr>
          <p:cNvPr id="1351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AT" smtClean="0"/>
              <a:t>We see that the share of embedded energy was rising in last years, while dircet energy fell by 1.3% from 2000 to 2007, embedded energy in products consumed by household increased by 27.5% percent…… there could be various reasons for this instance that still have to be analysed…. One explanation would be that household appliances became more efficient, it would also be possible that household are more aware of their direct energy consumption….. Another approach to explain the higher share of embedded energy could be a different life style…. if people tend to eat in restaurants more often than in the year 2000 this would lead to lower figures in direct energy consumption of households and higher consumption of embedded energy in the form of hotel and restaurant services. Those effects can usually not be analysed using common energy statistics but they are important to understand the drivers of energy demand</a:t>
            </a:r>
          </a:p>
        </p:txBody>
      </p:sp>
      <p:sp>
        <p:nvSpPr>
          <p:cNvPr id="1351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4394AD-1233-4B3A-BE1F-3A633F43E499}" type="slidenum">
              <a:rPr lang="de-AT"/>
              <a:pPr/>
              <a:t>14</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lienbildplatzhalter 1"/>
          <p:cNvSpPr>
            <a:spLocks noGrp="1" noRot="1" noChangeAspect="1"/>
          </p:cNvSpPr>
          <p:nvPr>
            <p:ph type="sldImg"/>
          </p:nvPr>
        </p:nvSpPr>
        <p:spPr bwMode="auto">
          <a:noFill/>
          <a:ln>
            <a:solidFill>
              <a:srgbClr val="000000"/>
            </a:solidFill>
            <a:miter lim="800000"/>
            <a:headEnd/>
            <a:tailEnd/>
          </a:ln>
        </p:spPr>
      </p:sp>
      <p:sp>
        <p:nvSpPr>
          <p:cNvPr id="13721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AT" smtClean="0"/>
              <a:t>Looking at total energy consumption of private consumption, which is here simply the sum of embedded and dircet energy we can see that austrians use around 30000 kWh per year…. This number has been pretty constant from 2005 to 2007 and was even going down in 2007. However if we would assume Austrian consumption levels for the world population we would face a final energy demand of 200000TWh a year which is around 40% higher than the primary energy demand in 2008. total primary energy demand would be much higher as conversion losses are not considered and we do not look at all economic activity of Austria because we concentrate on private consumption only which excludes government spending and investments…</a:t>
            </a:r>
          </a:p>
          <a:p>
            <a:pPr>
              <a:spcBef>
                <a:spcPct val="0"/>
              </a:spcBef>
            </a:pPr>
            <a:r>
              <a:rPr lang="de-AT" smtClean="0"/>
              <a:t>So I would say that it is pretty obvious that we are consuming too much… </a:t>
            </a:r>
          </a:p>
        </p:txBody>
      </p:sp>
      <p:sp>
        <p:nvSpPr>
          <p:cNvPr id="1372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0DA1B0-1299-4100-B5F6-7FBA579D73D7}" type="slidenum">
              <a:rPr lang="de-AT"/>
              <a:pPr/>
              <a:t>15</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Folienbildplatzhalter 1"/>
          <p:cNvSpPr>
            <a:spLocks noGrp="1" noRot="1" noChangeAspect="1"/>
          </p:cNvSpPr>
          <p:nvPr>
            <p:ph type="sldImg"/>
          </p:nvPr>
        </p:nvSpPr>
        <p:spPr bwMode="auto">
          <a:noFill/>
          <a:ln>
            <a:solidFill>
              <a:srgbClr val="000000"/>
            </a:solidFill>
            <a:miter lim="800000"/>
            <a:headEnd/>
            <a:tailEnd/>
          </a:ln>
        </p:spPr>
      </p:sp>
      <p:sp>
        <p:nvSpPr>
          <p:cNvPr id="13926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AT" smtClean="0"/>
          </a:p>
          <a:p>
            <a:pPr>
              <a:spcBef>
                <a:spcPct val="0"/>
              </a:spcBef>
            </a:pPr>
            <a:r>
              <a:rPr lang="de-AT" smtClean="0"/>
              <a:t>Just taken some sample product groups to illustrate the distribution…. Time is to short to go into detail here…..</a:t>
            </a:r>
          </a:p>
          <a:p>
            <a:pPr>
              <a:spcBef>
                <a:spcPct val="0"/>
              </a:spcBef>
            </a:pPr>
            <a:r>
              <a:rPr lang="de-AT" smtClean="0"/>
              <a:t>Real estate services quite high…. This is the embedded energy of renting and owning appartments…. Includes intermediate goods like construction work, water distribution or sewage and refuse disposal services… </a:t>
            </a:r>
          </a:p>
          <a:p>
            <a:pPr>
              <a:spcBef>
                <a:spcPct val="0"/>
              </a:spcBef>
            </a:pPr>
            <a:r>
              <a:rPr lang="de-AT" smtClean="0"/>
              <a:t>We also see quite high figures for health and social work services…. Those figures would be much higher if we included government spending on this product group…. This is also true for education services…. Including government spending on those two services would add another 1000kWh per year on consumers embedded energy.</a:t>
            </a:r>
          </a:p>
          <a:p>
            <a:pPr>
              <a:spcBef>
                <a:spcPct val="0"/>
              </a:spcBef>
            </a:pPr>
            <a:r>
              <a:rPr lang="de-AT" smtClean="0"/>
              <a:t>a </a:t>
            </a:r>
          </a:p>
          <a:p>
            <a:pPr>
              <a:spcBef>
                <a:spcPct val="0"/>
              </a:spcBef>
            </a:pPr>
            <a:r>
              <a:rPr lang="de-AT" smtClean="0"/>
              <a:t>Most in food and beverages, hotel and restaurant services, </a:t>
            </a:r>
          </a:p>
          <a:p>
            <a:pPr>
              <a:spcBef>
                <a:spcPct val="0"/>
              </a:spcBef>
            </a:pPr>
            <a:r>
              <a:rPr lang="de-AT" smtClean="0"/>
              <a:t>Energy services are excluded, also coke and refined petroleum,</a:t>
            </a:r>
          </a:p>
        </p:txBody>
      </p:sp>
      <p:sp>
        <p:nvSpPr>
          <p:cNvPr id="13926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F7FD67-5E3C-4A13-AE76-3DBE14711DB6}" type="slidenum">
              <a:rPr lang="de-AT"/>
              <a:pPr/>
              <a:t>16</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lienbildplatzhalter 1"/>
          <p:cNvSpPr>
            <a:spLocks noGrp="1" noRot="1" noChangeAspect="1"/>
          </p:cNvSpPr>
          <p:nvPr>
            <p:ph type="sldImg"/>
          </p:nvPr>
        </p:nvSpPr>
        <p:spPr bwMode="auto">
          <a:noFill/>
          <a:ln>
            <a:solidFill>
              <a:srgbClr val="000000"/>
            </a:solidFill>
            <a:miter lim="800000"/>
            <a:headEnd/>
            <a:tailEnd/>
          </a:ln>
        </p:spPr>
      </p:sp>
      <p:sp>
        <p:nvSpPr>
          <p:cNvPr id="14131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AT" smtClean="0"/>
              <a:t>Intensities higher… more products invovled, order is not the same – services that demand intensive intermediate goods show higher intensity… real estate – construction work, difference is not that big as in intensity of sectors.</a:t>
            </a:r>
          </a:p>
          <a:p>
            <a:pPr>
              <a:spcBef>
                <a:spcPct val="0"/>
              </a:spcBef>
            </a:pPr>
            <a:endParaRPr lang="de-AT" smtClean="0"/>
          </a:p>
        </p:txBody>
      </p:sp>
      <p:sp>
        <p:nvSpPr>
          <p:cNvPr id="14131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A16ACC-A733-476B-ADD4-CCAEAE680E00}" type="slidenum">
              <a:rPr lang="de-AT"/>
              <a:pPr/>
              <a:t>17</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lienbildplatzhalter 1"/>
          <p:cNvSpPr>
            <a:spLocks noGrp="1" noRot="1" noChangeAspect="1"/>
          </p:cNvSpPr>
          <p:nvPr>
            <p:ph type="sldImg"/>
          </p:nvPr>
        </p:nvSpPr>
        <p:spPr bwMode="auto">
          <a:noFill/>
          <a:ln>
            <a:solidFill>
              <a:srgbClr val="000000"/>
            </a:solidFill>
            <a:miter lim="800000"/>
            <a:headEnd/>
            <a:tailEnd/>
          </a:ln>
        </p:spPr>
      </p:sp>
      <p:sp>
        <p:nvSpPr>
          <p:cNvPr id="14541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14541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14BA53-9C47-4BEE-B94F-65A7458A4764}" type="slidenum">
              <a:rPr lang="de-AT"/>
              <a:pPr/>
              <a:t>20</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Textfeld 3"/>
          <p:cNvSpPr txBox="1"/>
          <p:nvPr userDrawn="1"/>
        </p:nvSpPr>
        <p:spPr>
          <a:xfrm>
            <a:off x="323850" y="6381750"/>
            <a:ext cx="3024188" cy="276225"/>
          </a:xfrm>
          <a:prstGeom prst="rect">
            <a:avLst/>
          </a:prstGeom>
          <a:noFill/>
        </p:spPr>
        <p:txBody>
          <a:bodyPr>
            <a:spAutoFit/>
          </a:bodyPr>
          <a:lstStyle/>
          <a:p>
            <a:pPr>
              <a:defRPr/>
            </a:pPr>
            <a:r>
              <a:rPr lang="de-AT" sz="1200" dirty="0"/>
              <a:t>Michael </a:t>
            </a:r>
            <a:r>
              <a:rPr lang="de-AT" sz="1200" dirty="0" err="1"/>
              <a:t>Hartner</a:t>
            </a:r>
            <a:r>
              <a:rPr lang="de-AT" sz="1200" dirty="0"/>
              <a:t>, Reinhard Haas</a:t>
            </a:r>
            <a:endParaRPr lang="de-AT" sz="1200" dirty="0"/>
          </a:p>
        </p:txBody>
      </p:sp>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0401D3C3-CB4C-4DFD-A9E0-8DDFFC1E7BAE}" type="datetimeFigureOut">
              <a:rPr lang="de-AT"/>
              <a:pPr>
                <a:defRPr/>
              </a:pPr>
              <a:t>13.01.2012</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D9CE9B06-42C1-4F85-965C-0DFD4E4536E1}" type="slidenum">
              <a:rPr lang="de-AT"/>
              <a:pPr>
                <a:defRPr/>
              </a:pPr>
              <a:t>‹#›</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038A32D4-A2CE-4452-9FCE-49E3B6CC3340}" type="datetimeFigureOut">
              <a:rPr lang="de-AT"/>
              <a:pPr>
                <a:defRPr/>
              </a:pPr>
              <a:t>13.01.2012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7E805CB1-865E-4CE4-A006-3C64B128B014}" type="slidenum">
              <a:rPr lang="de-AT"/>
              <a:pPr>
                <a:defRPr/>
              </a:pPr>
              <a:t>‹#›</a:t>
            </a:fld>
            <a:endParaRPr lang="de-A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69C07C7C-5EB5-4F21-A5CE-0715D052FB4F}" type="datetimeFigureOut">
              <a:rPr lang="de-AT"/>
              <a:pPr>
                <a:defRPr/>
              </a:pPr>
              <a:t>13.01.2012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C5F5BFAC-B285-47A1-A10F-6B76DD42D61E}" type="slidenum">
              <a:rPr lang="de-AT"/>
              <a:pPr>
                <a:defRPr/>
              </a:pPr>
              <a:t>‹#›</a:t>
            </a:fld>
            <a:endParaRPr lang="de-A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358D01A-A3AE-49BF-94E7-2BA100D5D10E}" type="datetimeFigureOut">
              <a:rPr lang="de-AT"/>
              <a:pPr>
                <a:defRPr/>
              </a:pPr>
              <a:t>13.01.2012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5A097729-5964-4940-B806-EC1499B293E4}" type="slidenum">
              <a:rPr lang="de-AT"/>
              <a:pPr>
                <a:defRPr/>
              </a:pPr>
              <a:t>‹#›</a:t>
            </a:fld>
            <a:endParaRPr lang="de-A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4FB79137-6024-4B23-9FA2-12C5D9202C06}" type="datetimeFigureOut">
              <a:rPr lang="de-AT"/>
              <a:pPr>
                <a:defRPr/>
              </a:pPr>
              <a:t>13.01.2012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9D581FA6-E5F1-4DAD-BC42-F87F1A196583}" type="slidenum">
              <a:rPr lang="de-AT"/>
              <a:pPr>
                <a:defRPr/>
              </a:pPr>
              <a:t>‹#›</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7"/>
          <p:cNvSpPr txBox="1"/>
          <p:nvPr userDrawn="1"/>
        </p:nvSpPr>
        <p:spPr>
          <a:xfrm>
            <a:off x="323850" y="6381750"/>
            <a:ext cx="3024188" cy="276225"/>
          </a:xfrm>
          <a:prstGeom prst="rect">
            <a:avLst/>
          </a:prstGeom>
          <a:noFill/>
        </p:spPr>
        <p:txBody>
          <a:bodyPr>
            <a:spAutoFit/>
          </a:bodyPr>
          <a:lstStyle/>
          <a:p>
            <a:pPr>
              <a:defRPr/>
            </a:pPr>
            <a:r>
              <a:rPr lang="de-AT" sz="1200" dirty="0"/>
              <a:t>Michael </a:t>
            </a:r>
            <a:r>
              <a:rPr lang="de-AT" sz="1200" dirty="0" err="1"/>
              <a:t>Hartner</a:t>
            </a:r>
            <a:r>
              <a:rPr lang="de-AT" sz="1200" dirty="0"/>
              <a:t>, Reinhard Haas</a:t>
            </a:r>
            <a:endParaRPr lang="de-AT" sz="1200" dirty="0"/>
          </a:p>
        </p:txBody>
      </p:sp>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1947FB73-F20E-41C0-83F0-1CD381C0CDBA}" type="datetimeFigureOut">
              <a:rPr lang="de-AT"/>
              <a:pPr>
                <a:defRPr/>
              </a:pPr>
              <a:t>13.01.2012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A0107F23-7B09-4850-9225-AE9DE0037C64}" type="slidenum">
              <a:rPr lang="de-AT"/>
              <a:pPr>
                <a:defRPr/>
              </a:pPr>
              <a:t>‹#›</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lvl1pPr>
              <a:defRPr/>
            </a:lvl1pPr>
          </a:lstStyle>
          <a:p>
            <a:pPr>
              <a:defRPr/>
            </a:pPr>
            <a:fld id="{69D83041-2B99-4A94-9442-3E4B6CF0FD88}" type="datetimeFigureOut">
              <a:rPr lang="de-AT"/>
              <a:pPr>
                <a:defRPr/>
              </a:pPr>
              <a:t>13.01.2012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FF74BCCC-29AA-4704-A006-FA305ABD5A35}" type="slidenum">
              <a:rPr lang="de-AT"/>
              <a:pPr>
                <a:defRPr/>
              </a:pPr>
              <a:t>‹#›</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9036BBBD-085F-46A8-B1BF-5F3714321EFD}" type="datetimeFigureOut">
              <a:rPr lang="de-AT"/>
              <a:pPr>
                <a:defRPr/>
              </a:pPr>
              <a:t>13.01.2012</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E78FE3EB-1DC0-4DD3-ACE9-0D94B4D7FDDF}" type="slidenum">
              <a:rPr lang="de-AT"/>
              <a:pPr>
                <a:defRPr/>
              </a:pPr>
              <a:t>‹#›</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3"/>
          <p:cNvSpPr>
            <a:spLocks noGrp="1"/>
          </p:cNvSpPr>
          <p:nvPr>
            <p:ph type="dt" sz="half" idx="10"/>
          </p:nvPr>
        </p:nvSpPr>
        <p:spPr/>
        <p:txBody>
          <a:bodyPr/>
          <a:lstStyle>
            <a:lvl1pPr>
              <a:defRPr/>
            </a:lvl1pPr>
          </a:lstStyle>
          <a:p>
            <a:pPr>
              <a:defRPr/>
            </a:pPr>
            <a:fld id="{47D82034-1D63-42E9-BED7-499BF765D359}" type="datetimeFigureOut">
              <a:rPr lang="de-AT"/>
              <a:pPr>
                <a:defRPr/>
              </a:pPr>
              <a:t>13.01.2012</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43F2C096-77F4-49D1-822A-A65163BE5A55}" type="slidenum">
              <a:rPr lang="de-AT"/>
              <a:pPr>
                <a:defRPr/>
              </a:pPr>
              <a:t>‹#›</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3"/>
          <p:cNvSpPr>
            <a:spLocks noGrp="1"/>
          </p:cNvSpPr>
          <p:nvPr>
            <p:ph type="dt" sz="half" idx="10"/>
          </p:nvPr>
        </p:nvSpPr>
        <p:spPr/>
        <p:txBody>
          <a:bodyPr/>
          <a:lstStyle>
            <a:lvl1pPr>
              <a:defRPr/>
            </a:lvl1pPr>
          </a:lstStyle>
          <a:p>
            <a:pPr>
              <a:defRPr/>
            </a:pPr>
            <a:fld id="{15C29016-797E-471C-9ED8-93A7A9C76B7E}" type="datetimeFigureOut">
              <a:rPr lang="de-AT"/>
              <a:pPr>
                <a:defRPr/>
              </a:pPr>
              <a:t>13.01.2012</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27D6189A-7F7E-4FFF-81F0-6E0035280544}" type="slidenum">
              <a:rPr lang="de-AT"/>
              <a:pPr>
                <a:defRPr/>
              </a:pPr>
              <a:t>‹#›</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E6423A4D-1C4D-4E6E-AB4D-C38B2F00C0CB}" type="datetimeFigureOut">
              <a:rPr lang="de-AT"/>
              <a:pPr>
                <a:defRPr/>
              </a:pPr>
              <a:t>13.01.2012</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A67A3723-CAEF-430F-96C3-E73EB478283F}" type="slidenum">
              <a:rPr lang="de-AT"/>
              <a:pPr>
                <a:defRPr/>
              </a:pPr>
              <a:t>‹#›</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561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1027" name="Rectangle 3"/>
          <p:cNvSpPr>
            <a:spLocks noGrp="1" noChangeArrowheads="1"/>
          </p:cNvSpPr>
          <p:nvPr>
            <p:ph type="body" idx="1"/>
          </p:nvPr>
        </p:nvSpPr>
        <p:spPr bwMode="auto">
          <a:xfrm>
            <a:off x="457200" y="981075"/>
            <a:ext cx="8229600" cy="5145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pic>
        <p:nvPicPr>
          <p:cNvPr id="1028" name="Picture 7" descr="TUSignet"/>
          <p:cNvPicPr>
            <a:picLocks noChangeAspect="1" noChangeArrowheads="1"/>
          </p:cNvPicPr>
          <p:nvPr/>
        </p:nvPicPr>
        <p:blipFill>
          <a:blip r:embed="rId5"/>
          <a:srcRect/>
          <a:stretch>
            <a:fillRect/>
          </a:stretch>
        </p:blipFill>
        <p:spPr bwMode="auto">
          <a:xfrm>
            <a:off x="8243888" y="115888"/>
            <a:ext cx="660400" cy="663575"/>
          </a:xfrm>
          <a:prstGeom prst="rect">
            <a:avLst/>
          </a:prstGeom>
          <a:noFill/>
          <a:ln w="9525">
            <a:noFill/>
            <a:miter lim="800000"/>
            <a:headEnd/>
            <a:tailEnd/>
          </a:ln>
        </p:spPr>
      </p:pic>
      <p:pic>
        <p:nvPicPr>
          <p:cNvPr id="1029" name="Picture 23" descr="eeg_logo-high-resolution"/>
          <p:cNvPicPr>
            <a:picLocks noChangeAspect="1" noChangeArrowheads="1"/>
          </p:cNvPicPr>
          <p:nvPr/>
        </p:nvPicPr>
        <p:blipFill>
          <a:blip r:embed="rId6"/>
          <a:srcRect/>
          <a:stretch>
            <a:fillRect/>
          </a:stretch>
        </p:blipFill>
        <p:spPr bwMode="auto">
          <a:xfrm>
            <a:off x="179388" y="44450"/>
            <a:ext cx="1223962" cy="889000"/>
          </a:xfrm>
          <a:prstGeom prst="rect">
            <a:avLst/>
          </a:prstGeom>
          <a:noFill/>
          <a:ln w="9525">
            <a:noFill/>
            <a:miter lim="800000"/>
            <a:headEnd/>
            <a:tailEnd/>
          </a:ln>
        </p:spPr>
      </p:pic>
      <p:sp>
        <p:nvSpPr>
          <p:cNvPr id="1036" name="Line 12"/>
          <p:cNvSpPr>
            <a:spLocks noChangeShapeType="1"/>
          </p:cNvSpPr>
          <p:nvPr/>
        </p:nvSpPr>
        <p:spPr bwMode="auto">
          <a:xfrm>
            <a:off x="179388" y="908050"/>
            <a:ext cx="8816975" cy="0"/>
          </a:xfrm>
          <a:prstGeom prst="line">
            <a:avLst/>
          </a:prstGeom>
          <a:noFill/>
          <a:ln w="9525">
            <a:solidFill>
              <a:srgbClr val="969696"/>
            </a:solidFill>
            <a:round/>
            <a:headEnd/>
            <a:tailEnd/>
          </a:ln>
          <a:effectLst/>
        </p:spPr>
        <p:txBody>
          <a:bodyPr wrap="none" anchor="ctr"/>
          <a:lstStyle/>
          <a:p>
            <a:pPr eaLnBrk="0" hangingPunct="0">
              <a:defRPr/>
            </a:pPr>
            <a:endParaRPr lang="en-US" sz="2400">
              <a:latin typeface="Times New Roman" pitchFamily="18" charset="0"/>
            </a:endParaRPr>
          </a:p>
        </p:txBody>
      </p:sp>
      <p:sp>
        <p:nvSpPr>
          <p:cNvPr id="2" name="Line 12"/>
          <p:cNvSpPr>
            <a:spLocks noChangeShapeType="1"/>
          </p:cNvSpPr>
          <p:nvPr/>
        </p:nvSpPr>
        <p:spPr bwMode="auto">
          <a:xfrm>
            <a:off x="179388" y="6237288"/>
            <a:ext cx="8816975" cy="0"/>
          </a:xfrm>
          <a:prstGeom prst="line">
            <a:avLst/>
          </a:prstGeom>
          <a:noFill/>
          <a:ln w="9525">
            <a:solidFill>
              <a:srgbClr val="969696"/>
            </a:solidFill>
            <a:round/>
            <a:headEnd/>
            <a:tailEnd/>
          </a:ln>
          <a:effectLst/>
        </p:spPr>
        <p:txBody>
          <a:bodyPr wrap="none" anchor="ctr"/>
          <a:lstStyle/>
          <a:p>
            <a:pPr eaLnBrk="0" hangingPunct="0">
              <a:defRPr/>
            </a:pPr>
            <a:endParaRPr lang="en-US" sz="2400">
              <a:latin typeface="Times New Roman" pitchFamily="18" charset="0"/>
            </a:endParaRPr>
          </a:p>
        </p:txBody>
      </p:sp>
      <p:sp>
        <p:nvSpPr>
          <p:cNvPr id="1035" name="Text Box 11"/>
          <p:cNvSpPr txBox="1">
            <a:spLocks noChangeArrowheads="1"/>
          </p:cNvSpPr>
          <p:nvPr/>
        </p:nvSpPr>
        <p:spPr bwMode="auto">
          <a:xfrm>
            <a:off x="7308850" y="6381750"/>
            <a:ext cx="1293813" cy="276225"/>
          </a:xfrm>
          <a:prstGeom prst="rect">
            <a:avLst/>
          </a:prstGeom>
          <a:noFill/>
          <a:ln w="9525">
            <a:noFill/>
            <a:miter lim="800000"/>
            <a:headEnd/>
            <a:tailEnd/>
          </a:ln>
          <a:effectLst/>
        </p:spPr>
        <p:txBody>
          <a:bodyPr wrap="none">
            <a:spAutoFit/>
          </a:bodyPr>
          <a:lstStyle/>
          <a:p>
            <a:pPr>
              <a:defRPr/>
            </a:pPr>
            <a:r>
              <a:rPr lang="de-AT" sz="1200" i="1" dirty="0" err="1">
                <a:latin typeface="Verdana" pitchFamily="34" charset="0"/>
              </a:rPr>
              <a:t>June</a:t>
            </a:r>
            <a:r>
              <a:rPr lang="de-AT" sz="1200" i="1" dirty="0">
                <a:latin typeface="Verdana" pitchFamily="34" charset="0"/>
              </a:rPr>
              <a:t> 21, 2011</a:t>
            </a:r>
            <a:endParaRPr lang="de-AT" sz="1200" i="1" dirty="0">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55"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Verdana" pitchFamily="34" charset="0"/>
        </a:defRPr>
      </a:lvl2pPr>
      <a:lvl3pPr algn="ctr" rtl="0" eaLnBrk="0" fontAlgn="base" hangingPunct="0">
        <a:spcBef>
          <a:spcPct val="0"/>
        </a:spcBef>
        <a:spcAft>
          <a:spcPct val="0"/>
        </a:spcAft>
        <a:defRPr sz="2800">
          <a:solidFill>
            <a:schemeClr val="tx2"/>
          </a:solidFill>
          <a:latin typeface="Verdana" pitchFamily="34" charset="0"/>
        </a:defRPr>
      </a:lvl3pPr>
      <a:lvl4pPr algn="ctr" rtl="0" eaLnBrk="0" fontAlgn="base" hangingPunct="0">
        <a:spcBef>
          <a:spcPct val="0"/>
        </a:spcBef>
        <a:spcAft>
          <a:spcPct val="0"/>
        </a:spcAft>
        <a:defRPr sz="2800">
          <a:solidFill>
            <a:schemeClr val="tx2"/>
          </a:solidFill>
          <a:latin typeface="Verdana" pitchFamily="34" charset="0"/>
        </a:defRPr>
      </a:lvl4pPr>
      <a:lvl5pPr algn="ctr" rtl="0" eaLnBrk="0" fontAlgn="base" hangingPunct="0">
        <a:spcBef>
          <a:spcPct val="0"/>
        </a:spcBef>
        <a:spcAft>
          <a:spcPct val="0"/>
        </a:spcAft>
        <a:defRPr sz="2800">
          <a:solidFill>
            <a:schemeClr val="tx2"/>
          </a:solidFill>
          <a:latin typeface="Verdana" pitchFamily="34" charset="0"/>
        </a:defRPr>
      </a:lvl5pPr>
      <a:lvl6pPr marL="457200" algn="ctr" rtl="0" fontAlgn="base">
        <a:spcBef>
          <a:spcPct val="0"/>
        </a:spcBef>
        <a:spcAft>
          <a:spcPct val="0"/>
        </a:spcAft>
        <a:defRPr sz="2800">
          <a:solidFill>
            <a:schemeClr val="tx2"/>
          </a:solidFill>
          <a:latin typeface="Verdana" pitchFamily="34" charset="0"/>
        </a:defRPr>
      </a:lvl6pPr>
      <a:lvl7pPr marL="914400" algn="ctr" rtl="0" fontAlgn="base">
        <a:spcBef>
          <a:spcPct val="0"/>
        </a:spcBef>
        <a:spcAft>
          <a:spcPct val="0"/>
        </a:spcAft>
        <a:defRPr sz="2800">
          <a:solidFill>
            <a:schemeClr val="tx2"/>
          </a:solidFill>
          <a:latin typeface="Verdana" pitchFamily="34" charset="0"/>
        </a:defRPr>
      </a:lvl7pPr>
      <a:lvl8pPr marL="1371600" algn="ctr" rtl="0" fontAlgn="base">
        <a:spcBef>
          <a:spcPct val="0"/>
        </a:spcBef>
        <a:spcAft>
          <a:spcPct val="0"/>
        </a:spcAft>
        <a:defRPr sz="2800">
          <a:solidFill>
            <a:schemeClr val="tx2"/>
          </a:solidFill>
          <a:latin typeface="Verdana" pitchFamily="34" charset="0"/>
        </a:defRPr>
      </a:lvl8pPr>
      <a:lvl9pPr marL="1828800" algn="ctr" rtl="0" fontAlgn="base">
        <a:spcBef>
          <a:spcPct val="0"/>
        </a:spcBef>
        <a:spcAft>
          <a:spcPct val="0"/>
        </a:spcAft>
        <a:defRPr sz="28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endParaRPr lang="de-AT" smtClean="0"/>
          </a:p>
        </p:txBody>
      </p:sp>
      <p:sp>
        <p:nvSpPr>
          <p:cNvPr id="5123"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smtClean="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9F04C5C-913A-4218-BF97-65E33C976804}" type="datetimeFigureOut">
              <a:rPr lang="de-AT"/>
              <a:pPr>
                <a:defRPr/>
              </a:pPr>
              <a:t>13.01.2012</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9C0B8E50-B833-4DBE-94E6-29883AC0B91A}"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19.emf"/><Relationship Id="rId4" Type="http://schemas.openxmlformats.org/officeDocument/2006/relationships/image" Target="../media/image15.emf"/><Relationship Id="rId9"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idx="4294967295"/>
          </p:nvPr>
        </p:nvSpPr>
        <p:spPr/>
        <p:txBody>
          <a:bodyPr/>
          <a:lstStyle/>
          <a:p>
            <a:endParaRPr lang="de-DE" smtClean="0"/>
          </a:p>
        </p:txBody>
      </p:sp>
      <p:pic>
        <p:nvPicPr>
          <p:cNvPr id="150532" name="Picture 4"/>
          <p:cNvPicPr>
            <a:picLocks noChangeAspect="1" noChangeArrowheads="1"/>
          </p:cNvPicPr>
          <p:nvPr>
            <p:ph type="body" idx="4294967295"/>
          </p:nvPr>
        </p:nvPicPr>
        <p:blipFill>
          <a:blip r:embed="rId2"/>
          <a:srcRect/>
          <a:stretch>
            <a:fillRect/>
          </a:stretch>
        </p:blipFill>
        <p:spPr>
          <a:xfrm>
            <a:off x="457200" y="1044575"/>
            <a:ext cx="8229600" cy="5016500"/>
          </a:xfr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Bild 38"/>
          <p:cNvPicPr>
            <a:picLocks noChangeAspect="1" noChangeArrowheads="1"/>
          </p:cNvPicPr>
          <p:nvPr/>
        </p:nvPicPr>
        <p:blipFill>
          <a:blip r:embed="rId2"/>
          <a:srcRect/>
          <a:stretch>
            <a:fillRect/>
          </a:stretch>
        </p:blipFill>
        <p:spPr bwMode="auto">
          <a:xfrm>
            <a:off x="3708400" y="1052513"/>
            <a:ext cx="1093788" cy="639762"/>
          </a:xfrm>
          <a:prstGeom prst="rect">
            <a:avLst/>
          </a:prstGeom>
          <a:noFill/>
          <a:ln w="9525">
            <a:noFill/>
            <a:miter lim="800000"/>
            <a:headEnd/>
            <a:tailEnd/>
          </a:ln>
        </p:spPr>
      </p:pic>
      <p:pic>
        <p:nvPicPr>
          <p:cNvPr id="129026" name="Bild 35"/>
          <p:cNvPicPr>
            <a:picLocks noChangeAspect="1" noChangeArrowheads="1"/>
          </p:cNvPicPr>
          <p:nvPr/>
        </p:nvPicPr>
        <p:blipFill>
          <a:blip r:embed="rId3"/>
          <a:srcRect/>
          <a:stretch>
            <a:fillRect/>
          </a:stretch>
        </p:blipFill>
        <p:spPr bwMode="auto">
          <a:xfrm>
            <a:off x="2124075" y="2060575"/>
            <a:ext cx="4400550" cy="820738"/>
          </a:xfrm>
          <a:prstGeom prst="rect">
            <a:avLst/>
          </a:prstGeom>
          <a:noFill/>
          <a:ln w="9525">
            <a:noFill/>
            <a:miter lim="800000"/>
            <a:headEnd/>
            <a:tailEnd/>
          </a:ln>
        </p:spPr>
      </p:pic>
      <p:pic>
        <p:nvPicPr>
          <p:cNvPr id="129027" name="Bild 41"/>
          <p:cNvPicPr>
            <a:picLocks noChangeAspect="1" noChangeArrowheads="1"/>
          </p:cNvPicPr>
          <p:nvPr/>
        </p:nvPicPr>
        <p:blipFill>
          <a:blip r:embed="rId4"/>
          <a:srcRect/>
          <a:stretch>
            <a:fillRect/>
          </a:stretch>
        </p:blipFill>
        <p:spPr bwMode="auto">
          <a:xfrm>
            <a:off x="1835150" y="3141663"/>
            <a:ext cx="5211763" cy="711200"/>
          </a:xfrm>
          <a:prstGeom prst="rect">
            <a:avLst/>
          </a:prstGeom>
          <a:noFill/>
          <a:ln w="9525">
            <a:noFill/>
            <a:miter lim="800000"/>
            <a:headEnd/>
            <a:tailEnd/>
          </a:ln>
        </p:spPr>
      </p:pic>
      <p:cxnSp>
        <p:nvCxnSpPr>
          <p:cNvPr id="129028" name="AutoShape 3"/>
          <p:cNvCxnSpPr>
            <a:cxnSpLocks noChangeShapeType="1"/>
          </p:cNvCxnSpPr>
          <p:nvPr/>
        </p:nvCxnSpPr>
        <p:spPr bwMode="auto">
          <a:xfrm>
            <a:off x="2411413" y="1844675"/>
            <a:ext cx="3657600" cy="0"/>
          </a:xfrm>
          <a:prstGeom prst="straightConnector1">
            <a:avLst/>
          </a:prstGeom>
          <a:noFill/>
          <a:ln w="9525">
            <a:solidFill>
              <a:srgbClr val="000000"/>
            </a:solidFill>
            <a:round/>
            <a:headEnd/>
            <a:tailEnd/>
          </a:ln>
        </p:spPr>
      </p:cxnSp>
      <p:sp>
        <p:nvSpPr>
          <p:cNvPr id="129029"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p>
        </p:txBody>
      </p:sp>
      <p:sp>
        <p:nvSpPr>
          <p:cNvPr id="129030" name="Rectangle 6"/>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endParaRPr lang="de-DE"/>
          </a:p>
        </p:txBody>
      </p:sp>
      <p:sp>
        <p:nvSpPr>
          <p:cNvPr id="129031" name="Rectangle 7"/>
          <p:cNvSpPr>
            <a:spLocks noChangeArrowheads="1"/>
          </p:cNvSpPr>
          <p:nvPr/>
        </p:nvSpPr>
        <p:spPr bwMode="auto">
          <a:xfrm>
            <a:off x="0" y="952500"/>
            <a:ext cx="9144000" cy="0"/>
          </a:xfrm>
          <a:prstGeom prst="rect">
            <a:avLst/>
          </a:prstGeom>
          <a:noFill/>
          <a:ln w="9525">
            <a:noFill/>
            <a:miter lim="800000"/>
            <a:headEnd/>
            <a:tailEnd/>
          </a:ln>
        </p:spPr>
        <p:txBody>
          <a:bodyPr wrap="none" anchor="ctr">
            <a:spAutoFit/>
          </a:bodyPr>
          <a:lstStyle/>
          <a:p>
            <a:r>
              <a:rPr lang="de-AT"/>
              <a:t/>
            </a:r>
            <a:br>
              <a:rPr lang="de-AT"/>
            </a:br>
            <a:endParaRPr lang="de-AT"/>
          </a:p>
          <a:p>
            <a:pPr eaLnBrk="0" hangingPunct="0"/>
            <a:endParaRPr lang="de-AT"/>
          </a:p>
        </p:txBody>
      </p:sp>
      <p:sp>
        <p:nvSpPr>
          <p:cNvPr id="129032" name="Rectangle 8"/>
          <p:cNvSpPr>
            <a:spLocks noChangeArrowheads="1"/>
          </p:cNvSpPr>
          <p:nvPr/>
        </p:nvSpPr>
        <p:spPr bwMode="auto">
          <a:xfrm>
            <a:off x="0" y="1447800"/>
            <a:ext cx="9144000" cy="0"/>
          </a:xfrm>
          <a:prstGeom prst="rect">
            <a:avLst/>
          </a:prstGeom>
          <a:noFill/>
          <a:ln w="9525">
            <a:noFill/>
            <a:miter lim="800000"/>
            <a:headEnd/>
            <a:tailEnd/>
          </a:ln>
        </p:spPr>
        <p:txBody>
          <a:bodyPr wrap="none" anchor="ctr">
            <a:spAutoFit/>
          </a:bodyPr>
          <a:lstStyle/>
          <a:p>
            <a:endParaRPr lang="de-DE"/>
          </a:p>
        </p:txBody>
      </p:sp>
      <p:sp>
        <p:nvSpPr>
          <p:cNvPr id="129033" name="Rectangle 9"/>
          <p:cNvSpPr>
            <a:spLocks noChangeArrowheads="1"/>
          </p:cNvSpPr>
          <p:nvPr/>
        </p:nvSpPr>
        <p:spPr bwMode="auto">
          <a:xfrm>
            <a:off x="0" y="1943100"/>
            <a:ext cx="9144000" cy="0"/>
          </a:xfrm>
          <a:prstGeom prst="rect">
            <a:avLst/>
          </a:prstGeom>
          <a:noFill/>
          <a:ln w="9525">
            <a:noFill/>
            <a:miter lim="800000"/>
            <a:headEnd/>
            <a:tailEnd/>
          </a:ln>
        </p:spPr>
        <p:txBody>
          <a:bodyPr wrap="none" anchor="ctr">
            <a:spAutoFit/>
          </a:bodyPr>
          <a:lstStyle/>
          <a:p>
            <a:endParaRPr lang="de-DE"/>
          </a:p>
        </p:txBody>
      </p:sp>
      <p:pic>
        <p:nvPicPr>
          <p:cNvPr id="129034" name="Grafik 15"/>
          <p:cNvPicPr>
            <a:picLocks noChangeAspect="1"/>
          </p:cNvPicPr>
          <p:nvPr/>
        </p:nvPicPr>
        <p:blipFill>
          <a:blip r:embed="rId5"/>
          <a:srcRect/>
          <a:stretch>
            <a:fillRect/>
          </a:stretch>
        </p:blipFill>
        <p:spPr bwMode="auto">
          <a:xfrm>
            <a:off x="611188" y="4365625"/>
            <a:ext cx="7956550" cy="307975"/>
          </a:xfrm>
          <a:prstGeom prst="rect">
            <a:avLst/>
          </a:prstGeom>
          <a:noFill/>
          <a:ln w="9525">
            <a:noFill/>
            <a:miter lim="800000"/>
            <a:headEnd/>
            <a:tailEnd/>
          </a:ln>
        </p:spPr>
      </p:pic>
      <p:sp>
        <p:nvSpPr>
          <p:cNvPr id="17" name="Geschweifte Klammer links 16"/>
          <p:cNvSpPr/>
          <p:nvPr/>
        </p:nvSpPr>
        <p:spPr>
          <a:xfrm rot="16200000">
            <a:off x="1655762" y="4113213"/>
            <a:ext cx="360363" cy="17287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18" name="Geschweifte Klammer links 17"/>
          <p:cNvSpPr/>
          <p:nvPr/>
        </p:nvSpPr>
        <p:spPr>
          <a:xfrm rot="16200000">
            <a:off x="4464050" y="3321050"/>
            <a:ext cx="360363" cy="33131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dirty="0"/>
          </a:p>
        </p:txBody>
      </p:sp>
      <p:sp>
        <p:nvSpPr>
          <p:cNvPr id="19" name="Geschweifte Klammer links 18"/>
          <p:cNvSpPr/>
          <p:nvPr/>
        </p:nvSpPr>
        <p:spPr>
          <a:xfrm rot="16200000">
            <a:off x="7343775" y="4113213"/>
            <a:ext cx="360363" cy="17287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AT"/>
          </a:p>
        </p:txBody>
      </p:sp>
      <p:sp>
        <p:nvSpPr>
          <p:cNvPr id="129038" name="Textfeld 19"/>
          <p:cNvSpPr txBox="1">
            <a:spLocks noChangeArrowheads="1"/>
          </p:cNvSpPr>
          <p:nvPr/>
        </p:nvSpPr>
        <p:spPr bwMode="auto">
          <a:xfrm>
            <a:off x="684213" y="5229225"/>
            <a:ext cx="8064500" cy="369888"/>
          </a:xfrm>
          <a:prstGeom prst="rect">
            <a:avLst/>
          </a:prstGeom>
          <a:noFill/>
          <a:ln w="9525">
            <a:noFill/>
            <a:miter lim="800000"/>
            <a:headEnd/>
            <a:tailEnd/>
          </a:ln>
        </p:spPr>
        <p:txBody>
          <a:bodyPr>
            <a:spAutoFit/>
          </a:bodyPr>
          <a:lstStyle/>
          <a:p>
            <a:r>
              <a:rPr lang="de-AT"/>
              <a:t>domestic production	  imported intermediates	     imported final goods</a:t>
            </a:r>
          </a:p>
        </p:txBody>
      </p:sp>
      <p:sp>
        <p:nvSpPr>
          <p:cNvPr id="129039" name="Textfeld 20"/>
          <p:cNvSpPr txBox="1">
            <a:spLocks noChangeArrowheads="1"/>
          </p:cNvSpPr>
          <p:nvPr/>
        </p:nvSpPr>
        <p:spPr bwMode="auto">
          <a:xfrm>
            <a:off x="3132138" y="260350"/>
            <a:ext cx="4176712" cy="369888"/>
          </a:xfrm>
          <a:prstGeom prst="rect">
            <a:avLst/>
          </a:prstGeom>
          <a:noFill/>
          <a:ln w="9525">
            <a:noFill/>
            <a:miter lim="800000"/>
            <a:headEnd/>
            <a:tailEnd/>
          </a:ln>
        </p:spPr>
        <p:txBody>
          <a:bodyPr>
            <a:spAutoFit/>
          </a:bodyPr>
          <a:lstStyle/>
          <a:p>
            <a:r>
              <a:rPr lang="de-AT"/>
              <a:t>Input Output model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el 1"/>
          <p:cNvSpPr>
            <a:spLocks noGrp="1"/>
          </p:cNvSpPr>
          <p:nvPr>
            <p:ph type="title"/>
          </p:nvPr>
        </p:nvSpPr>
        <p:spPr/>
        <p:txBody>
          <a:bodyPr/>
          <a:lstStyle/>
          <a:p>
            <a:r>
              <a:rPr lang="de-AT" smtClean="0"/>
              <a:t>Results for Austria</a:t>
            </a:r>
          </a:p>
        </p:txBody>
      </p:sp>
      <p:sp>
        <p:nvSpPr>
          <p:cNvPr id="130050" name="Textfeld 3"/>
          <p:cNvSpPr txBox="1">
            <a:spLocks noChangeArrowheads="1"/>
          </p:cNvSpPr>
          <p:nvPr/>
        </p:nvSpPr>
        <p:spPr bwMode="auto">
          <a:xfrm>
            <a:off x="611188" y="1484313"/>
            <a:ext cx="6985000" cy="3416300"/>
          </a:xfrm>
          <a:prstGeom prst="rect">
            <a:avLst/>
          </a:prstGeom>
          <a:noFill/>
          <a:ln w="9525">
            <a:noFill/>
            <a:miter lim="800000"/>
            <a:headEnd/>
            <a:tailEnd/>
          </a:ln>
        </p:spPr>
        <p:txBody>
          <a:bodyPr>
            <a:spAutoFit/>
          </a:bodyPr>
          <a:lstStyle/>
          <a:p>
            <a:pPr>
              <a:buFontTx/>
              <a:buChar char="-"/>
            </a:pPr>
            <a:r>
              <a:rPr lang="de-AT"/>
              <a:t> Embedded energy in final demand components</a:t>
            </a:r>
          </a:p>
          <a:p>
            <a:pPr>
              <a:buFontTx/>
              <a:buChar char="-"/>
            </a:pPr>
            <a:endParaRPr lang="de-AT"/>
          </a:p>
          <a:p>
            <a:endParaRPr lang="de-AT"/>
          </a:p>
          <a:p>
            <a:pPr>
              <a:buFontTx/>
              <a:buChar char="-"/>
            </a:pPr>
            <a:r>
              <a:rPr lang="de-AT"/>
              <a:t> Embedded vs. Direct energy use of private consumption</a:t>
            </a:r>
          </a:p>
          <a:p>
            <a:pPr>
              <a:buFontTx/>
              <a:buChar char="-"/>
            </a:pPr>
            <a:endParaRPr lang="de-AT"/>
          </a:p>
          <a:p>
            <a:pPr>
              <a:buFontTx/>
              <a:buChar char="-"/>
            </a:pPr>
            <a:endParaRPr lang="de-AT"/>
          </a:p>
          <a:p>
            <a:pPr>
              <a:buFontTx/>
              <a:buChar char="-"/>
            </a:pPr>
            <a:r>
              <a:rPr lang="de-AT"/>
              <a:t> Product groups and composition of Embedded Energy</a:t>
            </a:r>
          </a:p>
          <a:p>
            <a:pPr>
              <a:buFontTx/>
              <a:buChar char="-"/>
            </a:pPr>
            <a:endParaRPr lang="de-AT"/>
          </a:p>
          <a:p>
            <a:pPr>
              <a:buFontTx/>
              <a:buChar char="-"/>
            </a:pPr>
            <a:endParaRPr lang="de-AT"/>
          </a:p>
          <a:p>
            <a:pPr>
              <a:buFontTx/>
              <a:buChar char="-"/>
            </a:pPr>
            <a:r>
              <a:rPr lang="de-AT"/>
              <a:t> Change in private consumption spending</a:t>
            </a:r>
          </a:p>
          <a:p>
            <a:pPr>
              <a:buFontTx/>
              <a:buChar char="-"/>
            </a:pPr>
            <a:endParaRPr lang="de-AT"/>
          </a:p>
          <a:p>
            <a:pPr>
              <a:buFontTx/>
              <a:buChar char="-"/>
            </a:pPr>
            <a:endParaRPr lang="de-A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el 1"/>
          <p:cNvSpPr>
            <a:spLocks noGrp="1"/>
          </p:cNvSpPr>
          <p:nvPr>
            <p:ph type="title"/>
          </p:nvPr>
        </p:nvSpPr>
        <p:spPr/>
        <p:txBody>
          <a:bodyPr/>
          <a:lstStyle/>
          <a:p>
            <a:r>
              <a:rPr lang="de-AT" smtClean="0"/>
              <a:t>Results for Austria</a:t>
            </a:r>
          </a:p>
        </p:txBody>
      </p:sp>
      <p:pic>
        <p:nvPicPr>
          <p:cNvPr id="131074" name="Picture 5"/>
          <p:cNvPicPr>
            <a:picLocks noChangeAspect="1" noChangeArrowheads="1"/>
          </p:cNvPicPr>
          <p:nvPr/>
        </p:nvPicPr>
        <p:blipFill>
          <a:blip r:embed="rId2"/>
          <a:srcRect/>
          <a:stretch>
            <a:fillRect/>
          </a:stretch>
        </p:blipFill>
        <p:spPr bwMode="auto">
          <a:xfrm>
            <a:off x="323850" y="1125538"/>
            <a:ext cx="9115425"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pic>
        <p:nvPicPr>
          <p:cNvPr id="132098" name="Picture 4"/>
          <p:cNvPicPr>
            <a:picLocks noChangeAspect="1" noChangeArrowheads="1"/>
          </p:cNvPicPr>
          <p:nvPr/>
        </p:nvPicPr>
        <p:blipFill>
          <a:blip r:embed="rId3"/>
          <a:srcRect/>
          <a:stretch>
            <a:fillRect/>
          </a:stretch>
        </p:blipFill>
        <p:spPr bwMode="auto">
          <a:xfrm>
            <a:off x="395288" y="1196975"/>
            <a:ext cx="4316412" cy="600075"/>
          </a:xfrm>
          <a:prstGeom prst="rect">
            <a:avLst/>
          </a:prstGeom>
          <a:noFill/>
          <a:ln w="9525">
            <a:noFill/>
            <a:miter lim="800000"/>
            <a:headEnd/>
            <a:tailEnd/>
          </a:ln>
        </p:spPr>
      </p:pic>
      <p:pic>
        <p:nvPicPr>
          <p:cNvPr id="132099" name="Picture 11"/>
          <p:cNvPicPr>
            <a:picLocks noChangeAspect="1" noChangeArrowheads="1"/>
          </p:cNvPicPr>
          <p:nvPr/>
        </p:nvPicPr>
        <p:blipFill>
          <a:blip r:embed="rId4"/>
          <a:srcRect/>
          <a:stretch>
            <a:fillRect/>
          </a:stretch>
        </p:blipFill>
        <p:spPr bwMode="auto">
          <a:xfrm>
            <a:off x="4787900" y="2205038"/>
            <a:ext cx="4191000" cy="2314575"/>
          </a:xfrm>
          <a:prstGeom prst="rect">
            <a:avLst/>
          </a:prstGeom>
          <a:noFill/>
          <a:ln w="9525">
            <a:noFill/>
            <a:miter lim="800000"/>
            <a:headEnd/>
            <a:tailEnd/>
          </a:ln>
        </p:spPr>
      </p:pic>
      <p:sp>
        <p:nvSpPr>
          <p:cNvPr id="132100" name="Textfeld 6"/>
          <p:cNvSpPr txBox="1">
            <a:spLocks noChangeArrowheads="1"/>
          </p:cNvSpPr>
          <p:nvPr/>
        </p:nvSpPr>
        <p:spPr bwMode="auto">
          <a:xfrm>
            <a:off x="2268538" y="260350"/>
            <a:ext cx="6264275" cy="461963"/>
          </a:xfrm>
          <a:prstGeom prst="rect">
            <a:avLst/>
          </a:prstGeom>
          <a:noFill/>
          <a:ln w="9525">
            <a:noFill/>
            <a:miter lim="800000"/>
            <a:headEnd/>
            <a:tailEnd/>
          </a:ln>
        </p:spPr>
        <p:txBody>
          <a:bodyPr>
            <a:spAutoFit/>
          </a:bodyPr>
          <a:lstStyle/>
          <a:p>
            <a:r>
              <a:rPr lang="de-AT" sz="2400"/>
              <a:t>Direct vs. Embedded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pic>
        <p:nvPicPr>
          <p:cNvPr id="134146" name="Picture 4"/>
          <p:cNvPicPr>
            <a:picLocks noChangeAspect="1" noChangeArrowheads="1"/>
          </p:cNvPicPr>
          <p:nvPr/>
        </p:nvPicPr>
        <p:blipFill>
          <a:blip r:embed="rId3"/>
          <a:srcRect/>
          <a:stretch>
            <a:fillRect/>
          </a:stretch>
        </p:blipFill>
        <p:spPr bwMode="auto">
          <a:xfrm>
            <a:off x="395288" y="1196975"/>
            <a:ext cx="4316412" cy="600075"/>
          </a:xfrm>
          <a:prstGeom prst="rect">
            <a:avLst/>
          </a:prstGeom>
          <a:noFill/>
          <a:ln w="9525">
            <a:noFill/>
            <a:miter lim="800000"/>
            <a:headEnd/>
            <a:tailEnd/>
          </a:ln>
        </p:spPr>
      </p:pic>
      <p:pic>
        <p:nvPicPr>
          <p:cNvPr id="134147" name="Picture 11"/>
          <p:cNvPicPr>
            <a:picLocks noChangeAspect="1" noChangeArrowheads="1"/>
          </p:cNvPicPr>
          <p:nvPr/>
        </p:nvPicPr>
        <p:blipFill>
          <a:blip r:embed="rId4"/>
          <a:srcRect/>
          <a:stretch>
            <a:fillRect/>
          </a:stretch>
        </p:blipFill>
        <p:spPr bwMode="auto">
          <a:xfrm>
            <a:off x="4787900" y="2205038"/>
            <a:ext cx="4191000" cy="2314575"/>
          </a:xfrm>
          <a:prstGeom prst="rect">
            <a:avLst/>
          </a:prstGeom>
          <a:noFill/>
          <a:ln w="9525">
            <a:noFill/>
            <a:miter lim="800000"/>
            <a:headEnd/>
            <a:tailEnd/>
          </a:ln>
        </p:spPr>
      </p:pic>
      <p:pic>
        <p:nvPicPr>
          <p:cNvPr id="134148" name="Picture 5"/>
          <p:cNvPicPr>
            <a:picLocks noChangeAspect="1" noChangeArrowheads="1"/>
          </p:cNvPicPr>
          <p:nvPr/>
        </p:nvPicPr>
        <p:blipFill>
          <a:blip r:embed="rId5"/>
          <a:srcRect/>
          <a:stretch>
            <a:fillRect/>
          </a:stretch>
        </p:blipFill>
        <p:spPr bwMode="auto">
          <a:xfrm>
            <a:off x="395288" y="2060575"/>
            <a:ext cx="4314825" cy="600075"/>
          </a:xfrm>
          <a:prstGeom prst="rect">
            <a:avLst/>
          </a:prstGeom>
          <a:noFill/>
          <a:ln w="9525">
            <a:noFill/>
            <a:miter lim="800000"/>
            <a:headEnd/>
            <a:tailEnd/>
          </a:ln>
        </p:spPr>
      </p:pic>
      <p:pic>
        <p:nvPicPr>
          <p:cNvPr id="134149" name="Picture 6"/>
          <p:cNvPicPr>
            <a:picLocks noChangeAspect="1" noChangeArrowheads="1"/>
          </p:cNvPicPr>
          <p:nvPr/>
        </p:nvPicPr>
        <p:blipFill>
          <a:blip r:embed="rId6"/>
          <a:srcRect/>
          <a:stretch>
            <a:fillRect/>
          </a:stretch>
        </p:blipFill>
        <p:spPr bwMode="auto">
          <a:xfrm>
            <a:off x="395288" y="2852738"/>
            <a:ext cx="4314825" cy="209550"/>
          </a:xfrm>
          <a:prstGeom prst="rect">
            <a:avLst/>
          </a:prstGeom>
          <a:noFill/>
          <a:ln w="9525">
            <a:noFill/>
            <a:miter lim="800000"/>
            <a:headEnd/>
            <a:tailEnd/>
          </a:ln>
        </p:spPr>
      </p:pic>
      <p:pic>
        <p:nvPicPr>
          <p:cNvPr id="134150" name="Picture 12"/>
          <p:cNvPicPr>
            <a:picLocks noChangeAspect="1" noChangeArrowheads="1"/>
          </p:cNvPicPr>
          <p:nvPr/>
        </p:nvPicPr>
        <p:blipFill>
          <a:blip r:embed="rId7"/>
          <a:srcRect/>
          <a:stretch>
            <a:fillRect/>
          </a:stretch>
        </p:blipFill>
        <p:spPr bwMode="auto">
          <a:xfrm>
            <a:off x="4787900" y="2205038"/>
            <a:ext cx="4191000" cy="2314575"/>
          </a:xfrm>
          <a:prstGeom prst="rect">
            <a:avLst/>
          </a:prstGeom>
          <a:noFill/>
          <a:ln w="9525">
            <a:noFill/>
            <a:miter lim="800000"/>
            <a:headEnd/>
            <a:tailEnd/>
          </a:ln>
        </p:spPr>
      </p:pic>
      <p:pic>
        <p:nvPicPr>
          <p:cNvPr id="134151" name="Picture 2"/>
          <p:cNvPicPr>
            <a:picLocks noChangeAspect="1" noChangeArrowheads="1"/>
          </p:cNvPicPr>
          <p:nvPr/>
        </p:nvPicPr>
        <p:blipFill>
          <a:blip r:embed="rId8"/>
          <a:srcRect/>
          <a:stretch>
            <a:fillRect/>
          </a:stretch>
        </p:blipFill>
        <p:spPr bwMode="auto">
          <a:xfrm>
            <a:off x="395288" y="3500438"/>
            <a:ext cx="2357437" cy="720725"/>
          </a:xfrm>
          <a:prstGeom prst="rect">
            <a:avLst/>
          </a:prstGeom>
          <a:noFill/>
          <a:ln w="9525">
            <a:noFill/>
            <a:miter lim="800000"/>
            <a:headEnd/>
            <a:tailEnd/>
          </a:ln>
        </p:spPr>
      </p:pic>
      <p:sp>
        <p:nvSpPr>
          <p:cNvPr id="13" name="Rechteck 12"/>
          <p:cNvSpPr/>
          <p:nvPr/>
        </p:nvSpPr>
        <p:spPr>
          <a:xfrm>
            <a:off x="250825" y="3357563"/>
            <a:ext cx="2665413" cy="1008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sp>
        <p:nvSpPr>
          <p:cNvPr id="134153" name="Textfeld 9"/>
          <p:cNvSpPr txBox="1">
            <a:spLocks noChangeArrowheads="1"/>
          </p:cNvSpPr>
          <p:nvPr/>
        </p:nvSpPr>
        <p:spPr bwMode="auto">
          <a:xfrm>
            <a:off x="2268538" y="260350"/>
            <a:ext cx="6264275" cy="461963"/>
          </a:xfrm>
          <a:prstGeom prst="rect">
            <a:avLst/>
          </a:prstGeom>
          <a:noFill/>
          <a:ln w="9525">
            <a:noFill/>
            <a:miter lim="800000"/>
            <a:headEnd/>
            <a:tailEnd/>
          </a:ln>
        </p:spPr>
        <p:txBody>
          <a:bodyPr>
            <a:spAutoFit/>
          </a:bodyPr>
          <a:lstStyle/>
          <a:p>
            <a:r>
              <a:rPr lang="de-AT" sz="2400"/>
              <a:t>Direct vs. Embedded Energy</a:t>
            </a:r>
          </a:p>
        </p:txBody>
      </p:sp>
      <p:pic>
        <p:nvPicPr>
          <p:cNvPr id="134154" name="Picture 2"/>
          <p:cNvPicPr>
            <a:picLocks noChangeAspect="1" noChangeArrowheads="1"/>
          </p:cNvPicPr>
          <p:nvPr/>
        </p:nvPicPr>
        <p:blipFill>
          <a:blip r:embed="rId8"/>
          <a:srcRect/>
          <a:stretch>
            <a:fillRect/>
          </a:stretch>
        </p:blipFill>
        <p:spPr bwMode="auto">
          <a:xfrm>
            <a:off x="547688" y="3652838"/>
            <a:ext cx="2357437"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pic>
        <p:nvPicPr>
          <p:cNvPr id="136194" name="Picture 4"/>
          <p:cNvPicPr>
            <a:picLocks noChangeAspect="1" noChangeArrowheads="1"/>
          </p:cNvPicPr>
          <p:nvPr/>
        </p:nvPicPr>
        <p:blipFill>
          <a:blip r:embed="rId3"/>
          <a:srcRect/>
          <a:stretch>
            <a:fillRect/>
          </a:stretch>
        </p:blipFill>
        <p:spPr bwMode="auto">
          <a:xfrm>
            <a:off x="395288" y="1196975"/>
            <a:ext cx="4316412" cy="600075"/>
          </a:xfrm>
          <a:prstGeom prst="rect">
            <a:avLst/>
          </a:prstGeom>
          <a:noFill/>
          <a:ln w="9525">
            <a:noFill/>
            <a:miter lim="800000"/>
            <a:headEnd/>
            <a:tailEnd/>
          </a:ln>
        </p:spPr>
      </p:pic>
      <p:pic>
        <p:nvPicPr>
          <p:cNvPr id="136195" name="Picture 11"/>
          <p:cNvPicPr>
            <a:picLocks noChangeAspect="1" noChangeArrowheads="1"/>
          </p:cNvPicPr>
          <p:nvPr/>
        </p:nvPicPr>
        <p:blipFill>
          <a:blip r:embed="rId4"/>
          <a:srcRect/>
          <a:stretch>
            <a:fillRect/>
          </a:stretch>
        </p:blipFill>
        <p:spPr bwMode="auto">
          <a:xfrm>
            <a:off x="4787900" y="2205038"/>
            <a:ext cx="4191000" cy="2314575"/>
          </a:xfrm>
          <a:prstGeom prst="rect">
            <a:avLst/>
          </a:prstGeom>
          <a:noFill/>
          <a:ln w="9525">
            <a:noFill/>
            <a:miter lim="800000"/>
            <a:headEnd/>
            <a:tailEnd/>
          </a:ln>
        </p:spPr>
      </p:pic>
      <p:pic>
        <p:nvPicPr>
          <p:cNvPr id="136196" name="Picture 5"/>
          <p:cNvPicPr>
            <a:picLocks noChangeAspect="1" noChangeArrowheads="1"/>
          </p:cNvPicPr>
          <p:nvPr/>
        </p:nvPicPr>
        <p:blipFill>
          <a:blip r:embed="rId5"/>
          <a:srcRect/>
          <a:stretch>
            <a:fillRect/>
          </a:stretch>
        </p:blipFill>
        <p:spPr bwMode="auto">
          <a:xfrm>
            <a:off x="395288" y="2060575"/>
            <a:ext cx="4314825" cy="600075"/>
          </a:xfrm>
          <a:prstGeom prst="rect">
            <a:avLst/>
          </a:prstGeom>
          <a:noFill/>
          <a:ln w="9525">
            <a:noFill/>
            <a:miter lim="800000"/>
            <a:headEnd/>
            <a:tailEnd/>
          </a:ln>
        </p:spPr>
      </p:pic>
      <p:pic>
        <p:nvPicPr>
          <p:cNvPr id="136197" name="Picture 6"/>
          <p:cNvPicPr>
            <a:picLocks noChangeAspect="1" noChangeArrowheads="1"/>
          </p:cNvPicPr>
          <p:nvPr/>
        </p:nvPicPr>
        <p:blipFill>
          <a:blip r:embed="rId6"/>
          <a:srcRect/>
          <a:stretch>
            <a:fillRect/>
          </a:stretch>
        </p:blipFill>
        <p:spPr bwMode="auto">
          <a:xfrm>
            <a:off x="395288" y="2852738"/>
            <a:ext cx="4314825" cy="209550"/>
          </a:xfrm>
          <a:prstGeom prst="rect">
            <a:avLst/>
          </a:prstGeom>
          <a:noFill/>
          <a:ln w="9525">
            <a:noFill/>
            <a:miter lim="800000"/>
            <a:headEnd/>
            <a:tailEnd/>
          </a:ln>
        </p:spPr>
      </p:pic>
      <p:pic>
        <p:nvPicPr>
          <p:cNvPr id="136198" name="Picture 12"/>
          <p:cNvPicPr>
            <a:picLocks noChangeAspect="1" noChangeArrowheads="1"/>
          </p:cNvPicPr>
          <p:nvPr/>
        </p:nvPicPr>
        <p:blipFill>
          <a:blip r:embed="rId7"/>
          <a:srcRect/>
          <a:stretch>
            <a:fillRect/>
          </a:stretch>
        </p:blipFill>
        <p:spPr bwMode="auto">
          <a:xfrm>
            <a:off x="4787900" y="2205038"/>
            <a:ext cx="4191000" cy="2314575"/>
          </a:xfrm>
          <a:prstGeom prst="rect">
            <a:avLst/>
          </a:prstGeom>
          <a:noFill/>
          <a:ln w="9525">
            <a:noFill/>
            <a:miter lim="800000"/>
            <a:headEnd/>
            <a:tailEnd/>
          </a:ln>
        </p:spPr>
      </p:pic>
      <p:pic>
        <p:nvPicPr>
          <p:cNvPr id="136199" name="Picture 10"/>
          <p:cNvPicPr>
            <a:picLocks noChangeAspect="1" noChangeArrowheads="1"/>
          </p:cNvPicPr>
          <p:nvPr/>
        </p:nvPicPr>
        <p:blipFill>
          <a:blip r:embed="rId8"/>
          <a:srcRect/>
          <a:stretch>
            <a:fillRect/>
          </a:stretch>
        </p:blipFill>
        <p:spPr bwMode="auto">
          <a:xfrm>
            <a:off x="4787900" y="2205038"/>
            <a:ext cx="4191000" cy="2314575"/>
          </a:xfrm>
          <a:prstGeom prst="rect">
            <a:avLst/>
          </a:prstGeom>
          <a:noFill/>
          <a:ln w="9525">
            <a:noFill/>
            <a:miter lim="800000"/>
            <a:headEnd/>
            <a:tailEnd/>
          </a:ln>
        </p:spPr>
      </p:pic>
      <p:pic>
        <p:nvPicPr>
          <p:cNvPr id="136200" name="Picture 13"/>
          <p:cNvPicPr>
            <a:picLocks noChangeAspect="1" noChangeArrowheads="1"/>
          </p:cNvPicPr>
          <p:nvPr/>
        </p:nvPicPr>
        <p:blipFill>
          <a:blip r:embed="rId9"/>
          <a:srcRect/>
          <a:stretch>
            <a:fillRect/>
          </a:stretch>
        </p:blipFill>
        <p:spPr bwMode="auto">
          <a:xfrm>
            <a:off x="395288" y="4581525"/>
            <a:ext cx="4314825" cy="600075"/>
          </a:xfrm>
          <a:prstGeom prst="rect">
            <a:avLst/>
          </a:prstGeom>
          <a:noFill/>
          <a:ln w="9525">
            <a:noFill/>
            <a:miter lim="800000"/>
            <a:headEnd/>
            <a:tailEnd/>
          </a:ln>
        </p:spPr>
      </p:pic>
      <p:sp>
        <p:nvSpPr>
          <p:cNvPr id="136201" name="Textfeld 14"/>
          <p:cNvSpPr txBox="1">
            <a:spLocks noChangeArrowheads="1"/>
          </p:cNvSpPr>
          <p:nvPr/>
        </p:nvSpPr>
        <p:spPr bwMode="auto">
          <a:xfrm>
            <a:off x="2268538" y="260350"/>
            <a:ext cx="6264275" cy="461963"/>
          </a:xfrm>
          <a:prstGeom prst="rect">
            <a:avLst/>
          </a:prstGeom>
          <a:noFill/>
          <a:ln w="9525">
            <a:noFill/>
            <a:miter lim="800000"/>
            <a:headEnd/>
            <a:tailEnd/>
          </a:ln>
        </p:spPr>
        <p:txBody>
          <a:bodyPr>
            <a:spAutoFit/>
          </a:bodyPr>
          <a:lstStyle/>
          <a:p>
            <a:r>
              <a:rPr lang="de-AT" sz="2400"/>
              <a:t>Direct vs. Embedded Energy</a:t>
            </a:r>
          </a:p>
        </p:txBody>
      </p:sp>
      <p:pic>
        <p:nvPicPr>
          <p:cNvPr id="136202" name="Picture 2"/>
          <p:cNvPicPr>
            <a:picLocks noChangeAspect="1" noChangeArrowheads="1"/>
          </p:cNvPicPr>
          <p:nvPr/>
        </p:nvPicPr>
        <p:blipFill>
          <a:blip r:embed="rId10"/>
          <a:srcRect/>
          <a:stretch>
            <a:fillRect/>
          </a:stretch>
        </p:blipFill>
        <p:spPr bwMode="auto">
          <a:xfrm>
            <a:off x="395288" y="3429000"/>
            <a:ext cx="2357437"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pic>
        <p:nvPicPr>
          <p:cNvPr id="138242" name="Picture 2"/>
          <p:cNvPicPr>
            <a:picLocks noChangeAspect="1" noChangeArrowheads="1"/>
          </p:cNvPicPr>
          <p:nvPr/>
        </p:nvPicPr>
        <p:blipFill>
          <a:blip r:embed="rId3"/>
          <a:srcRect/>
          <a:stretch>
            <a:fillRect/>
          </a:stretch>
        </p:blipFill>
        <p:spPr bwMode="auto">
          <a:xfrm>
            <a:off x="179388" y="1052513"/>
            <a:ext cx="8820150" cy="4994275"/>
          </a:xfrm>
          <a:prstGeom prst="rect">
            <a:avLst/>
          </a:prstGeom>
          <a:noFill/>
          <a:ln w="9525">
            <a:noFill/>
            <a:miter lim="800000"/>
            <a:headEnd/>
            <a:tailEnd/>
          </a:ln>
        </p:spPr>
      </p:pic>
      <p:sp>
        <p:nvSpPr>
          <p:cNvPr id="5" name="Ellipse 4"/>
          <p:cNvSpPr/>
          <p:nvPr/>
        </p:nvSpPr>
        <p:spPr>
          <a:xfrm>
            <a:off x="1763713" y="2060575"/>
            <a:ext cx="360362" cy="1800225"/>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AT"/>
          </a:p>
        </p:txBody>
      </p:sp>
      <p:cxnSp>
        <p:nvCxnSpPr>
          <p:cNvPr id="8" name="Gerade Verbindung mit Pfeil 7"/>
          <p:cNvCxnSpPr/>
          <p:nvPr/>
        </p:nvCxnSpPr>
        <p:spPr>
          <a:xfrm flipV="1">
            <a:off x="2051050" y="1700213"/>
            <a:ext cx="1800225" cy="288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a:spLocks noChangeArrowheads="1"/>
          </p:cNvSpPr>
          <p:nvPr/>
        </p:nvSpPr>
        <p:spPr bwMode="auto">
          <a:xfrm>
            <a:off x="3995738" y="1484313"/>
            <a:ext cx="3168650" cy="2032000"/>
          </a:xfrm>
          <a:prstGeom prst="rect">
            <a:avLst/>
          </a:prstGeom>
          <a:noFill/>
          <a:ln w="9525">
            <a:noFill/>
            <a:miter lim="800000"/>
            <a:headEnd/>
            <a:tailEnd/>
          </a:ln>
        </p:spPr>
        <p:txBody>
          <a:bodyPr>
            <a:spAutoFit/>
          </a:bodyPr>
          <a:lstStyle/>
          <a:p>
            <a:r>
              <a:rPr lang="de-AT"/>
              <a:t>Includes intermediate goods:</a:t>
            </a:r>
          </a:p>
          <a:p>
            <a:pPr>
              <a:buFontTx/>
              <a:buChar char="-"/>
            </a:pPr>
            <a:r>
              <a:rPr lang="de-AT"/>
              <a:t> construction work</a:t>
            </a:r>
          </a:p>
          <a:p>
            <a:pPr>
              <a:buFontTx/>
              <a:buChar char="-"/>
            </a:pPr>
            <a:r>
              <a:rPr lang="de-AT"/>
              <a:t> sewage and disposal services</a:t>
            </a:r>
          </a:p>
          <a:p>
            <a:pPr>
              <a:buFontTx/>
              <a:buChar char="-"/>
            </a:pPr>
            <a:r>
              <a:rPr lang="de-AT"/>
              <a:t> water distribution</a:t>
            </a:r>
          </a:p>
          <a:p>
            <a:pPr>
              <a:buFontTx/>
              <a:buChar char="-"/>
            </a:pPr>
            <a:endParaRPr lang="de-AT"/>
          </a:p>
          <a:p>
            <a:pPr>
              <a:buFontTx/>
              <a:buChar char="-"/>
            </a:pPr>
            <a:endParaRPr lang="de-AT"/>
          </a:p>
        </p:txBody>
      </p:sp>
      <p:sp>
        <p:nvSpPr>
          <p:cNvPr id="138246" name="Titel 1"/>
          <p:cNvSpPr>
            <a:spLocks noGrp="1"/>
          </p:cNvSpPr>
          <p:nvPr>
            <p:ph type="title"/>
          </p:nvPr>
        </p:nvSpPr>
        <p:spPr/>
        <p:txBody>
          <a:bodyPr/>
          <a:lstStyle/>
          <a:p>
            <a:r>
              <a:rPr lang="de-AT" smtClean="0"/>
              <a:t>Results for Austria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89" name="Titel 1"/>
          <p:cNvSpPr>
            <a:spLocks noGrp="1"/>
          </p:cNvSpPr>
          <p:nvPr>
            <p:ph type="title"/>
          </p:nvPr>
        </p:nvSpPr>
        <p:spPr/>
        <p:txBody>
          <a:bodyPr/>
          <a:lstStyle/>
          <a:p>
            <a:r>
              <a:rPr lang="de-AT" smtClean="0"/>
              <a:t>Results</a:t>
            </a:r>
          </a:p>
        </p:txBody>
      </p:sp>
      <p:sp>
        <p:nvSpPr>
          <p:cNvPr id="140290"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pic>
        <p:nvPicPr>
          <p:cNvPr id="140291" name="Picture 3"/>
          <p:cNvPicPr>
            <a:picLocks noChangeArrowheads="1"/>
          </p:cNvPicPr>
          <p:nvPr/>
        </p:nvPicPr>
        <p:blipFill>
          <a:blip r:embed="rId3"/>
          <a:srcRect/>
          <a:stretch>
            <a:fillRect/>
          </a:stretch>
        </p:blipFill>
        <p:spPr bwMode="auto">
          <a:xfrm>
            <a:off x="4716463" y="1052513"/>
            <a:ext cx="4175125" cy="2592387"/>
          </a:xfrm>
          <a:prstGeom prst="rect">
            <a:avLst/>
          </a:prstGeom>
          <a:noFill/>
          <a:ln w="9525">
            <a:noFill/>
            <a:miter lim="800000"/>
            <a:headEnd/>
            <a:tailEnd/>
          </a:ln>
        </p:spPr>
      </p:pic>
      <p:sp>
        <p:nvSpPr>
          <p:cNvPr id="140292" name="Textfeld 6"/>
          <p:cNvSpPr txBox="1">
            <a:spLocks noChangeArrowheads="1"/>
          </p:cNvSpPr>
          <p:nvPr/>
        </p:nvSpPr>
        <p:spPr bwMode="auto">
          <a:xfrm>
            <a:off x="395288" y="5732463"/>
            <a:ext cx="8569325" cy="369887"/>
          </a:xfrm>
          <a:prstGeom prst="rect">
            <a:avLst/>
          </a:prstGeom>
          <a:noFill/>
          <a:ln w="9525">
            <a:noFill/>
            <a:miter lim="800000"/>
            <a:headEnd/>
            <a:tailEnd/>
          </a:ln>
        </p:spPr>
        <p:txBody>
          <a:bodyPr>
            <a:spAutoFit/>
          </a:bodyPr>
          <a:lstStyle/>
          <a:p>
            <a:endParaRPr lang="de-DE"/>
          </a:p>
        </p:txBody>
      </p:sp>
      <p:pic>
        <p:nvPicPr>
          <p:cNvPr id="140293" name="Picture 5"/>
          <p:cNvPicPr>
            <a:picLocks noChangeArrowheads="1"/>
          </p:cNvPicPr>
          <p:nvPr/>
        </p:nvPicPr>
        <p:blipFill>
          <a:blip r:embed="rId4"/>
          <a:srcRect/>
          <a:stretch>
            <a:fillRect/>
          </a:stretch>
        </p:blipFill>
        <p:spPr bwMode="auto">
          <a:xfrm>
            <a:off x="323850" y="1052513"/>
            <a:ext cx="4175125" cy="2592387"/>
          </a:xfrm>
          <a:prstGeom prst="rect">
            <a:avLst/>
          </a:prstGeom>
          <a:noFill/>
          <a:ln w="9525">
            <a:noFill/>
            <a:miter lim="800000"/>
            <a:headEnd/>
            <a:tailEnd/>
          </a:ln>
        </p:spPr>
      </p:pic>
      <p:sp>
        <p:nvSpPr>
          <p:cNvPr id="8" name="Textfeld 7"/>
          <p:cNvSpPr txBox="1">
            <a:spLocks noChangeArrowheads="1"/>
          </p:cNvSpPr>
          <p:nvPr/>
        </p:nvSpPr>
        <p:spPr bwMode="auto">
          <a:xfrm>
            <a:off x="323850" y="4076700"/>
            <a:ext cx="8569325" cy="1323975"/>
          </a:xfrm>
          <a:prstGeom prst="rect">
            <a:avLst/>
          </a:prstGeom>
          <a:noFill/>
          <a:ln w="9525">
            <a:noFill/>
            <a:miter lim="800000"/>
            <a:headEnd/>
            <a:tailEnd/>
          </a:ln>
        </p:spPr>
        <p:txBody>
          <a:bodyPr>
            <a:spAutoFit/>
          </a:bodyPr>
          <a:lstStyle/>
          <a:p>
            <a:pPr>
              <a:buFontTx/>
              <a:buChar char="-"/>
            </a:pPr>
            <a:r>
              <a:rPr lang="de-AT" sz="1600"/>
              <a:t> Range from 0.2 to 4.9 kWh/€</a:t>
            </a:r>
          </a:p>
          <a:p>
            <a:pPr>
              <a:buFontTx/>
              <a:buChar char="-"/>
            </a:pPr>
            <a:endParaRPr lang="de-AT" sz="1600"/>
          </a:p>
          <a:p>
            <a:pPr>
              <a:buFontTx/>
              <a:buChar char="-"/>
            </a:pPr>
            <a:r>
              <a:rPr lang="de-AT" sz="1600"/>
              <a:t> Variance in energy intensities decreases – Ratio of 90% and 10% quantil is 11 vs. 18</a:t>
            </a:r>
          </a:p>
          <a:p>
            <a:pPr>
              <a:buFontTx/>
              <a:buChar char="-"/>
            </a:pPr>
            <a:endParaRPr lang="de-AT" sz="1600"/>
          </a:p>
          <a:p>
            <a:pPr>
              <a:buFontTx/>
              <a:buChar char="-"/>
            </a:pPr>
            <a:r>
              <a:rPr lang="de-AT" sz="1600"/>
              <a:t> Some services demand energy intensive intermediate goods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itel 1"/>
          <p:cNvSpPr>
            <a:spLocks noGrp="1"/>
          </p:cNvSpPr>
          <p:nvPr>
            <p:ph type="title"/>
          </p:nvPr>
        </p:nvSpPr>
        <p:spPr>
          <a:xfrm>
            <a:off x="250825" y="1412875"/>
            <a:ext cx="8229600" cy="561975"/>
          </a:xfrm>
        </p:spPr>
        <p:txBody>
          <a:bodyPr/>
          <a:lstStyle/>
          <a:p>
            <a:r>
              <a:rPr lang="de-AT" sz="1800" smtClean="0"/>
              <a:t>Example: Sector insurance and pension funding</a:t>
            </a:r>
          </a:p>
        </p:txBody>
      </p:sp>
      <p:sp>
        <p:nvSpPr>
          <p:cNvPr id="142338"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sp>
        <p:nvSpPr>
          <p:cNvPr id="7" name="Textfeld 6"/>
          <p:cNvSpPr txBox="1">
            <a:spLocks noChangeArrowheads="1"/>
          </p:cNvSpPr>
          <p:nvPr/>
        </p:nvSpPr>
        <p:spPr bwMode="auto">
          <a:xfrm>
            <a:off x="1547813" y="3284538"/>
            <a:ext cx="2808287" cy="523875"/>
          </a:xfrm>
          <a:prstGeom prst="rect">
            <a:avLst/>
          </a:prstGeom>
          <a:noFill/>
          <a:ln w="9525">
            <a:noFill/>
            <a:miter lim="800000"/>
            <a:headEnd/>
            <a:tailEnd/>
          </a:ln>
        </p:spPr>
        <p:txBody>
          <a:bodyPr>
            <a:spAutoFit/>
          </a:bodyPr>
          <a:lstStyle/>
          <a:p>
            <a:r>
              <a:rPr lang="de-AT" sz="1400"/>
              <a:t>Energy intensity of consumption: </a:t>
            </a:r>
            <a:r>
              <a:rPr lang="de-AT" sz="1400" b="1">
                <a:solidFill>
                  <a:srgbClr val="FF0000"/>
                </a:solidFill>
              </a:rPr>
              <a:t>0.32</a:t>
            </a:r>
            <a:r>
              <a:rPr lang="de-AT" sz="1400"/>
              <a:t> kWh/€</a:t>
            </a:r>
          </a:p>
        </p:txBody>
      </p:sp>
      <p:sp>
        <p:nvSpPr>
          <p:cNvPr id="142340" name="Textfeld 7"/>
          <p:cNvSpPr txBox="1">
            <a:spLocks noChangeArrowheads="1"/>
          </p:cNvSpPr>
          <p:nvPr/>
        </p:nvSpPr>
        <p:spPr bwMode="auto">
          <a:xfrm>
            <a:off x="1547813" y="2492375"/>
            <a:ext cx="2447925" cy="523875"/>
          </a:xfrm>
          <a:prstGeom prst="rect">
            <a:avLst/>
          </a:prstGeom>
          <a:noFill/>
          <a:ln w="9525">
            <a:noFill/>
            <a:miter lim="800000"/>
            <a:headEnd/>
            <a:tailEnd/>
          </a:ln>
        </p:spPr>
        <p:txBody>
          <a:bodyPr>
            <a:spAutoFit/>
          </a:bodyPr>
          <a:lstStyle/>
          <a:p>
            <a:r>
              <a:rPr lang="de-AT" sz="1400"/>
              <a:t>Intensity form sector data:</a:t>
            </a:r>
          </a:p>
          <a:p>
            <a:r>
              <a:rPr lang="de-AT" sz="1400" b="1">
                <a:solidFill>
                  <a:srgbClr val="FF0000"/>
                </a:solidFill>
              </a:rPr>
              <a:t>0.016</a:t>
            </a:r>
            <a:r>
              <a:rPr lang="de-AT" sz="1400"/>
              <a:t> kWh/€</a:t>
            </a:r>
          </a:p>
        </p:txBody>
      </p:sp>
      <p:sp>
        <p:nvSpPr>
          <p:cNvPr id="6" name="Titel 1"/>
          <p:cNvSpPr txBox="1">
            <a:spLocks/>
          </p:cNvSpPr>
          <p:nvPr/>
        </p:nvSpPr>
        <p:spPr bwMode="auto">
          <a:xfrm>
            <a:off x="457200" y="274638"/>
            <a:ext cx="8229600" cy="561975"/>
          </a:xfrm>
          <a:prstGeom prst="rect">
            <a:avLst/>
          </a:prstGeom>
          <a:noFill/>
          <a:ln w="9525">
            <a:noFill/>
            <a:miter lim="800000"/>
            <a:headEnd/>
            <a:tailEnd/>
          </a:ln>
        </p:spPr>
        <p:txBody>
          <a:bodyPr anchor="ctr"/>
          <a:lstStyle/>
          <a:p>
            <a:pPr algn="ctr" eaLnBrk="0" hangingPunct="0">
              <a:defRPr/>
            </a:pPr>
            <a:r>
              <a:rPr lang="de-AT" sz="2800" kern="0">
                <a:solidFill>
                  <a:schemeClr val="tx2"/>
                </a:solidFill>
                <a:latin typeface="+mj-lt"/>
                <a:ea typeface="+mj-ea"/>
                <a:cs typeface="+mj-cs"/>
              </a:rPr>
              <a:t>Results for Austria</a:t>
            </a:r>
            <a:endParaRPr lang="de-AT" sz="2800" kern="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5"/>
          <p:cNvPicPr>
            <a:picLocks noChangeAspect="1" noChangeArrowheads="1"/>
          </p:cNvPicPr>
          <p:nvPr/>
        </p:nvPicPr>
        <p:blipFill>
          <a:blip r:embed="rId2"/>
          <a:srcRect/>
          <a:stretch>
            <a:fillRect/>
          </a:stretch>
        </p:blipFill>
        <p:spPr bwMode="auto">
          <a:xfrm>
            <a:off x="1187450" y="1052513"/>
            <a:ext cx="6896100" cy="5000625"/>
          </a:xfrm>
          <a:prstGeom prst="rect">
            <a:avLst/>
          </a:prstGeom>
          <a:noFill/>
          <a:ln w="9525">
            <a:noFill/>
            <a:miter lim="800000"/>
            <a:headEnd/>
            <a:tailEnd/>
          </a:ln>
        </p:spPr>
      </p:pic>
      <p:sp>
        <p:nvSpPr>
          <p:cNvPr id="143362" name="Titel 1"/>
          <p:cNvSpPr>
            <a:spLocks noGrp="1"/>
          </p:cNvSpPr>
          <p:nvPr>
            <p:ph type="title"/>
          </p:nvPr>
        </p:nvSpPr>
        <p:spPr/>
        <p:txBody>
          <a:bodyPr/>
          <a:lstStyle/>
          <a:p>
            <a:r>
              <a:rPr lang="de-AT" smtClean="0"/>
              <a:t>Results for Austria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7"/>
          <p:cNvSpPr>
            <a:spLocks noGrp="1"/>
          </p:cNvSpPr>
          <p:nvPr>
            <p:ph type="ctrTitle"/>
          </p:nvPr>
        </p:nvSpPr>
        <p:spPr>
          <a:xfrm>
            <a:off x="685800" y="2130425"/>
            <a:ext cx="7772400" cy="2522538"/>
          </a:xfrm>
        </p:spPr>
        <p:txBody>
          <a:bodyPr/>
          <a:lstStyle/>
          <a:p>
            <a:r>
              <a:rPr lang="de-AT" smtClean="0"/>
              <a:t/>
            </a:r>
            <a:br>
              <a:rPr lang="de-AT" smtClean="0"/>
            </a:br>
            <a:r>
              <a:rPr lang="de-AT" smtClean="0"/>
              <a:t/>
            </a:r>
            <a:br>
              <a:rPr lang="de-AT" smtClean="0"/>
            </a:br>
            <a:r>
              <a:rPr lang="de-AT" smtClean="0"/>
              <a:t>Assessing embedded energy with </a:t>
            </a:r>
            <a:br>
              <a:rPr lang="de-AT" smtClean="0"/>
            </a:br>
            <a:r>
              <a:rPr lang="de-AT" smtClean="0"/>
              <a:t/>
            </a:r>
            <a:br>
              <a:rPr lang="de-AT" smtClean="0"/>
            </a:br>
            <a:r>
              <a:rPr lang="de-AT" sz="4400" b="1" smtClean="0"/>
              <a:t>Input-Output Analysis</a:t>
            </a:r>
            <a:br>
              <a:rPr lang="de-AT" sz="4400" b="1" smtClean="0"/>
            </a:br>
            <a:r>
              <a:rPr lang="de-AT" sz="4400" b="1" smtClean="0"/>
              <a:t/>
            </a:r>
            <a:br>
              <a:rPr lang="de-AT" sz="4400" b="1" smtClean="0"/>
            </a:br>
            <a:r>
              <a:rPr lang="de-AT" sz="2000" smtClean="0"/>
              <a:t>…understanding energy demand from a consumption perspective</a:t>
            </a:r>
            <a:r>
              <a:rPr lang="de-AT" sz="2000" b="1" smtClean="0"/>
              <a:t/>
            </a:r>
            <a:br>
              <a:rPr lang="de-AT" sz="2000" b="1" smtClean="0"/>
            </a:br>
            <a:r>
              <a:rPr lang="de-AT" sz="4400" b="1" smtClean="0"/>
              <a:t/>
            </a:r>
            <a:br>
              <a:rPr lang="de-AT" sz="4400" b="1" smtClean="0"/>
            </a:br>
            <a:endParaRPr lang="de-AT" sz="44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10"/>
          <p:cNvSpPr>
            <a:spLocks noChangeArrowheads="1"/>
          </p:cNvSpPr>
          <p:nvPr/>
        </p:nvSpPr>
        <p:spPr bwMode="auto">
          <a:xfrm>
            <a:off x="0" y="1123950"/>
            <a:ext cx="9144000" cy="0"/>
          </a:xfrm>
          <a:prstGeom prst="rect">
            <a:avLst/>
          </a:prstGeom>
          <a:noFill/>
          <a:ln w="9525">
            <a:noFill/>
            <a:miter lim="800000"/>
            <a:headEnd/>
            <a:tailEnd/>
          </a:ln>
        </p:spPr>
        <p:txBody>
          <a:bodyPr wrap="none" anchor="ctr">
            <a:spAutoFit/>
          </a:bodyPr>
          <a:lstStyle/>
          <a:p>
            <a:endParaRPr lang="de-DE"/>
          </a:p>
        </p:txBody>
      </p:sp>
      <p:sp>
        <p:nvSpPr>
          <p:cNvPr id="144386" name="Rectangle 11"/>
          <p:cNvSpPr>
            <a:spLocks noChangeArrowheads="1"/>
          </p:cNvSpPr>
          <p:nvPr/>
        </p:nvSpPr>
        <p:spPr bwMode="auto">
          <a:xfrm>
            <a:off x="0" y="1571625"/>
            <a:ext cx="9144000" cy="0"/>
          </a:xfrm>
          <a:prstGeom prst="rect">
            <a:avLst/>
          </a:prstGeom>
          <a:noFill/>
          <a:ln w="9525">
            <a:noFill/>
            <a:miter lim="800000"/>
            <a:headEnd/>
            <a:tailEnd/>
          </a:ln>
        </p:spPr>
        <p:txBody>
          <a:bodyPr wrap="none" anchor="ctr">
            <a:spAutoFit/>
          </a:bodyPr>
          <a:lstStyle/>
          <a:p>
            <a:endParaRPr lang="de-DE"/>
          </a:p>
        </p:txBody>
      </p:sp>
      <p:sp>
        <p:nvSpPr>
          <p:cNvPr id="144387" name="Rectangle 12"/>
          <p:cNvSpPr>
            <a:spLocks noChangeArrowheads="1"/>
          </p:cNvSpPr>
          <p:nvPr/>
        </p:nvSpPr>
        <p:spPr bwMode="auto">
          <a:xfrm>
            <a:off x="0" y="2019300"/>
            <a:ext cx="9144000" cy="0"/>
          </a:xfrm>
          <a:prstGeom prst="rect">
            <a:avLst/>
          </a:prstGeom>
          <a:noFill/>
          <a:ln w="9525">
            <a:noFill/>
            <a:miter lim="800000"/>
            <a:headEnd/>
            <a:tailEnd/>
          </a:ln>
        </p:spPr>
        <p:txBody>
          <a:bodyPr wrap="none" anchor="ctr">
            <a:spAutoFit/>
          </a:bodyPr>
          <a:lstStyle/>
          <a:p>
            <a:endParaRPr lang="de-DE"/>
          </a:p>
        </p:txBody>
      </p:sp>
      <p:sp>
        <p:nvSpPr>
          <p:cNvPr id="144388" name="Rectangle 13"/>
          <p:cNvSpPr>
            <a:spLocks noChangeArrowheads="1"/>
          </p:cNvSpPr>
          <p:nvPr/>
        </p:nvSpPr>
        <p:spPr bwMode="auto">
          <a:xfrm>
            <a:off x="0" y="2247900"/>
            <a:ext cx="9144000" cy="0"/>
          </a:xfrm>
          <a:prstGeom prst="rect">
            <a:avLst/>
          </a:prstGeom>
          <a:noFill/>
          <a:ln w="9525">
            <a:noFill/>
            <a:miter lim="800000"/>
            <a:headEnd/>
            <a:tailEnd/>
          </a:ln>
        </p:spPr>
        <p:txBody>
          <a:bodyPr wrap="none" anchor="ctr">
            <a:spAutoFit/>
          </a:bodyPr>
          <a:lstStyle/>
          <a:p>
            <a:endParaRPr lang="de-DE"/>
          </a:p>
        </p:txBody>
      </p:sp>
      <p:sp>
        <p:nvSpPr>
          <p:cNvPr id="144389" name="Rectangle 19"/>
          <p:cNvSpPr>
            <a:spLocks noChangeArrowheads="1"/>
          </p:cNvSpPr>
          <p:nvPr/>
        </p:nvSpPr>
        <p:spPr bwMode="auto">
          <a:xfrm>
            <a:off x="0" y="260350"/>
            <a:ext cx="9144000" cy="457200"/>
          </a:xfrm>
          <a:prstGeom prst="rect">
            <a:avLst/>
          </a:prstGeom>
          <a:noFill/>
          <a:ln w="9525">
            <a:noFill/>
            <a:miter lim="800000"/>
            <a:headEnd/>
            <a:tailEnd/>
          </a:ln>
        </p:spPr>
        <p:txBody>
          <a:bodyPr wrap="none" anchor="ctr">
            <a:spAutoFit/>
          </a:bodyPr>
          <a:lstStyle/>
          <a:p>
            <a:endParaRPr lang="de-DE"/>
          </a:p>
        </p:txBody>
      </p:sp>
      <p:sp>
        <p:nvSpPr>
          <p:cNvPr id="144390" name="Rectangle 20"/>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de-DE"/>
          </a:p>
        </p:txBody>
      </p:sp>
      <p:sp>
        <p:nvSpPr>
          <p:cNvPr id="144391" name="Rectangle 21"/>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de-DE"/>
          </a:p>
        </p:txBody>
      </p:sp>
      <p:sp>
        <p:nvSpPr>
          <p:cNvPr id="144392" name="Rectangle 22"/>
          <p:cNvSpPr>
            <a:spLocks noChangeArrowheads="1"/>
          </p:cNvSpPr>
          <p:nvPr/>
        </p:nvSpPr>
        <p:spPr bwMode="auto">
          <a:xfrm>
            <a:off x="0" y="1276350"/>
            <a:ext cx="9144000" cy="0"/>
          </a:xfrm>
          <a:prstGeom prst="rect">
            <a:avLst/>
          </a:prstGeom>
          <a:noFill/>
          <a:ln w="9525">
            <a:noFill/>
            <a:miter lim="800000"/>
            <a:headEnd/>
            <a:tailEnd/>
          </a:ln>
        </p:spPr>
        <p:txBody>
          <a:bodyPr wrap="none" anchor="ctr">
            <a:spAutoFit/>
          </a:bodyPr>
          <a:lstStyle/>
          <a:p>
            <a:endParaRPr lang="de-DE"/>
          </a:p>
        </p:txBody>
      </p:sp>
      <p:sp>
        <p:nvSpPr>
          <p:cNvPr id="144393" name="Rectangle 23"/>
          <p:cNvSpPr>
            <a:spLocks noChangeArrowheads="1"/>
          </p:cNvSpPr>
          <p:nvPr/>
        </p:nvSpPr>
        <p:spPr bwMode="auto">
          <a:xfrm>
            <a:off x="0" y="1724025"/>
            <a:ext cx="9144000" cy="0"/>
          </a:xfrm>
          <a:prstGeom prst="rect">
            <a:avLst/>
          </a:prstGeom>
          <a:noFill/>
          <a:ln w="9525">
            <a:noFill/>
            <a:miter lim="800000"/>
            <a:headEnd/>
            <a:tailEnd/>
          </a:ln>
        </p:spPr>
        <p:txBody>
          <a:bodyPr wrap="none" anchor="ctr">
            <a:spAutoFit/>
          </a:bodyPr>
          <a:lstStyle/>
          <a:p>
            <a:endParaRPr lang="de-DE"/>
          </a:p>
        </p:txBody>
      </p:sp>
      <p:sp>
        <p:nvSpPr>
          <p:cNvPr id="144394" name="Rectangle 24"/>
          <p:cNvSpPr>
            <a:spLocks noChangeArrowheads="1"/>
          </p:cNvSpPr>
          <p:nvPr/>
        </p:nvSpPr>
        <p:spPr bwMode="auto">
          <a:xfrm>
            <a:off x="0" y="2171700"/>
            <a:ext cx="9144000" cy="0"/>
          </a:xfrm>
          <a:prstGeom prst="rect">
            <a:avLst/>
          </a:prstGeom>
          <a:noFill/>
          <a:ln w="9525">
            <a:noFill/>
            <a:miter lim="800000"/>
            <a:headEnd/>
            <a:tailEnd/>
          </a:ln>
        </p:spPr>
        <p:txBody>
          <a:bodyPr wrap="none" anchor="ctr">
            <a:spAutoFit/>
          </a:bodyPr>
          <a:lstStyle/>
          <a:p>
            <a:endParaRPr lang="de-DE"/>
          </a:p>
        </p:txBody>
      </p:sp>
      <p:sp>
        <p:nvSpPr>
          <p:cNvPr id="144395" name="Rectangle 31"/>
          <p:cNvSpPr>
            <a:spLocks noChangeArrowheads="1"/>
          </p:cNvSpPr>
          <p:nvPr/>
        </p:nvSpPr>
        <p:spPr bwMode="auto">
          <a:xfrm>
            <a:off x="1692275" y="333375"/>
            <a:ext cx="6408738" cy="368300"/>
          </a:xfrm>
          <a:prstGeom prst="rect">
            <a:avLst/>
          </a:prstGeom>
          <a:noFill/>
          <a:ln w="9525">
            <a:noFill/>
            <a:miter lim="800000"/>
            <a:headEnd/>
            <a:tailEnd/>
          </a:ln>
        </p:spPr>
        <p:txBody>
          <a:bodyPr anchor="ctr">
            <a:spAutoFit/>
          </a:bodyPr>
          <a:lstStyle/>
          <a:p>
            <a:r>
              <a:rPr lang="de-AT"/>
              <a:t>Changing consumption patterns and energy demand</a:t>
            </a:r>
          </a:p>
        </p:txBody>
      </p:sp>
      <p:sp>
        <p:nvSpPr>
          <p:cNvPr id="144396" name="Rectangle 32"/>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de-DE"/>
          </a:p>
        </p:txBody>
      </p:sp>
      <p:sp>
        <p:nvSpPr>
          <p:cNvPr id="144397" name="Rectangle 33"/>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de-DE"/>
          </a:p>
        </p:txBody>
      </p:sp>
      <p:sp>
        <p:nvSpPr>
          <p:cNvPr id="144398" name="Rectangle 34"/>
          <p:cNvSpPr>
            <a:spLocks noChangeArrowheads="1"/>
          </p:cNvSpPr>
          <p:nvPr/>
        </p:nvSpPr>
        <p:spPr bwMode="auto">
          <a:xfrm>
            <a:off x="0" y="1276350"/>
            <a:ext cx="9144000" cy="0"/>
          </a:xfrm>
          <a:prstGeom prst="rect">
            <a:avLst/>
          </a:prstGeom>
          <a:noFill/>
          <a:ln w="9525">
            <a:noFill/>
            <a:miter lim="800000"/>
            <a:headEnd/>
            <a:tailEnd/>
          </a:ln>
        </p:spPr>
        <p:txBody>
          <a:bodyPr wrap="none" anchor="ctr">
            <a:spAutoFit/>
          </a:bodyPr>
          <a:lstStyle/>
          <a:p>
            <a:endParaRPr lang="de-DE"/>
          </a:p>
        </p:txBody>
      </p:sp>
      <p:sp>
        <p:nvSpPr>
          <p:cNvPr id="144399" name="Rectangle 35"/>
          <p:cNvSpPr>
            <a:spLocks noChangeArrowheads="1"/>
          </p:cNvSpPr>
          <p:nvPr/>
        </p:nvSpPr>
        <p:spPr bwMode="auto">
          <a:xfrm>
            <a:off x="0" y="1724025"/>
            <a:ext cx="9144000" cy="0"/>
          </a:xfrm>
          <a:prstGeom prst="rect">
            <a:avLst/>
          </a:prstGeom>
          <a:noFill/>
          <a:ln w="9525">
            <a:noFill/>
            <a:miter lim="800000"/>
            <a:headEnd/>
            <a:tailEnd/>
          </a:ln>
        </p:spPr>
        <p:txBody>
          <a:bodyPr wrap="none" anchor="ctr">
            <a:spAutoFit/>
          </a:bodyPr>
          <a:lstStyle/>
          <a:p>
            <a:endParaRPr lang="de-DE"/>
          </a:p>
        </p:txBody>
      </p:sp>
      <p:sp>
        <p:nvSpPr>
          <p:cNvPr id="144400" name="Rectangle 36"/>
          <p:cNvSpPr>
            <a:spLocks noChangeArrowheads="1"/>
          </p:cNvSpPr>
          <p:nvPr/>
        </p:nvSpPr>
        <p:spPr bwMode="auto">
          <a:xfrm>
            <a:off x="0" y="2171700"/>
            <a:ext cx="9144000" cy="0"/>
          </a:xfrm>
          <a:prstGeom prst="rect">
            <a:avLst/>
          </a:prstGeom>
          <a:noFill/>
          <a:ln w="9525">
            <a:noFill/>
            <a:miter lim="800000"/>
            <a:headEnd/>
            <a:tailEnd/>
          </a:ln>
        </p:spPr>
        <p:txBody>
          <a:bodyPr wrap="none" anchor="ctr">
            <a:spAutoFit/>
          </a:bodyPr>
          <a:lstStyle/>
          <a:p>
            <a:endParaRPr lang="de-DE"/>
          </a:p>
        </p:txBody>
      </p:sp>
      <p:sp>
        <p:nvSpPr>
          <p:cNvPr id="144401" name="Rectangle 37"/>
          <p:cNvSpPr>
            <a:spLocks noChangeArrowheads="1"/>
          </p:cNvSpPr>
          <p:nvPr/>
        </p:nvSpPr>
        <p:spPr bwMode="auto">
          <a:xfrm>
            <a:off x="0" y="2400300"/>
            <a:ext cx="9144000" cy="0"/>
          </a:xfrm>
          <a:prstGeom prst="rect">
            <a:avLst/>
          </a:prstGeom>
          <a:noFill/>
          <a:ln w="9525">
            <a:noFill/>
            <a:miter lim="800000"/>
            <a:headEnd/>
            <a:tailEnd/>
          </a:ln>
        </p:spPr>
        <p:txBody>
          <a:bodyPr wrap="none" anchor="ctr">
            <a:spAutoFit/>
          </a:bodyPr>
          <a:lstStyle/>
          <a:p>
            <a:endParaRPr lang="de-DE"/>
          </a:p>
        </p:txBody>
      </p:sp>
      <p:sp>
        <p:nvSpPr>
          <p:cNvPr id="144402" name="Textfeld 46"/>
          <p:cNvSpPr txBox="1">
            <a:spLocks noChangeArrowheads="1"/>
          </p:cNvSpPr>
          <p:nvPr/>
        </p:nvSpPr>
        <p:spPr bwMode="auto">
          <a:xfrm>
            <a:off x="971550" y="4076700"/>
            <a:ext cx="7345363" cy="1754188"/>
          </a:xfrm>
          <a:prstGeom prst="rect">
            <a:avLst/>
          </a:prstGeom>
          <a:noFill/>
          <a:ln w="9525">
            <a:noFill/>
            <a:miter lim="800000"/>
            <a:headEnd/>
            <a:tailEnd/>
          </a:ln>
        </p:spPr>
        <p:txBody>
          <a:bodyPr>
            <a:spAutoFit/>
          </a:bodyPr>
          <a:lstStyle/>
          <a:p>
            <a:r>
              <a:rPr lang="de-AT"/>
              <a:t>10% leeway leads to 6.5% reduction in embedded energy of private consumption</a:t>
            </a:r>
          </a:p>
          <a:p>
            <a:endParaRPr lang="de-AT"/>
          </a:p>
          <a:p>
            <a:r>
              <a:rPr lang="de-AT"/>
              <a:t>Total output of sectors change less than p</a:t>
            </a:r>
          </a:p>
          <a:p>
            <a:endParaRPr lang="de-AT"/>
          </a:p>
          <a:p>
            <a:r>
              <a:rPr lang="de-AT"/>
              <a:t>Construction work and related sectors hardly affected</a:t>
            </a:r>
          </a:p>
        </p:txBody>
      </p:sp>
      <p:grpSp>
        <p:nvGrpSpPr>
          <p:cNvPr id="144403" name="Gruppieren 60"/>
          <p:cNvGrpSpPr>
            <a:grpSpLocks/>
          </p:cNvGrpSpPr>
          <p:nvPr/>
        </p:nvGrpSpPr>
        <p:grpSpPr bwMode="auto">
          <a:xfrm>
            <a:off x="2484438" y="1196975"/>
            <a:ext cx="3671887" cy="2446338"/>
            <a:chOff x="0" y="457200"/>
            <a:chExt cx="3038475" cy="1943100"/>
          </a:xfrm>
        </p:grpSpPr>
        <p:pic>
          <p:nvPicPr>
            <p:cNvPr id="144411" name="Bild 23"/>
            <p:cNvPicPr>
              <a:picLocks noChangeAspect="1" noChangeArrowheads="1"/>
            </p:cNvPicPr>
            <p:nvPr/>
          </p:nvPicPr>
          <p:blipFill>
            <a:blip r:embed="rId3"/>
            <a:srcRect/>
            <a:stretch>
              <a:fillRect/>
            </a:stretch>
          </p:blipFill>
          <p:spPr bwMode="auto">
            <a:xfrm>
              <a:off x="0" y="457200"/>
              <a:ext cx="2095500" cy="219075"/>
            </a:xfrm>
            <a:prstGeom prst="rect">
              <a:avLst/>
            </a:prstGeom>
            <a:noFill/>
            <a:ln w="9525">
              <a:noFill/>
              <a:miter lim="800000"/>
              <a:headEnd/>
              <a:tailEnd/>
            </a:ln>
          </p:spPr>
        </p:pic>
        <p:pic>
          <p:nvPicPr>
            <p:cNvPr id="144412" name="Bild 24"/>
            <p:cNvPicPr>
              <a:picLocks noChangeAspect="1" noChangeArrowheads="1"/>
            </p:cNvPicPr>
            <p:nvPr/>
          </p:nvPicPr>
          <p:blipFill>
            <a:blip r:embed="rId4"/>
            <a:srcRect/>
            <a:stretch>
              <a:fillRect/>
            </a:stretch>
          </p:blipFill>
          <p:spPr bwMode="auto">
            <a:xfrm>
              <a:off x="0" y="676275"/>
              <a:ext cx="238125" cy="152400"/>
            </a:xfrm>
            <a:prstGeom prst="rect">
              <a:avLst/>
            </a:prstGeom>
            <a:noFill/>
            <a:ln w="9525">
              <a:noFill/>
              <a:miter lim="800000"/>
              <a:headEnd/>
              <a:tailEnd/>
            </a:ln>
          </p:spPr>
        </p:pic>
        <p:pic>
          <p:nvPicPr>
            <p:cNvPr id="144413" name="Bild 25"/>
            <p:cNvPicPr>
              <a:picLocks noChangeAspect="1" noChangeArrowheads="1"/>
            </p:cNvPicPr>
            <p:nvPr/>
          </p:nvPicPr>
          <p:blipFill>
            <a:blip r:embed="rId5"/>
            <a:srcRect/>
            <a:stretch>
              <a:fillRect/>
            </a:stretch>
          </p:blipFill>
          <p:spPr bwMode="auto">
            <a:xfrm>
              <a:off x="0" y="828675"/>
              <a:ext cx="1971675" cy="447675"/>
            </a:xfrm>
            <a:prstGeom prst="rect">
              <a:avLst/>
            </a:prstGeom>
            <a:noFill/>
            <a:ln w="9525">
              <a:noFill/>
              <a:miter lim="800000"/>
              <a:headEnd/>
              <a:tailEnd/>
            </a:ln>
          </p:spPr>
        </p:pic>
        <p:pic>
          <p:nvPicPr>
            <p:cNvPr id="144414" name="Bild 26"/>
            <p:cNvPicPr>
              <a:picLocks noChangeAspect="1" noChangeArrowheads="1"/>
            </p:cNvPicPr>
            <p:nvPr/>
          </p:nvPicPr>
          <p:blipFill>
            <a:blip r:embed="rId6"/>
            <a:srcRect/>
            <a:stretch>
              <a:fillRect/>
            </a:stretch>
          </p:blipFill>
          <p:spPr bwMode="auto">
            <a:xfrm>
              <a:off x="0" y="1276350"/>
              <a:ext cx="1971675" cy="447675"/>
            </a:xfrm>
            <a:prstGeom prst="rect">
              <a:avLst/>
            </a:prstGeom>
            <a:noFill/>
            <a:ln w="9525">
              <a:noFill/>
              <a:miter lim="800000"/>
              <a:headEnd/>
              <a:tailEnd/>
            </a:ln>
          </p:spPr>
        </p:pic>
        <p:pic>
          <p:nvPicPr>
            <p:cNvPr id="144415" name="Bild 27"/>
            <p:cNvPicPr>
              <a:picLocks noChangeAspect="1" noChangeArrowheads="1"/>
            </p:cNvPicPr>
            <p:nvPr/>
          </p:nvPicPr>
          <p:blipFill>
            <a:blip r:embed="rId7"/>
            <a:srcRect/>
            <a:stretch>
              <a:fillRect/>
            </a:stretch>
          </p:blipFill>
          <p:spPr bwMode="auto">
            <a:xfrm>
              <a:off x="0" y="1724025"/>
              <a:ext cx="1857375" cy="447675"/>
            </a:xfrm>
            <a:prstGeom prst="rect">
              <a:avLst/>
            </a:prstGeom>
            <a:noFill/>
            <a:ln w="9525">
              <a:noFill/>
              <a:miter lim="800000"/>
              <a:headEnd/>
              <a:tailEnd/>
            </a:ln>
          </p:spPr>
        </p:pic>
        <p:pic>
          <p:nvPicPr>
            <p:cNvPr id="144416" name="Bild 28"/>
            <p:cNvPicPr>
              <a:picLocks noChangeAspect="1" noChangeArrowheads="1"/>
            </p:cNvPicPr>
            <p:nvPr/>
          </p:nvPicPr>
          <p:blipFill>
            <a:blip r:embed="rId8"/>
            <a:srcRect/>
            <a:stretch>
              <a:fillRect/>
            </a:stretch>
          </p:blipFill>
          <p:spPr bwMode="auto">
            <a:xfrm>
              <a:off x="0" y="2171700"/>
              <a:ext cx="3038475" cy="228600"/>
            </a:xfrm>
            <a:prstGeom prst="rect">
              <a:avLst/>
            </a:prstGeom>
            <a:noFill/>
            <a:ln w="9525">
              <a:noFill/>
              <a:miter lim="800000"/>
              <a:headEnd/>
              <a:tailEnd/>
            </a:ln>
          </p:spPr>
        </p:pic>
      </p:grpSp>
      <p:sp>
        <p:nvSpPr>
          <p:cNvPr id="144404" name="Rectangle 4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de-DE"/>
          </a:p>
        </p:txBody>
      </p:sp>
      <p:sp>
        <p:nvSpPr>
          <p:cNvPr id="144405" name="Rectangle 45"/>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endParaRPr lang="de-DE"/>
          </a:p>
        </p:txBody>
      </p:sp>
      <p:sp>
        <p:nvSpPr>
          <p:cNvPr id="144406" name="Rectangle 46"/>
          <p:cNvSpPr>
            <a:spLocks noChangeArrowheads="1"/>
          </p:cNvSpPr>
          <p:nvPr/>
        </p:nvSpPr>
        <p:spPr bwMode="auto">
          <a:xfrm>
            <a:off x="0" y="828675"/>
            <a:ext cx="9144000" cy="0"/>
          </a:xfrm>
          <a:prstGeom prst="rect">
            <a:avLst/>
          </a:prstGeom>
          <a:noFill/>
          <a:ln w="9525">
            <a:noFill/>
            <a:miter lim="800000"/>
            <a:headEnd/>
            <a:tailEnd/>
          </a:ln>
        </p:spPr>
        <p:txBody>
          <a:bodyPr wrap="none" anchor="ctr">
            <a:spAutoFit/>
          </a:bodyPr>
          <a:lstStyle/>
          <a:p>
            <a:endParaRPr lang="de-DE"/>
          </a:p>
        </p:txBody>
      </p:sp>
      <p:sp>
        <p:nvSpPr>
          <p:cNvPr id="144407" name="Rectangle 47"/>
          <p:cNvSpPr>
            <a:spLocks noChangeArrowheads="1"/>
          </p:cNvSpPr>
          <p:nvPr/>
        </p:nvSpPr>
        <p:spPr bwMode="auto">
          <a:xfrm>
            <a:off x="0" y="1276350"/>
            <a:ext cx="9144000" cy="0"/>
          </a:xfrm>
          <a:prstGeom prst="rect">
            <a:avLst/>
          </a:prstGeom>
          <a:noFill/>
          <a:ln w="9525">
            <a:noFill/>
            <a:miter lim="800000"/>
            <a:headEnd/>
            <a:tailEnd/>
          </a:ln>
        </p:spPr>
        <p:txBody>
          <a:bodyPr wrap="none" anchor="ctr">
            <a:spAutoFit/>
          </a:bodyPr>
          <a:lstStyle/>
          <a:p>
            <a:endParaRPr lang="de-DE"/>
          </a:p>
        </p:txBody>
      </p:sp>
      <p:sp>
        <p:nvSpPr>
          <p:cNvPr id="144408" name="Rectangle 48"/>
          <p:cNvSpPr>
            <a:spLocks noChangeArrowheads="1"/>
          </p:cNvSpPr>
          <p:nvPr/>
        </p:nvSpPr>
        <p:spPr bwMode="auto">
          <a:xfrm>
            <a:off x="0" y="1724025"/>
            <a:ext cx="9144000" cy="0"/>
          </a:xfrm>
          <a:prstGeom prst="rect">
            <a:avLst/>
          </a:prstGeom>
          <a:noFill/>
          <a:ln w="9525">
            <a:noFill/>
            <a:miter lim="800000"/>
            <a:headEnd/>
            <a:tailEnd/>
          </a:ln>
        </p:spPr>
        <p:txBody>
          <a:bodyPr wrap="none" anchor="ctr">
            <a:spAutoFit/>
          </a:bodyPr>
          <a:lstStyle/>
          <a:p>
            <a:endParaRPr lang="de-DE"/>
          </a:p>
        </p:txBody>
      </p:sp>
      <p:sp>
        <p:nvSpPr>
          <p:cNvPr id="144409" name="Rectangle 49"/>
          <p:cNvSpPr>
            <a:spLocks noChangeArrowheads="1"/>
          </p:cNvSpPr>
          <p:nvPr/>
        </p:nvSpPr>
        <p:spPr bwMode="auto">
          <a:xfrm>
            <a:off x="0" y="2171700"/>
            <a:ext cx="9144000" cy="0"/>
          </a:xfrm>
          <a:prstGeom prst="rect">
            <a:avLst/>
          </a:prstGeom>
          <a:noFill/>
          <a:ln w="9525">
            <a:noFill/>
            <a:miter lim="800000"/>
            <a:headEnd/>
            <a:tailEnd/>
          </a:ln>
        </p:spPr>
        <p:txBody>
          <a:bodyPr wrap="none" anchor="ctr">
            <a:spAutoFit/>
          </a:bodyPr>
          <a:lstStyle/>
          <a:p>
            <a:endParaRPr lang="de-DE"/>
          </a:p>
        </p:txBody>
      </p:sp>
      <p:sp>
        <p:nvSpPr>
          <p:cNvPr id="144410" name="Rectangle 50"/>
          <p:cNvSpPr>
            <a:spLocks noChangeArrowheads="1"/>
          </p:cNvSpPr>
          <p:nvPr/>
        </p:nvSpPr>
        <p:spPr bwMode="auto">
          <a:xfrm>
            <a:off x="0" y="240030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el 1"/>
          <p:cNvSpPr>
            <a:spLocks noGrp="1"/>
          </p:cNvSpPr>
          <p:nvPr>
            <p:ph type="title"/>
          </p:nvPr>
        </p:nvSpPr>
        <p:spPr/>
        <p:txBody>
          <a:bodyPr/>
          <a:lstStyle/>
          <a:p>
            <a:r>
              <a:rPr lang="de-AT" smtClean="0"/>
              <a:t>Further research steps</a:t>
            </a:r>
          </a:p>
        </p:txBody>
      </p:sp>
      <p:sp>
        <p:nvSpPr>
          <p:cNvPr id="146434" name="Inhaltsplatzhalter 2"/>
          <p:cNvSpPr>
            <a:spLocks noGrp="1"/>
          </p:cNvSpPr>
          <p:nvPr>
            <p:ph idx="1"/>
          </p:nvPr>
        </p:nvSpPr>
        <p:spPr/>
        <p:txBody>
          <a:bodyPr/>
          <a:lstStyle/>
          <a:p>
            <a:pPr>
              <a:buFontTx/>
              <a:buNone/>
            </a:pPr>
            <a:endParaRPr lang="de-AT" sz="2400" smtClean="0"/>
          </a:p>
          <a:p>
            <a:r>
              <a:rPr lang="de-AT" sz="2400" smtClean="0"/>
              <a:t>Process analysis for relevant products</a:t>
            </a:r>
          </a:p>
          <a:p>
            <a:pPr>
              <a:buFontTx/>
              <a:buNone/>
            </a:pPr>
            <a:endParaRPr lang="de-AT" sz="2400" smtClean="0"/>
          </a:p>
          <a:p>
            <a:r>
              <a:rPr lang="de-AT" sz="2400" smtClean="0"/>
              <a:t>Assessing reduction potentials along the process chain and related costs</a:t>
            </a:r>
          </a:p>
          <a:p>
            <a:pPr>
              <a:buFontTx/>
              <a:buNone/>
            </a:pPr>
            <a:endParaRPr lang="de-AT" sz="2400" smtClean="0"/>
          </a:p>
          <a:p>
            <a:r>
              <a:rPr lang="de-AT" sz="2400" smtClean="0"/>
              <a:t>Translate major changes in process chains into new input coefficients to assess economic effects of measures to reduce energy demand</a:t>
            </a:r>
          </a:p>
          <a:p>
            <a:endParaRPr lang="de-AT" sz="2400" smtClean="0"/>
          </a:p>
          <a:p>
            <a:r>
              <a:rPr lang="de-AT" sz="2400" smtClean="0"/>
              <a:t>Hybrid model for embedded energy</a:t>
            </a:r>
          </a:p>
          <a:p>
            <a:pPr>
              <a:buFontTx/>
              <a:buNone/>
            </a:pPr>
            <a:endParaRPr lang="de-AT" sz="2400" smtClean="0"/>
          </a:p>
          <a:p>
            <a:pPr>
              <a:buFontTx/>
              <a:buNone/>
            </a:pPr>
            <a:endParaRPr lang="de-AT" sz="2400" smtClean="0"/>
          </a:p>
          <a:p>
            <a:pPr>
              <a:buFontTx/>
              <a:buNone/>
            </a:pPr>
            <a:endParaRPr lang="de-AT" sz="2400" smtClean="0"/>
          </a:p>
          <a:p>
            <a:endParaRPr lang="de-AT" sz="2400" smtClean="0"/>
          </a:p>
          <a:p>
            <a:endParaRPr lang="de-AT" sz="2400" smtClean="0"/>
          </a:p>
          <a:p>
            <a:pPr>
              <a:buFontTx/>
              <a:buNone/>
            </a:pPr>
            <a:endParaRPr lang="de-AT" sz="2800" smtClean="0"/>
          </a:p>
          <a:p>
            <a:pPr>
              <a:buFontTx/>
              <a:buNone/>
            </a:pPr>
            <a:r>
              <a:rPr lang="de-AT" smtClean="0"/>
              <a:t> </a:t>
            </a:r>
          </a:p>
          <a:p>
            <a:pPr>
              <a:buFontTx/>
              <a:buNone/>
            </a:pPr>
            <a:endParaRPr lang="de-AT" smtClean="0"/>
          </a:p>
        </p:txBody>
      </p:sp>
      <p:sp>
        <p:nvSpPr>
          <p:cNvPr id="146435"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a:spLocks noChangeArrowheads="1"/>
          </p:cNvSpPr>
          <p:nvPr/>
        </p:nvSpPr>
        <p:spPr bwMode="auto">
          <a:xfrm>
            <a:off x="1116013" y="2349500"/>
            <a:ext cx="7200900" cy="646113"/>
          </a:xfrm>
          <a:prstGeom prst="rect">
            <a:avLst/>
          </a:prstGeom>
          <a:noFill/>
          <a:ln w="9525">
            <a:noFill/>
            <a:miter lim="800000"/>
            <a:headEnd/>
            <a:tailEnd/>
          </a:ln>
        </p:spPr>
        <p:txBody>
          <a:bodyPr>
            <a:spAutoFit/>
          </a:bodyPr>
          <a:lstStyle/>
          <a:p>
            <a:r>
              <a:rPr lang="de-AT" sz="3600"/>
              <a:t>Thanks for your attention!!!</a:t>
            </a:r>
          </a:p>
        </p:txBody>
      </p:sp>
      <p:sp>
        <p:nvSpPr>
          <p:cNvPr id="5" name="Textfeld 4"/>
          <p:cNvSpPr txBox="1">
            <a:spLocks noChangeArrowheads="1"/>
          </p:cNvSpPr>
          <p:nvPr/>
        </p:nvSpPr>
        <p:spPr bwMode="auto">
          <a:xfrm>
            <a:off x="1258888" y="3141663"/>
            <a:ext cx="5761037" cy="368300"/>
          </a:xfrm>
          <a:prstGeom prst="rect">
            <a:avLst/>
          </a:prstGeom>
          <a:noFill/>
          <a:ln w="9525">
            <a:noFill/>
            <a:miter lim="800000"/>
            <a:headEnd/>
            <a:tailEnd/>
          </a:ln>
        </p:spPr>
        <p:txBody>
          <a:bodyPr>
            <a:spAutoFit/>
          </a:bodyPr>
          <a:lstStyle/>
          <a:p>
            <a:r>
              <a:rPr lang="de-AT"/>
              <a:t>Contact: hartner@eeg.tuwien.ac.at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r>
              <a:rPr lang="de-AT" smtClean="0"/>
              <a:t>Content</a:t>
            </a:r>
          </a:p>
        </p:txBody>
      </p:sp>
      <p:sp>
        <p:nvSpPr>
          <p:cNvPr id="3" name="Inhaltsplatzhalter 2"/>
          <p:cNvSpPr>
            <a:spLocks noGrp="1"/>
          </p:cNvSpPr>
          <p:nvPr>
            <p:ph idx="1"/>
          </p:nvPr>
        </p:nvSpPr>
        <p:spPr/>
        <p:txBody>
          <a:bodyPr/>
          <a:lstStyle/>
          <a:p>
            <a:pPr>
              <a:buFontTx/>
              <a:buNone/>
              <a:defRPr/>
            </a:pPr>
            <a:endParaRPr lang="de-AT" dirty="0" smtClean="0"/>
          </a:p>
          <a:p>
            <a:pPr marL="514350" indent="-514350">
              <a:buFontTx/>
              <a:buAutoNum type="arabicPeriod"/>
              <a:defRPr/>
            </a:pPr>
            <a:r>
              <a:rPr lang="de-AT" dirty="0" err="1" smtClean="0"/>
              <a:t>Introduction</a:t>
            </a:r>
            <a:r>
              <a:rPr lang="de-AT" dirty="0" smtClean="0"/>
              <a:t> and </a:t>
            </a:r>
            <a:r>
              <a:rPr lang="de-AT" dirty="0" err="1" smtClean="0"/>
              <a:t>objectives</a:t>
            </a:r>
            <a:endParaRPr lang="de-AT" dirty="0" smtClean="0"/>
          </a:p>
          <a:p>
            <a:pPr marL="514350" indent="-514350">
              <a:buFontTx/>
              <a:buAutoNum type="arabicPeriod"/>
              <a:defRPr/>
            </a:pPr>
            <a:endParaRPr lang="de-AT" dirty="0" smtClean="0"/>
          </a:p>
          <a:p>
            <a:pPr marL="514350" indent="-514350">
              <a:buFontTx/>
              <a:buAutoNum type="arabicPeriod"/>
              <a:defRPr/>
            </a:pPr>
            <a:r>
              <a:rPr lang="de-AT" dirty="0" smtClean="0"/>
              <a:t>Input-Output </a:t>
            </a:r>
            <a:r>
              <a:rPr lang="de-AT" dirty="0" err="1" smtClean="0"/>
              <a:t>methodology</a:t>
            </a:r>
            <a:endParaRPr lang="de-AT" dirty="0" smtClean="0"/>
          </a:p>
          <a:p>
            <a:pPr marL="514350" indent="-514350">
              <a:buFontTx/>
              <a:buAutoNum type="arabicPeriod"/>
              <a:defRPr/>
            </a:pPr>
            <a:endParaRPr lang="de-AT" dirty="0" smtClean="0"/>
          </a:p>
          <a:p>
            <a:pPr marL="514350" indent="-514350">
              <a:buFontTx/>
              <a:buAutoNum type="arabicPeriod"/>
              <a:defRPr/>
            </a:pPr>
            <a:r>
              <a:rPr lang="de-AT" dirty="0" err="1" smtClean="0"/>
              <a:t>Results</a:t>
            </a:r>
            <a:r>
              <a:rPr lang="de-AT" dirty="0" smtClean="0"/>
              <a:t> </a:t>
            </a:r>
            <a:r>
              <a:rPr lang="de-AT" dirty="0" err="1" smtClean="0"/>
              <a:t>for</a:t>
            </a:r>
            <a:r>
              <a:rPr lang="de-AT" dirty="0" smtClean="0"/>
              <a:t> </a:t>
            </a:r>
            <a:r>
              <a:rPr lang="de-AT" dirty="0" err="1" smtClean="0"/>
              <a:t>Austria</a:t>
            </a:r>
            <a:endParaRPr lang="de-AT" dirty="0" smtClean="0"/>
          </a:p>
          <a:p>
            <a:pPr marL="514350" indent="-514350">
              <a:buFontTx/>
              <a:buAutoNum type="arabicPeriod"/>
              <a:defRPr/>
            </a:pPr>
            <a:endParaRPr lang="de-AT" dirty="0" smtClean="0"/>
          </a:p>
          <a:p>
            <a:pPr marL="514350" indent="-514350">
              <a:buFontTx/>
              <a:buAutoNum type="arabicPeriod"/>
              <a:defRPr/>
            </a:pPr>
            <a:r>
              <a:rPr lang="de-AT" dirty="0" err="1" smtClean="0"/>
              <a:t>Further</a:t>
            </a:r>
            <a:r>
              <a:rPr lang="de-AT" dirty="0" smtClean="0"/>
              <a:t> </a:t>
            </a:r>
            <a:r>
              <a:rPr lang="de-AT" dirty="0" err="1" smtClean="0"/>
              <a:t>steps</a:t>
            </a:r>
            <a:r>
              <a:rPr lang="de-AT"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de-AT" smtClean="0"/>
              <a:t>Definition</a:t>
            </a:r>
          </a:p>
        </p:txBody>
      </p:sp>
      <p:sp>
        <p:nvSpPr>
          <p:cNvPr id="21506" name="Inhaltsplatzhalter 2"/>
          <p:cNvSpPr>
            <a:spLocks noGrp="1"/>
          </p:cNvSpPr>
          <p:nvPr>
            <p:ph idx="1"/>
          </p:nvPr>
        </p:nvSpPr>
        <p:spPr/>
        <p:txBody>
          <a:bodyPr/>
          <a:lstStyle/>
          <a:p>
            <a:pPr>
              <a:buFontTx/>
              <a:buNone/>
            </a:pPr>
            <a:endParaRPr lang="de-AT" smtClean="0"/>
          </a:p>
          <a:p>
            <a:pPr>
              <a:buFontTx/>
              <a:buNone/>
            </a:pPr>
            <a:endParaRPr lang="de-AT" smtClean="0"/>
          </a:p>
          <a:p>
            <a:pPr>
              <a:buFontTx/>
              <a:buNone/>
            </a:pPr>
            <a:r>
              <a:rPr lang="de-AT" smtClean="0"/>
              <a:t>	„Embedded energy is the commercial energy that was used in the work to make any product, bring it to the market and dispose of it“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el 1"/>
          <p:cNvSpPr>
            <a:spLocks noGrp="1"/>
          </p:cNvSpPr>
          <p:nvPr>
            <p:ph type="title"/>
          </p:nvPr>
        </p:nvSpPr>
        <p:spPr/>
        <p:txBody>
          <a:bodyPr/>
          <a:lstStyle/>
          <a:p>
            <a:r>
              <a:rPr lang="de-AT" smtClean="0"/>
              <a:t>Introduction and Objectives</a:t>
            </a:r>
          </a:p>
        </p:txBody>
      </p:sp>
      <p:sp>
        <p:nvSpPr>
          <p:cNvPr id="3" name="Inhaltsplatzhalter 2"/>
          <p:cNvSpPr>
            <a:spLocks noGrp="1"/>
          </p:cNvSpPr>
          <p:nvPr>
            <p:ph idx="1"/>
          </p:nvPr>
        </p:nvSpPr>
        <p:spPr/>
        <p:txBody>
          <a:bodyPr/>
          <a:lstStyle/>
          <a:p>
            <a:r>
              <a:rPr lang="de-AT" sz="2400" smtClean="0"/>
              <a:t>Consumption based and product oriented view</a:t>
            </a:r>
          </a:p>
          <a:p>
            <a:pPr>
              <a:buFontTx/>
              <a:buNone/>
            </a:pPr>
            <a:endParaRPr lang="de-AT" sz="2400" smtClean="0"/>
          </a:p>
          <a:p>
            <a:pPr algn="ctr">
              <a:buFontTx/>
              <a:buNone/>
            </a:pPr>
            <a:r>
              <a:rPr lang="de-AT" sz="2400" smtClean="0">
                <a:solidFill>
                  <a:srgbClr val="E3721D"/>
                </a:solidFill>
              </a:rPr>
              <a:t>Total demand for energy can be traced back to the consumption of goods and services   </a:t>
            </a:r>
          </a:p>
          <a:p>
            <a:pPr>
              <a:buFontTx/>
              <a:buNone/>
            </a:pPr>
            <a:r>
              <a:rPr lang="de-AT" sz="2400" smtClean="0"/>
              <a:t>    </a:t>
            </a:r>
          </a:p>
          <a:p>
            <a:pPr>
              <a:buFontTx/>
              <a:buNone/>
            </a:pPr>
            <a:endParaRPr lang="de-AT" sz="2400" smtClean="0"/>
          </a:p>
          <a:p>
            <a:pPr>
              <a:buFontTx/>
              <a:buNone/>
            </a:pPr>
            <a:endParaRPr lang="de-AT" sz="2400" smtClean="0"/>
          </a:p>
          <a:p>
            <a:r>
              <a:rPr lang="de-AT" sz="2400" smtClean="0"/>
              <a:t>Understanding drivers from a consumption perspective</a:t>
            </a:r>
          </a:p>
          <a:p>
            <a:endParaRPr lang="de-AT" sz="2400" smtClean="0"/>
          </a:p>
          <a:p>
            <a:r>
              <a:rPr lang="de-AT" sz="2400" smtClean="0"/>
              <a:t>Identifying reduction potentials for emissions</a:t>
            </a:r>
          </a:p>
          <a:p>
            <a:pPr>
              <a:buFontTx/>
              <a:buNone/>
            </a:pPr>
            <a:endParaRPr lang="de-AT" sz="2400" smtClean="0"/>
          </a:p>
          <a:p>
            <a:pPr>
              <a:buFontTx/>
              <a:buNone/>
            </a:pPr>
            <a:endParaRPr lang="de-AT" sz="2400" smtClean="0"/>
          </a:p>
        </p:txBody>
      </p:sp>
      <p:sp>
        <p:nvSpPr>
          <p:cNvPr id="102405"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graphicFrame>
        <p:nvGraphicFramePr>
          <p:cNvPr id="5" name="Object 2"/>
          <p:cNvGraphicFramePr>
            <a:graphicFrameLocks noChangeAspect="1"/>
          </p:cNvGraphicFramePr>
          <p:nvPr/>
        </p:nvGraphicFramePr>
        <p:xfrm>
          <a:off x="3284538" y="2924175"/>
          <a:ext cx="2252662" cy="798513"/>
        </p:xfrm>
        <a:graphic>
          <a:graphicData uri="http://schemas.openxmlformats.org/presentationml/2006/ole">
            <p:oleObj spid="_x0000_s102402" name="Formel" r:id="rId3" imgW="9522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sp>
        <p:nvSpPr>
          <p:cNvPr id="103426" name="Textfeld 4"/>
          <p:cNvSpPr txBox="1">
            <a:spLocks noChangeArrowheads="1"/>
          </p:cNvSpPr>
          <p:nvPr/>
        </p:nvSpPr>
        <p:spPr bwMode="auto">
          <a:xfrm>
            <a:off x="539750" y="620713"/>
            <a:ext cx="7993063" cy="4154487"/>
          </a:xfrm>
          <a:prstGeom prst="rect">
            <a:avLst/>
          </a:prstGeom>
          <a:noFill/>
          <a:ln w="9525">
            <a:noFill/>
            <a:miter lim="800000"/>
            <a:headEnd/>
            <a:tailEnd/>
          </a:ln>
        </p:spPr>
        <p:txBody>
          <a:bodyPr>
            <a:spAutoFit/>
          </a:bodyPr>
          <a:lstStyle/>
          <a:p>
            <a:endParaRPr lang="de-AT" sz="2400"/>
          </a:p>
          <a:p>
            <a:endParaRPr lang="de-AT" sz="2400"/>
          </a:p>
          <a:p>
            <a:endParaRPr lang="de-AT" sz="2400"/>
          </a:p>
          <a:p>
            <a:pPr>
              <a:buFontTx/>
              <a:buChar char="-"/>
            </a:pPr>
            <a:endParaRPr lang="de-AT" sz="2400"/>
          </a:p>
          <a:p>
            <a:pPr>
              <a:buFontTx/>
              <a:buChar char="-"/>
            </a:pPr>
            <a:endParaRPr lang="de-AT" sz="2400"/>
          </a:p>
          <a:p>
            <a:pPr>
              <a:buFontTx/>
              <a:buChar char="-"/>
            </a:pPr>
            <a:r>
              <a:rPr lang="de-AT" sz="3600"/>
              <a:t> What is the </a:t>
            </a:r>
            <a:r>
              <a:rPr lang="de-AT" sz="3600" b="1"/>
              <a:t>energy requirement</a:t>
            </a:r>
            <a:r>
              <a:rPr lang="de-AT" sz="3600"/>
              <a:t> for the consumption of </a:t>
            </a:r>
            <a:r>
              <a:rPr lang="de-AT" sz="3600" b="1"/>
              <a:t>goods and services</a:t>
            </a:r>
            <a:r>
              <a:rPr lang="de-AT" sz="3600"/>
              <a:t>?</a:t>
            </a:r>
          </a:p>
          <a:p>
            <a:endParaRPr lang="de-AT" sz="3600"/>
          </a:p>
        </p:txBody>
      </p:sp>
      <p:sp>
        <p:nvSpPr>
          <p:cNvPr id="103427" name="Titel 1"/>
          <p:cNvSpPr>
            <a:spLocks noGrp="1"/>
          </p:cNvSpPr>
          <p:nvPr>
            <p:ph type="title"/>
          </p:nvPr>
        </p:nvSpPr>
        <p:spPr/>
        <p:txBody>
          <a:bodyPr/>
          <a:lstStyle/>
          <a:p>
            <a:r>
              <a:rPr lang="de-AT" smtClean="0"/>
              <a:t>Introduction and Objectives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el 1"/>
          <p:cNvSpPr>
            <a:spLocks noGrp="1"/>
          </p:cNvSpPr>
          <p:nvPr>
            <p:ph type="title"/>
          </p:nvPr>
        </p:nvSpPr>
        <p:spPr/>
        <p:txBody>
          <a:bodyPr/>
          <a:lstStyle/>
          <a:p>
            <a:r>
              <a:rPr lang="de-AT" smtClean="0"/>
              <a:t>Introduction and Objectives</a:t>
            </a:r>
          </a:p>
        </p:txBody>
      </p:sp>
      <p:sp>
        <p:nvSpPr>
          <p:cNvPr id="104450" name="Textfeld 4"/>
          <p:cNvSpPr txBox="1">
            <a:spLocks noChangeArrowheads="1"/>
          </p:cNvSpPr>
          <p:nvPr/>
        </p:nvSpPr>
        <p:spPr bwMode="auto">
          <a:xfrm>
            <a:off x="250825" y="1268413"/>
            <a:ext cx="8713788" cy="7294562"/>
          </a:xfrm>
          <a:prstGeom prst="rect">
            <a:avLst/>
          </a:prstGeom>
          <a:noFill/>
          <a:ln w="9525">
            <a:noFill/>
            <a:miter lim="800000"/>
            <a:headEnd/>
            <a:tailEnd/>
          </a:ln>
        </p:spPr>
        <p:txBody>
          <a:bodyPr>
            <a:spAutoFit/>
          </a:bodyPr>
          <a:lstStyle/>
          <a:p>
            <a:r>
              <a:rPr lang="de-AT"/>
              <a:t>Literature:</a:t>
            </a:r>
          </a:p>
          <a:p>
            <a:endParaRPr lang="de-AT"/>
          </a:p>
          <a:p>
            <a:r>
              <a:rPr lang="de-DE"/>
              <a:t>- Miller Ronald E., Blair Peter D.(2009): Input-Output Analysis – Foundations and Extensions; Cambridge University Press; Cambridge </a:t>
            </a:r>
            <a:endParaRPr lang="de-AT"/>
          </a:p>
          <a:p>
            <a:endParaRPr lang="de-AT"/>
          </a:p>
          <a:p>
            <a:endParaRPr lang="de-AT"/>
          </a:p>
          <a:p>
            <a:pPr>
              <a:buFontTx/>
              <a:buChar char="-"/>
            </a:pPr>
            <a:r>
              <a:rPr lang="de-AT"/>
              <a:t> Manfred Lenzen, University of Sydney</a:t>
            </a:r>
          </a:p>
          <a:p>
            <a:endParaRPr lang="de-DE"/>
          </a:p>
          <a:p>
            <a:endParaRPr lang="de-DE"/>
          </a:p>
          <a:p>
            <a:pPr>
              <a:buFontTx/>
              <a:buChar char="-"/>
            </a:pPr>
            <a:r>
              <a:rPr lang="de-DE"/>
              <a:t>Tukker Arnold et al (2006): Environmental Impact of Products – Analysis of the life cycle environmental impacts related to the final consumption oft he EU-25, Main report; Joint Research Centre; European Commission</a:t>
            </a:r>
          </a:p>
          <a:p>
            <a:pPr>
              <a:buFontTx/>
              <a:buChar char="-"/>
            </a:pPr>
            <a:endParaRPr lang="de-DE"/>
          </a:p>
          <a:p>
            <a:endParaRPr lang="de-AT"/>
          </a:p>
          <a:p>
            <a:pPr>
              <a:buFontTx/>
              <a:buChar char="-"/>
            </a:pPr>
            <a:r>
              <a:rPr lang="de-AT"/>
              <a:t> </a:t>
            </a:r>
            <a:r>
              <a:rPr lang="de-DE"/>
              <a:t>Bednar-Friedl Birgit, Munoz Jaramillo Pablo, Schinko Thomas, Steininger Karl (2010): The Carbon Content of Austrian Trade Flows in the European and International Trade Context; FIW Research Reports 2009/2010 N°5</a:t>
            </a:r>
            <a:endParaRPr lang="de-AT"/>
          </a:p>
          <a:p>
            <a:pPr>
              <a:buFontTx/>
              <a:buChar char="-"/>
            </a:pPr>
            <a:endParaRPr lang="de-AT"/>
          </a:p>
          <a:p>
            <a:pPr>
              <a:buFontTx/>
              <a:buChar char="-"/>
            </a:pPr>
            <a:endParaRPr lang="de-AT"/>
          </a:p>
          <a:p>
            <a:pPr>
              <a:buFontTx/>
              <a:buChar char="-"/>
            </a:pPr>
            <a:endParaRPr lang="de-AT"/>
          </a:p>
          <a:p>
            <a:pPr>
              <a:buFontTx/>
              <a:buChar char="-"/>
            </a:pPr>
            <a:endParaRPr lang="de-AT"/>
          </a:p>
          <a:p>
            <a:pPr>
              <a:buFontTx/>
              <a:buChar char="-"/>
            </a:pPr>
            <a:endParaRPr lang="de-AT"/>
          </a:p>
          <a:p>
            <a:pPr>
              <a:buFontTx/>
              <a:buChar char="-"/>
            </a:pPr>
            <a:endParaRPr lang="de-AT"/>
          </a:p>
          <a:p>
            <a:pPr>
              <a:buFontTx/>
              <a:buChar char="-"/>
            </a:pPr>
            <a:endParaRPr lang="de-AT"/>
          </a:p>
          <a:p>
            <a:endParaRPr lang="de-AT"/>
          </a:p>
          <a:p>
            <a:endParaRPr lang="de-A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graphicFrame>
        <p:nvGraphicFramePr>
          <p:cNvPr id="8" name="Tabelle 7"/>
          <p:cNvGraphicFramePr>
            <a:graphicFrameLocks noGrp="1"/>
          </p:cNvGraphicFramePr>
          <p:nvPr/>
        </p:nvGraphicFramePr>
        <p:xfrm>
          <a:off x="755650" y="1268413"/>
          <a:ext cx="4537075" cy="1655762"/>
        </p:xfrm>
        <a:graphic>
          <a:graphicData uri="http://schemas.openxmlformats.org/drawingml/2006/table">
            <a:tbl>
              <a:tblPr/>
              <a:tblGrid>
                <a:gridCol w="861248"/>
                <a:gridCol w="717707"/>
                <a:gridCol w="717707"/>
                <a:gridCol w="717707"/>
                <a:gridCol w="744620"/>
                <a:gridCol w="777516"/>
              </a:tblGrid>
              <a:tr h="213701">
                <a:tc>
                  <a:txBody>
                    <a:bodyPr/>
                    <a:lstStyle/>
                    <a:p>
                      <a:pPr algn="ctr" fontAlgn="ctr"/>
                      <a:r>
                        <a:rPr lang="de-AT" sz="1100" b="0" i="0" u="none" strike="noStrike" dirty="0">
                          <a:solidFill>
                            <a:srgbClr val="000000"/>
                          </a:solidFill>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Sector 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Sector 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Demand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Total Output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r>
              <a:tr h="267126">
                <a:tc>
                  <a:txBody>
                    <a:bodyPr/>
                    <a:lstStyle/>
                    <a:p>
                      <a:pPr algn="ctr" fontAlgn="ctr"/>
                      <a:r>
                        <a:rPr lang="de-AT" sz="1100" b="0" i="0" u="none" strike="noStrike">
                          <a:solidFill>
                            <a:srgbClr val="000000"/>
                          </a:solidFill>
                          <a:latin typeface="Calibri"/>
                        </a:rPr>
                        <a:t>Sector 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7126">
                <a:tc>
                  <a:txBody>
                    <a:bodyPr/>
                    <a:lstStyle/>
                    <a:p>
                      <a:pPr algn="ctr" fontAlgn="ctr"/>
                      <a:r>
                        <a:rPr lang="de-AT" sz="1100" b="0" i="0" u="none" strike="noStrike">
                          <a:solidFill>
                            <a:srgbClr val="000000"/>
                          </a:solidFill>
                          <a:latin typeface="Calibri"/>
                        </a:rPr>
                        <a:t>Sector 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de-AT" sz="1100" b="0" i="0" u="none" strike="noStrike" dirty="0" err="1">
                          <a:solidFill>
                            <a:srgbClr val="000000"/>
                          </a:solidFill>
                          <a:latin typeface="Calibri"/>
                        </a:rPr>
                        <a:t>Zd</a:t>
                      </a:r>
                      <a:endParaRPr lang="de-AT" sz="1100" b="0" i="0" u="none" strike="noStrike" dirty="0">
                        <a:solidFill>
                          <a:srgbClr val="000000"/>
                        </a:solidFill>
                        <a:latin typeface="Calibri"/>
                      </a:endParaRPr>
                    </a:p>
                  </a:txBody>
                  <a:tcPr marL="9525" marR="9525" marT="9525" marB="0" anchor="ctr">
                    <a:lnL>
                      <a:noFill/>
                    </a:lnL>
                    <a:lnR>
                      <a:noFill/>
                    </a:lnR>
                    <a:lnT>
                      <a:noFill/>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7126">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701">
                <a:tc>
                  <a:txBody>
                    <a:bodyPr/>
                    <a:lstStyle/>
                    <a:p>
                      <a:pPr algn="ctr" fontAlgn="ctr"/>
                      <a:r>
                        <a:rPr lang="de-AT" sz="1100" b="0" i="0" u="none" strike="noStrike">
                          <a:solidFill>
                            <a:srgbClr val="000000"/>
                          </a:solidFill>
                          <a:latin typeface="Calibri"/>
                        </a:rPr>
                        <a:t>Wage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de-AT"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latin typeface="Calibri"/>
                        </a:rPr>
                        <a:t>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latin typeface="Calibri"/>
                        </a:rPr>
                        <a:t>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13701">
                <a:tc>
                  <a:txBody>
                    <a:bodyPr/>
                    <a:lstStyle/>
                    <a:p>
                      <a:pPr algn="ctr" fontAlgn="ctr"/>
                      <a:r>
                        <a:rPr lang="de-AT" sz="1100" b="0" i="0" u="none" strike="noStrike">
                          <a:solidFill>
                            <a:srgbClr val="000000"/>
                          </a:solidFill>
                          <a:latin typeface="Calibri"/>
                        </a:rPr>
                        <a:t>Profit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dirty="0">
                        <a:solidFill>
                          <a:srgbClr val="000000"/>
                        </a:solidFill>
                        <a:latin typeface="Calibri"/>
                      </a:endParaRPr>
                    </a:p>
                  </a:txBody>
                  <a:tcPr marL="9525" marR="9525" marT="9525" marB="0" anchor="ctr">
                    <a:lnL>
                      <a:noFill/>
                    </a:lnL>
                    <a:lnR>
                      <a:noFill/>
                    </a:lnR>
                    <a:lnT>
                      <a:noFill/>
                    </a:lnT>
                    <a:lnB>
                      <a:noFill/>
                    </a:lnB>
                  </a:tcPr>
                </a:tc>
              </a:tr>
              <a:tr h="213701">
                <a:tc>
                  <a:txBody>
                    <a:bodyPr/>
                    <a:lstStyle/>
                    <a:p>
                      <a:pPr algn="ctr" fontAlgn="ctr"/>
                      <a:r>
                        <a:rPr lang="de-AT" sz="1100" b="0" i="0" u="none" strike="noStrike">
                          <a:solidFill>
                            <a:srgbClr val="000000"/>
                          </a:solidFill>
                          <a:latin typeface="Calibri"/>
                        </a:rPr>
                        <a:t>Total Output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sp>
        <p:nvSpPr>
          <p:cNvPr id="127032" name="Textfeld 21"/>
          <p:cNvSpPr txBox="1">
            <a:spLocks noChangeArrowheads="1"/>
          </p:cNvSpPr>
          <p:nvPr/>
        </p:nvSpPr>
        <p:spPr bwMode="auto">
          <a:xfrm>
            <a:off x="3059113" y="908050"/>
            <a:ext cx="2665412" cy="307975"/>
          </a:xfrm>
          <a:prstGeom prst="rect">
            <a:avLst/>
          </a:prstGeom>
          <a:noFill/>
          <a:ln w="9525">
            <a:noFill/>
            <a:miter lim="800000"/>
            <a:headEnd/>
            <a:tailEnd/>
          </a:ln>
        </p:spPr>
        <p:txBody>
          <a:bodyPr>
            <a:spAutoFit/>
          </a:bodyPr>
          <a:lstStyle/>
          <a:p>
            <a:r>
              <a:rPr lang="de-AT" sz="1400" b="1"/>
              <a:t>Domestic economy</a:t>
            </a:r>
          </a:p>
        </p:txBody>
      </p:sp>
      <p:graphicFrame>
        <p:nvGraphicFramePr>
          <p:cNvPr id="126977" name="Object 1"/>
          <p:cNvGraphicFramePr>
            <a:graphicFrameLocks noChangeAspect="1"/>
          </p:cNvGraphicFramePr>
          <p:nvPr/>
        </p:nvGraphicFramePr>
        <p:xfrm>
          <a:off x="6156325" y="1125538"/>
          <a:ext cx="1462088" cy="1746250"/>
        </p:xfrm>
        <a:graphic>
          <a:graphicData uri="http://schemas.openxmlformats.org/presentationml/2006/ole">
            <p:oleObj spid="_x0000_s126977" name="Formel" r:id="rId3" imgW="977760" imgH="1168200" progId="Equation.3">
              <p:embed/>
            </p:oleObj>
          </a:graphicData>
        </a:graphic>
      </p:graphicFrame>
      <p:graphicFrame>
        <p:nvGraphicFramePr>
          <p:cNvPr id="126978" name="Object 2"/>
          <p:cNvGraphicFramePr>
            <a:graphicFrameLocks noChangeAspect="1"/>
          </p:cNvGraphicFramePr>
          <p:nvPr/>
        </p:nvGraphicFramePr>
        <p:xfrm>
          <a:off x="539750" y="3644900"/>
          <a:ext cx="2144713" cy="504825"/>
        </p:xfrm>
        <a:graphic>
          <a:graphicData uri="http://schemas.openxmlformats.org/presentationml/2006/ole">
            <p:oleObj spid="_x0000_s126978" name="Formel" r:id="rId4" imgW="1650960" imgH="431640" progId="Equation.3">
              <p:embed/>
            </p:oleObj>
          </a:graphicData>
        </a:graphic>
      </p:graphicFrame>
      <p:graphicFrame>
        <p:nvGraphicFramePr>
          <p:cNvPr id="126979" name="Object 3"/>
          <p:cNvGraphicFramePr>
            <a:graphicFrameLocks noChangeAspect="1"/>
          </p:cNvGraphicFramePr>
          <p:nvPr/>
        </p:nvGraphicFramePr>
        <p:xfrm>
          <a:off x="395288" y="4868863"/>
          <a:ext cx="2724150" cy="504825"/>
        </p:xfrm>
        <a:graphic>
          <a:graphicData uri="http://schemas.openxmlformats.org/presentationml/2006/ole">
            <p:oleObj spid="_x0000_s126979" name="Formel" r:id="rId5" imgW="1155600" imgH="228600" progId="Equation.3">
              <p:embed/>
            </p:oleObj>
          </a:graphicData>
        </a:graphic>
      </p:graphicFrame>
      <p:sp>
        <p:nvSpPr>
          <p:cNvPr id="127033" name="Textfeld 15"/>
          <p:cNvSpPr txBox="1">
            <a:spLocks noChangeArrowheads="1"/>
          </p:cNvSpPr>
          <p:nvPr/>
        </p:nvSpPr>
        <p:spPr bwMode="auto">
          <a:xfrm>
            <a:off x="179388" y="1196975"/>
            <a:ext cx="971550" cy="276225"/>
          </a:xfrm>
          <a:prstGeom prst="rect">
            <a:avLst/>
          </a:prstGeom>
          <a:noFill/>
          <a:ln w="9525">
            <a:noFill/>
            <a:miter lim="800000"/>
            <a:headEnd/>
            <a:tailEnd/>
          </a:ln>
        </p:spPr>
        <p:txBody>
          <a:bodyPr>
            <a:spAutoFit/>
          </a:bodyPr>
          <a:lstStyle/>
          <a:p>
            <a:r>
              <a:rPr lang="de-AT" sz="1200"/>
              <a:t>Input</a:t>
            </a:r>
          </a:p>
        </p:txBody>
      </p:sp>
      <p:sp>
        <p:nvSpPr>
          <p:cNvPr id="127034" name="Textfeld 16"/>
          <p:cNvSpPr txBox="1">
            <a:spLocks noChangeArrowheads="1"/>
          </p:cNvSpPr>
          <p:nvPr/>
        </p:nvSpPr>
        <p:spPr bwMode="auto">
          <a:xfrm>
            <a:off x="827088" y="981075"/>
            <a:ext cx="865187" cy="276225"/>
          </a:xfrm>
          <a:prstGeom prst="rect">
            <a:avLst/>
          </a:prstGeom>
          <a:noFill/>
          <a:ln w="9525">
            <a:noFill/>
            <a:miter lim="800000"/>
            <a:headEnd/>
            <a:tailEnd/>
          </a:ln>
        </p:spPr>
        <p:txBody>
          <a:bodyPr>
            <a:spAutoFit/>
          </a:bodyPr>
          <a:lstStyle/>
          <a:p>
            <a:r>
              <a:rPr lang="de-AT" sz="1200"/>
              <a:t>Output</a:t>
            </a:r>
          </a:p>
        </p:txBody>
      </p:sp>
      <p:cxnSp>
        <p:nvCxnSpPr>
          <p:cNvPr id="19" name="Gerade Verbindung mit Pfeil 18"/>
          <p:cNvCxnSpPr/>
          <p:nvPr/>
        </p:nvCxnSpPr>
        <p:spPr>
          <a:xfrm rot="5400000">
            <a:off x="-35718" y="2061369"/>
            <a:ext cx="100806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47813" y="1125538"/>
            <a:ext cx="1439862"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037" name="Textfeld 19"/>
          <p:cNvSpPr txBox="1">
            <a:spLocks noChangeArrowheads="1"/>
          </p:cNvSpPr>
          <p:nvPr/>
        </p:nvSpPr>
        <p:spPr bwMode="auto">
          <a:xfrm>
            <a:off x="2987675" y="260350"/>
            <a:ext cx="4176713" cy="369888"/>
          </a:xfrm>
          <a:prstGeom prst="rect">
            <a:avLst/>
          </a:prstGeom>
          <a:noFill/>
          <a:ln w="9525">
            <a:noFill/>
            <a:miter lim="800000"/>
            <a:headEnd/>
            <a:tailEnd/>
          </a:ln>
        </p:spPr>
        <p:txBody>
          <a:bodyPr>
            <a:spAutoFit/>
          </a:bodyPr>
          <a:lstStyle/>
          <a:p>
            <a:r>
              <a:rPr lang="de-AT"/>
              <a:t>Input Output model</a:t>
            </a:r>
          </a:p>
        </p:txBody>
      </p:sp>
      <p:pic>
        <p:nvPicPr>
          <p:cNvPr id="26" name="Picture 5"/>
          <p:cNvPicPr>
            <a:picLocks noChangeAspect="1" noChangeArrowheads="1"/>
          </p:cNvPicPr>
          <p:nvPr/>
        </p:nvPicPr>
        <p:blipFill>
          <a:blip r:embed="rId6"/>
          <a:srcRect/>
          <a:stretch>
            <a:fillRect/>
          </a:stretch>
        </p:blipFill>
        <p:spPr bwMode="auto">
          <a:xfrm>
            <a:off x="3348038" y="3213100"/>
            <a:ext cx="5381625" cy="2976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6977"/>
                                        </p:tgtEl>
                                        <p:attrNameLst>
                                          <p:attrName>style.visibility</p:attrName>
                                        </p:attrNameLst>
                                      </p:cBhvr>
                                      <p:to>
                                        <p:strVal val="visible"/>
                                      </p:to>
                                    </p:set>
                                    <p:animEffect transition="in" filter="blinds(horizontal)">
                                      <p:cBhvr>
                                        <p:cTn id="7" dur="500"/>
                                        <p:tgtEl>
                                          <p:spTgt spid="1269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6978"/>
                                        </p:tgtEl>
                                        <p:attrNameLst>
                                          <p:attrName>style.visibility</p:attrName>
                                        </p:attrNameLst>
                                      </p:cBhvr>
                                      <p:to>
                                        <p:strVal val="visible"/>
                                      </p:to>
                                    </p:set>
                                    <p:animEffect transition="in" filter="blinds(horizontal)">
                                      <p:cBhvr>
                                        <p:cTn id="12" dur="500"/>
                                        <p:tgtEl>
                                          <p:spTgt spid="126978"/>
                                        </p:tgtEl>
                                      </p:cBhvr>
                                    </p:animEffect>
                                  </p:childTnLst>
                                </p:cTn>
                              </p:par>
                              <p:par>
                                <p:cTn id="13" presetID="3" presetClass="entr" presetSubtype="1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6979"/>
                                        </p:tgtEl>
                                        <p:attrNameLst>
                                          <p:attrName>style.visibility</p:attrName>
                                        </p:attrNameLst>
                                      </p:cBhvr>
                                      <p:to>
                                        <p:strVal val="visible"/>
                                      </p:to>
                                    </p:set>
                                    <p:animEffect transition="in" filter="blinds(horizontal)">
                                      <p:cBhvr>
                                        <p:cTn id="20"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Fußzeilenplatzhalter 3"/>
          <p:cNvSpPr>
            <a:spLocks noGrp="1"/>
          </p:cNvSpPr>
          <p:nvPr>
            <p:ph type="ftr" sz="quarter" idx="4294967295"/>
          </p:nvPr>
        </p:nvSpPr>
        <p:spPr bwMode="auto">
          <a:xfrm>
            <a:off x="395288" y="6308725"/>
            <a:ext cx="5695950" cy="331788"/>
          </a:xfrm>
          <a:prstGeom prst="rect">
            <a:avLst/>
          </a:prstGeom>
          <a:noFill/>
          <a:ln>
            <a:miter lim="800000"/>
            <a:headEnd/>
            <a:tailEnd/>
          </a:ln>
        </p:spPr>
        <p:txBody>
          <a:bodyPr/>
          <a:lstStyle/>
          <a:p>
            <a:endParaRPr lang="de-AT"/>
          </a:p>
          <a:p>
            <a:endParaRPr lang="de-AT"/>
          </a:p>
        </p:txBody>
      </p:sp>
      <p:graphicFrame>
        <p:nvGraphicFramePr>
          <p:cNvPr id="8" name="Tabelle 7"/>
          <p:cNvGraphicFramePr>
            <a:graphicFrameLocks noGrp="1"/>
          </p:cNvGraphicFramePr>
          <p:nvPr/>
        </p:nvGraphicFramePr>
        <p:xfrm>
          <a:off x="755650" y="1268413"/>
          <a:ext cx="4537075" cy="1655762"/>
        </p:xfrm>
        <a:graphic>
          <a:graphicData uri="http://schemas.openxmlformats.org/drawingml/2006/table">
            <a:tbl>
              <a:tblPr/>
              <a:tblGrid>
                <a:gridCol w="861248"/>
                <a:gridCol w="717707"/>
                <a:gridCol w="717707"/>
                <a:gridCol w="717707"/>
                <a:gridCol w="744620"/>
                <a:gridCol w="777516"/>
              </a:tblGrid>
              <a:tr h="213701">
                <a:tc>
                  <a:txBody>
                    <a:bodyPr/>
                    <a:lstStyle/>
                    <a:p>
                      <a:pPr algn="ctr" fontAlgn="ctr"/>
                      <a:r>
                        <a:rPr lang="de-AT" sz="1100" b="0" i="0" u="none" strike="noStrike" dirty="0">
                          <a:solidFill>
                            <a:srgbClr val="000000"/>
                          </a:solidFill>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Sector 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Sector 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Demand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de-AT" sz="1100" b="0" i="0" u="none" strike="noStrike">
                          <a:solidFill>
                            <a:srgbClr val="000000"/>
                          </a:solidFill>
                          <a:latin typeface="Calibri"/>
                        </a:rPr>
                        <a:t>Total Output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7E4BC"/>
                    </a:solidFill>
                  </a:tcPr>
                </a:tc>
              </a:tr>
              <a:tr h="267126">
                <a:tc>
                  <a:txBody>
                    <a:bodyPr/>
                    <a:lstStyle/>
                    <a:p>
                      <a:pPr algn="ctr" fontAlgn="ctr"/>
                      <a:r>
                        <a:rPr lang="de-AT" sz="1100" b="0" i="0" u="none" strike="noStrike">
                          <a:solidFill>
                            <a:srgbClr val="000000"/>
                          </a:solidFill>
                          <a:latin typeface="Calibri"/>
                        </a:rPr>
                        <a:t>Sector 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7126">
                <a:tc>
                  <a:txBody>
                    <a:bodyPr/>
                    <a:lstStyle/>
                    <a:p>
                      <a:pPr algn="ctr" fontAlgn="ctr"/>
                      <a:r>
                        <a:rPr lang="de-AT" sz="1100" b="0" i="0" u="none" strike="noStrike">
                          <a:solidFill>
                            <a:srgbClr val="000000"/>
                          </a:solidFill>
                          <a:latin typeface="Calibri"/>
                        </a:rPr>
                        <a:t>Sector 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de-AT" sz="1100" b="0" i="0" u="none" strike="noStrike" dirty="0" err="1">
                          <a:solidFill>
                            <a:srgbClr val="000000"/>
                          </a:solidFill>
                          <a:latin typeface="Calibri"/>
                        </a:rPr>
                        <a:t>Zd</a:t>
                      </a:r>
                      <a:endParaRPr lang="de-AT" sz="1100" b="0" i="0" u="none" strike="noStrike" dirty="0">
                        <a:solidFill>
                          <a:srgbClr val="000000"/>
                        </a:solidFill>
                        <a:latin typeface="Calibri"/>
                      </a:endParaRPr>
                    </a:p>
                  </a:txBody>
                  <a:tcPr marL="9525" marR="9525" marT="9525" marB="0" anchor="ctr">
                    <a:lnL>
                      <a:noFill/>
                    </a:lnL>
                    <a:lnR>
                      <a:noFill/>
                    </a:lnR>
                    <a:lnT>
                      <a:noFill/>
                    </a:lnT>
                    <a:lnB>
                      <a:noFill/>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67126">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0" i="0" u="none" strike="noStrike">
                          <a:solidFill>
                            <a:srgbClr val="000000"/>
                          </a:solidFill>
                          <a:latin typeface="Calibri"/>
                        </a:rPr>
                        <a:t>Zd</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Zd</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3701">
                <a:tc>
                  <a:txBody>
                    <a:bodyPr/>
                    <a:lstStyle/>
                    <a:p>
                      <a:pPr algn="ctr" fontAlgn="ctr"/>
                      <a:r>
                        <a:rPr lang="de-AT" sz="1100" b="0" i="0" u="none" strike="noStrike">
                          <a:solidFill>
                            <a:srgbClr val="000000"/>
                          </a:solidFill>
                          <a:latin typeface="Calibri"/>
                        </a:rPr>
                        <a:t>Wage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de-AT" sz="1100" b="0"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latin typeface="Calibri"/>
                        </a:rPr>
                        <a:t>L</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latin typeface="Calibri"/>
                        </a:rPr>
                        <a:t>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13701">
                <a:tc>
                  <a:txBody>
                    <a:bodyPr/>
                    <a:lstStyle/>
                    <a:p>
                      <a:pPr algn="ctr" fontAlgn="ctr"/>
                      <a:r>
                        <a:rPr lang="de-AT" sz="1100" b="0" i="0" u="none" strike="noStrike">
                          <a:solidFill>
                            <a:srgbClr val="000000"/>
                          </a:solidFill>
                          <a:latin typeface="Calibri"/>
                        </a:rPr>
                        <a:t>Profit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0" i="0" u="none" strike="noStrike">
                          <a:solidFill>
                            <a:srgbClr val="000000"/>
                          </a:solidFill>
                          <a:latin typeface="Calibri"/>
                        </a:rPr>
                        <a:t>N</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dirty="0">
                        <a:solidFill>
                          <a:srgbClr val="000000"/>
                        </a:solidFill>
                        <a:latin typeface="Calibri"/>
                      </a:endParaRPr>
                    </a:p>
                  </a:txBody>
                  <a:tcPr marL="9525" marR="9525" marT="9525" marB="0" anchor="ctr">
                    <a:lnL>
                      <a:noFill/>
                    </a:lnL>
                    <a:lnR>
                      <a:noFill/>
                    </a:lnR>
                    <a:lnT>
                      <a:noFill/>
                    </a:lnT>
                    <a:lnB>
                      <a:noFill/>
                    </a:lnB>
                  </a:tcPr>
                </a:tc>
              </a:tr>
              <a:tr h="213701">
                <a:tc>
                  <a:txBody>
                    <a:bodyPr/>
                    <a:lstStyle/>
                    <a:p>
                      <a:pPr algn="ctr" fontAlgn="ctr"/>
                      <a:r>
                        <a:rPr lang="de-AT" sz="1100" b="0" i="0" u="none" strike="noStrike">
                          <a:solidFill>
                            <a:srgbClr val="000000"/>
                          </a:solidFill>
                          <a:latin typeface="Calibri"/>
                        </a:rPr>
                        <a:t>Total Output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de-AT" sz="1100" b="1" i="0" u="none" strike="noStrike">
                          <a:solidFill>
                            <a:srgbClr val="000000"/>
                          </a:solidFill>
                          <a:latin typeface="Calibri"/>
                        </a:rPr>
                        <a:t>X</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graphicFrame>
        <p:nvGraphicFramePr>
          <p:cNvPr id="10" name="Tabelle 9"/>
          <p:cNvGraphicFramePr>
            <a:graphicFrameLocks noGrp="1"/>
          </p:cNvGraphicFramePr>
          <p:nvPr/>
        </p:nvGraphicFramePr>
        <p:xfrm>
          <a:off x="1547813" y="3213100"/>
          <a:ext cx="4813300" cy="787400"/>
        </p:xfrm>
        <a:graphic>
          <a:graphicData uri="http://schemas.openxmlformats.org/drawingml/2006/table">
            <a:tbl>
              <a:tblPr/>
              <a:tblGrid>
                <a:gridCol w="913797"/>
                <a:gridCol w="761498"/>
                <a:gridCol w="761498"/>
                <a:gridCol w="761498"/>
                <a:gridCol w="790054"/>
                <a:gridCol w="824956"/>
              </a:tblGrid>
              <a:tr h="216024">
                <a:tc>
                  <a:txBody>
                    <a:bodyPr/>
                    <a:lstStyle/>
                    <a:p>
                      <a:pPr algn="ctr" fontAlgn="ctr"/>
                      <a:r>
                        <a:rPr lang="de-AT" sz="1100" b="0" i="0" u="none" strike="noStrike" dirty="0">
                          <a:solidFill>
                            <a:srgbClr val="000000"/>
                          </a:solidFill>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Sector 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Sector 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Demand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Total Imports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r>
              <a:tr h="190500">
                <a:tc>
                  <a:txBody>
                    <a:bodyPr/>
                    <a:lstStyle/>
                    <a:p>
                      <a:pPr algn="ctr" fontAlgn="ctr"/>
                      <a:r>
                        <a:rPr lang="de-AT" sz="1100" b="0" i="0" u="none" strike="noStrike" dirty="0" err="1">
                          <a:solidFill>
                            <a:srgbClr val="000000"/>
                          </a:solidFill>
                          <a:latin typeface="Calibri"/>
                        </a:rPr>
                        <a:t>Sector</a:t>
                      </a:r>
                      <a:r>
                        <a:rPr lang="de-AT" sz="1100" b="0" i="0" u="none" strike="noStrike" dirty="0">
                          <a:solidFill>
                            <a:srgbClr val="000000"/>
                          </a:solidFill>
                          <a:latin typeface="Calibri"/>
                        </a:rPr>
                        <a:t> 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c>
                  <a:txBody>
                    <a:bodyPr/>
                    <a:lstStyle/>
                    <a:p>
                      <a:pPr algn="ctr" fontAlgn="ctr"/>
                      <a:r>
                        <a:rPr lang="de-AT" sz="1100" b="0" i="0" u="none" strike="noStrike">
                          <a:solidFill>
                            <a:srgbClr val="000000"/>
                          </a:solidFill>
                          <a:latin typeface="Calibri"/>
                        </a:rPr>
                        <a:t>Zi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Zi</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Zi</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ctr"/>
                      <a:r>
                        <a:rPr lang="de-AT" sz="1100" b="0" i="0" u="none" strike="noStrike">
                          <a:solidFill>
                            <a:srgbClr val="000000"/>
                          </a:solidFill>
                          <a:latin typeface="Calibri"/>
                        </a:rPr>
                        <a:t>Yi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1"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90500">
                <a:tc>
                  <a:txBody>
                    <a:bodyPr/>
                    <a:lstStyle/>
                    <a:p>
                      <a:pPr algn="ctr" fontAlgn="ctr"/>
                      <a:r>
                        <a:rPr lang="de-AT" sz="1100" b="0" i="0" u="none" strike="noStrike" dirty="0" err="1">
                          <a:solidFill>
                            <a:srgbClr val="000000"/>
                          </a:solidFill>
                          <a:latin typeface="Calibri"/>
                        </a:rPr>
                        <a:t>Sector</a:t>
                      </a:r>
                      <a:r>
                        <a:rPr lang="de-AT" sz="1100" b="0" i="0" u="none" strike="noStrike" dirty="0">
                          <a:solidFill>
                            <a:srgbClr val="000000"/>
                          </a:solidFill>
                          <a:latin typeface="Calibri"/>
                        </a:rPr>
                        <a:t> 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fontAlgn="ctr"/>
                      <a:r>
                        <a:rPr lang="de-AT" sz="1100" b="0" i="0" u="none" strike="noStrike">
                          <a:solidFill>
                            <a:srgbClr val="000000"/>
                          </a:solidFill>
                          <a:latin typeface="Calibri"/>
                        </a:rPr>
                        <a:t>Zi</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2F2F2"/>
                    </a:solidFill>
                  </a:tcPr>
                </a:tc>
                <a:tc>
                  <a:txBody>
                    <a:bodyPr/>
                    <a:lstStyle/>
                    <a:p>
                      <a:pPr algn="ctr" fontAlgn="ctr"/>
                      <a:r>
                        <a:rPr lang="de-AT" sz="1100" b="0" i="0" u="none" strike="noStrike" dirty="0" err="1">
                          <a:solidFill>
                            <a:srgbClr val="000000"/>
                          </a:solidFill>
                          <a:latin typeface="Calibri"/>
                        </a:rPr>
                        <a:t>Zi</a:t>
                      </a:r>
                      <a:endParaRPr lang="de-AT" sz="1100" b="0" i="0" u="none" strike="noStrike" dirty="0">
                        <a:solidFill>
                          <a:srgbClr val="000000"/>
                        </a:solidFill>
                        <a:latin typeface="Calibri"/>
                      </a:endParaRPr>
                    </a:p>
                  </a:txBody>
                  <a:tcPr marL="9525" marR="9525" marT="9525" marB="0" anchor="ctr">
                    <a:lnL>
                      <a:noFill/>
                    </a:lnL>
                    <a:lnR>
                      <a:noFill/>
                    </a:lnR>
                    <a:lnT>
                      <a:noFill/>
                    </a:lnT>
                    <a:lnB>
                      <a:noFill/>
                    </a:lnB>
                    <a:solidFill>
                      <a:srgbClr val="F2F2F2"/>
                    </a:solidFill>
                  </a:tcPr>
                </a:tc>
                <a:tc>
                  <a:txBody>
                    <a:bodyPr/>
                    <a:lstStyle/>
                    <a:p>
                      <a:pPr algn="ctr" fontAlgn="ctr"/>
                      <a:r>
                        <a:rPr lang="de-AT" sz="1100" b="0" i="0" u="none" strike="noStrike" dirty="0" err="1">
                          <a:solidFill>
                            <a:srgbClr val="000000"/>
                          </a:solidFill>
                          <a:latin typeface="Calibri"/>
                        </a:rPr>
                        <a:t>Zi</a:t>
                      </a:r>
                      <a:endParaRPr lang="de-AT" sz="1100" b="0"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de-AT" sz="1100" b="0" i="0" u="none" strike="noStrike">
                          <a:solidFill>
                            <a:srgbClr val="000000"/>
                          </a:solidFill>
                          <a:latin typeface="Calibri"/>
                        </a:rPr>
                        <a:t>Yi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100" b="1" i="0" u="none" strike="noStrike" dirty="0">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90500">
                <a:tc>
                  <a:txBody>
                    <a:bodyPr/>
                    <a:lstStyle/>
                    <a:p>
                      <a:pPr algn="ctr" fontAlgn="ctr"/>
                      <a:r>
                        <a:rPr lang="de-AT" sz="1100" b="0" i="0" u="none" strike="noStrike" dirty="0" err="1">
                          <a:solidFill>
                            <a:srgbClr val="000000"/>
                          </a:solidFill>
                          <a:latin typeface="Calibri"/>
                        </a:rPr>
                        <a:t>Sector</a:t>
                      </a:r>
                      <a:r>
                        <a:rPr lang="de-AT" sz="1100" b="0" i="0" u="none" strike="noStrike" dirty="0">
                          <a:solidFill>
                            <a:srgbClr val="000000"/>
                          </a:solidFill>
                          <a:latin typeface="Calibri"/>
                        </a:rPr>
                        <a:t>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de-AT" sz="1100" b="0" i="0" u="none" strike="noStrike" dirty="0" err="1">
                          <a:solidFill>
                            <a:srgbClr val="000000"/>
                          </a:solidFill>
                          <a:latin typeface="Calibri"/>
                        </a:rPr>
                        <a:t>Zi</a:t>
                      </a:r>
                      <a:endParaRPr lang="de-AT" sz="11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Zi</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Zi</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dirty="0">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11" name="Tabelle 10"/>
          <p:cNvGraphicFramePr>
            <a:graphicFrameLocks noGrp="1"/>
          </p:cNvGraphicFramePr>
          <p:nvPr/>
        </p:nvGraphicFramePr>
        <p:xfrm>
          <a:off x="3779838" y="4652963"/>
          <a:ext cx="5184775" cy="1477962"/>
        </p:xfrm>
        <a:graphic>
          <a:graphicData uri="http://schemas.openxmlformats.org/drawingml/2006/table">
            <a:tbl>
              <a:tblPr/>
              <a:tblGrid>
                <a:gridCol w="864096"/>
                <a:gridCol w="864096"/>
                <a:gridCol w="864096"/>
                <a:gridCol w="864096"/>
                <a:gridCol w="864096"/>
                <a:gridCol w="864096"/>
              </a:tblGrid>
              <a:tr h="211074">
                <a:tc>
                  <a:txBody>
                    <a:bodyPr/>
                    <a:lstStyle/>
                    <a:p>
                      <a:pPr algn="ctr" fontAlgn="ctr"/>
                      <a:r>
                        <a:rPr lang="de-AT" sz="1100" b="0" i="0" u="none" strike="noStrike" dirty="0">
                          <a:solidFill>
                            <a:srgbClr val="000000"/>
                          </a:solidFill>
                          <a:latin typeface="Calibri"/>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Sector 1</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Sector 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Demand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de-AT" sz="1100" b="0" i="0" u="none" strike="noStrike">
                          <a:solidFill>
                            <a:srgbClr val="000000"/>
                          </a:solidFill>
                          <a:latin typeface="Calibri"/>
                        </a:rPr>
                        <a:t>Total Output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DDDC"/>
                    </a:solidFill>
                  </a:tcPr>
                </a:tc>
              </a:tr>
              <a:tr h="211074">
                <a:tc>
                  <a:txBody>
                    <a:bodyPr/>
                    <a:lstStyle/>
                    <a:p>
                      <a:pPr algn="ctr" fontAlgn="ctr"/>
                      <a:r>
                        <a:rPr lang="de-AT" sz="1100" b="0" i="0" u="none" strike="noStrike">
                          <a:solidFill>
                            <a:srgbClr val="000000"/>
                          </a:solidFill>
                          <a:latin typeface="Calibri"/>
                        </a:rPr>
                        <a:t>Sector 1</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1" i="0" u="none" strike="noStrike">
                          <a:solidFill>
                            <a:srgbClr val="000000"/>
                          </a:solidFill>
                          <a:latin typeface="Calibri"/>
                        </a:rPr>
                        <a:t>Xf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11074">
                <a:tc>
                  <a:txBody>
                    <a:bodyPr/>
                    <a:lstStyle/>
                    <a:p>
                      <a:pPr algn="ctr" fontAlgn="ctr"/>
                      <a:r>
                        <a:rPr lang="de-AT" sz="1100" b="0" i="0" u="none" strike="noStrike">
                          <a:solidFill>
                            <a:srgbClr val="000000"/>
                          </a:solidFill>
                          <a:latin typeface="Calibri"/>
                        </a:rPr>
                        <a:t>Sector 2</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D99795"/>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de-AT" sz="1100" b="1" i="0" u="none" strike="noStrike">
                          <a:solidFill>
                            <a:srgbClr val="000000"/>
                          </a:solidFill>
                          <a:latin typeface="Calibri"/>
                        </a:rPr>
                        <a:t>Xf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1074">
                <a:tc>
                  <a:txBody>
                    <a:bodyPr/>
                    <a:lstStyle/>
                    <a:p>
                      <a:pPr algn="ctr" fontAlgn="ctr"/>
                      <a:r>
                        <a:rPr lang="de-AT" sz="1100" b="0" i="0" u="none" strike="noStrike">
                          <a:solidFill>
                            <a:srgbClr val="000000"/>
                          </a:solidFill>
                          <a:latin typeface="Calibri"/>
                        </a:rPr>
                        <a:t>Sector 3</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Zf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de-AT" sz="1100" b="0" i="0" u="none" strike="noStrike">
                          <a:solidFill>
                            <a:srgbClr val="000000"/>
                          </a:solidFill>
                          <a:latin typeface="Calibri"/>
                        </a:rPr>
                        <a:t>Yf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11074">
                <a:tc>
                  <a:txBody>
                    <a:bodyPr/>
                    <a:lstStyle/>
                    <a:p>
                      <a:pPr algn="ctr" fontAlgn="ctr"/>
                      <a:r>
                        <a:rPr lang="de-AT" sz="1100" b="0" i="0" u="none" strike="noStrike">
                          <a:solidFill>
                            <a:srgbClr val="000000"/>
                          </a:solidFill>
                          <a:latin typeface="Calibri"/>
                        </a:rPr>
                        <a:t>Wage</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9795"/>
                    </a:solidFill>
                  </a:tcPr>
                </a:tc>
                <a:tc>
                  <a:txBody>
                    <a:bodyPr/>
                    <a:lstStyle/>
                    <a:p>
                      <a:pPr algn="ctr" fontAlgn="ctr"/>
                      <a:r>
                        <a:rPr lang="de-AT" sz="1100" b="0" i="0" u="none" strike="noStrike">
                          <a:solidFill>
                            <a:srgbClr val="000000"/>
                          </a:solidFill>
                          <a:latin typeface="Calibri"/>
                        </a:rPr>
                        <a:t>Lf</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dirty="0" err="1">
                          <a:solidFill>
                            <a:srgbClr val="000000"/>
                          </a:solidFill>
                          <a:latin typeface="Calibri"/>
                        </a:rPr>
                        <a:t>Lf</a:t>
                      </a:r>
                      <a:endParaRPr lang="de-AT" sz="1100" b="0"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de-AT" sz="1100" b="0" i="0" u="none" strike="noStrike">
                          <a:solidFill>
                            <a:srgbClr val="000000"/>
                          </a:solidFill>
                          <a:latin typeface="Calibri"/>
                        </a:rPr>
                        <a:t>Lf</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r>
              <a:tr h="211074">
                <a:tc>
                  <a:txBody>
                    <a:bodyPr/>
                    <a:lstStyle/>
                    <a:p>
                      <a:pPr algn="ctr" fontAlgn="ctr"/>
                      <a:r>
                        <a:rPr lang="de-AT" sz="1100" b="0" i="0" u="none" strike="noStrike">
                          <a:solidFill>
                            <a:srgbClr val="000000"/>
                          </a:solidFill>
                          <a:latin typeface="Calibri"/>
                        </a:rPr>
                        <a:t>Profit</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de-AT" sz="1100" b="0" i="0" u="none" strike="noStrike">
                          <a:solidFill>
                            <a:srgbClr val="000000"/>
                          </a:solidFill>
                          <a:latin typeface="Calibri"/>
                        </a:rPr>
                        <a:t>Nf</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Nf</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de-AT" sz="1100" b="0" i="0" u="none" strike="noStrike">
                          <a:solidFill>
                            <a:srgbClr val="000000"/>
                          </a:solidFill>
                          <a:latin typeface="Calibri"/>
                        </a:rPr>
                        <a:t>Nf</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a:solidFill>
                          <a:srgbClr val="000000"/>
                        </a:solidFill>
                        <a:latin typeface="Calibri"/>
                      </a:endParaRPr>
                    </a:p>
                  </a:txBody>
                  <a:tcPr marL="9525" marR="9525" marT="9525" marB="0" anchor="ctr">
                    <a:lnL>
                      <a:noFill/>
                    </a:lnL>
                    <a:lnR>
                      <a:noFill/>
                    </a:lnR>
                    <a:lnT>
                      <a:noFill/>
                    </a:lnT>
                    <a:lnB>
                      <a:noFill/>
                    </a:lnB>
                  </a:tcPr>
                </a:tc>
              </a:tr>
              <a:tr h="211074">
                <a:tc>
                  <a:txBody>
                    <a:bodyPr/>
                    <a:lstStyle/>
                    <a:p>
                      <a:pPr algn="ctr" fontAlgn="ctr"/>
                      <a:r>
                        <a:rPr lang="de-AT" sz="1100" b="0" i="0" u="none" strike="noStrike" dirty="0">
                          <a:solidFill>
                            <a:srgbClr val="000000"/>
                          </a:solidFill>
                          <a:latin typeface="Calibri"/>
                        </a:rPr>
                        <a:t>Total Output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9795"/>
                    </a:solidFill>
                  </a:tcPr>
                </a:tc>
                <a:tc>
                  <a:txBody>
                    <a:bodyPr/>
                    <a:lstStyle/>
                    <a:p>
                      <a:pPr algn="ctr" fontAlgn="ctr"/>
                      <a:r>
                        <a:rPr lang="de-AT" sz="1100" b="1" i="0" u="none" strike="noStrike">
                          <a:solidFill>
                            <a:srgbClr val="000000"/>
                          </a:solidFill>
                          <a:latin typeface="Calibri"/>
                        </a:rPr>
                        <a:t>Xf</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Xf</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AT" sz="1100" b="1" i="0" u="none" strike="noStrike">
                          <a:solidFill>
                            <a:srgbClr val="000000"/>
                          </a:solidFill>
                          <a:latin typeface="Calibri"/>
                        </a:rPr>
                        <a:t>Xf</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de-AT" sz="1100" b="0"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de-AT" sz="1100" b="0" i="0" u="none" strike="noStrike" dirty="0">
                        <a:solidFill>
                          <a:srgbClr val="000000"/>
                        </a:solidFill>
                        <a:latin typeface="Calibri"/>
                      </a:endParaRPr>
                    </a:p>
                  </a:txBody>
                  <a:tcPr marL="9525" marR="9525" marT="9525" marB="0" anchor="ctr">
                    <a:lnL>
                      <a:noFill/>
                    </a:lnL>
                    <a:lnR>
                      <a:noFill/>
                    </a:lnR>
                    <a:lnT>
                      <a:noFill/>
                    </a:lnT>
                    <a:lnB>
                      <a:noFill/>
                    </a:lnB>
                  </a:tcPr>
                </a:tc>
              </a:tr>
            </a:tbl>
          </a:graphicData>
        </a:graphic>
      </p:graphicFrame>
      <p:cxnSp>
        <p:nvCxnSpPr>
          <p:cNvPr id="13" name="Gerade Verbindung mit Pfeil 12"/>
          <p:cNvCxnSpPr/>
          <p:nvPr/>
        </p:nvCxnSpPr>
        <p:spPr>
          <a:xfrm rot="16200000" flipV="1">
            <a:off x="3383756" y="2169320"/>
            <a:ext cx="1152525" cy="7921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rot="16200000" flipV="1">
            <a:off x="4752181" y="4114007"/>
            <a:ext cx="1152525" cy="5032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141" name="Textfeld 21"/>
          <p:cNvSpPr txBox="1">
            <a:spLocks noChangeArrowheads="1"/>
          </p:cNvSpPr>
          <p:nvPr/>
        </p:nvSpPr>
        <p:spPr bwMode="auto">
          <a:xfrm>
            <a:off x="3059113" y="908050"/>
            <a:ext cx="2665412" cy="307975"/>
          </a:xfrm>
          <a:prstGeom prst="rect">
            <a:avLst/>
          </a:prstGeom>
          <a:noFill/>
          <a:ln w="9525">
            <a:noFill/>
            <a:miter lim="800000"/>
            <a:headEnd/>
            <a:tailEnd/>
          </a:ln>
        </p:spPr>
        <p:txBody>
          <a:bodyPr>
            <a:spAutoFit/>
          </a:bodyPr>
          <a:lstStyle/>
          <a:p>
            <a:r>
              <a:rPr lang="de-AT" sz="1400" b="1"/>
              <a:t>Domestic economy</a:t>
            </a:r>
          </a:p>
        </p:txBody>
      </p:sp>
      <p:sp>
        <p:nvSpPr>
          <p:cNvPr id="24" name="Textfeld 23"/>
          <p:cNvSpPr txBox="1">
            <a:spLocks noChangeArrowheads="1"/>
          </p:cNvSpPr>
          <p:nvPr/>
        </p:nvSpPr>
        <p:spPr bwMode="auto">
          <a:xfrm>
            <a:off x="4427538" y="2852738"/>
            <a:ext cx="4716462" cy="307975"/>
          </a:xfrm>
          <a:prstGeom prst="rect">
            <a:avLst/>
          </a:prstGeom>
          <a:noFill/>
          <a:ln w="9525">
            <a:noFill/>
            <a:miter lim="800000"/>
            <a:headEnd/>
            <a:tailEnd/>
          </a:ln>
        </p:spPr>
        <p:txBody>
          <a:bodyPr>
            <a:spAutoFit/>
          </a:bodyPr>
          <a:lstStyle/>
          <a:p>
            <a:r>
              <a:rPr lang="de-AT" sz="1400" b="1"/>
              <a:t>Imports from Rest of the World to domestic economy.</a:t>
            </a:r>
          </a:p>
        </p:txBody>
      </p:sp>
      <p:sp>
        <p:nvSpPr>
          <p:cNvPr id="25" name="Textfeld 24"/>
          <p:cNvSpPr txBox="1">
            <a:spLocks noChangeArrowheads="1"/>
          </p:cNvSpPr>
          <p:nvPr/>
        </p:nvSpPr>
        <p:spPr bwMode="auto">
          <a:xfrm>
            <a:off x="6300788" y="4149725"/>
            <a:ext cx="2663825" cy="306388"/>
          </a:xfrm>
          <a:prstGeom prst="rect">
            <a:avLst/>
          </a:prstGeom>
          <a:noFill/>
          <a:ln w="9525">
            <a:noFill/>
            <a:miter lim="800000"/>
            <a:headEnd/>
            <a:tailEnd/>
          </a:ln>
        </p:spPr>
        <p:txBody>
          <a:bodyPr>
            <a:spAutoFit/>
          </a:bodyPr>
          <a:lstStyle/>
          <a:p>
            <a:r>
              <a:rPr lang="de-AT" sz="1400" b="1"/>
              <a:t>ROW - economy</a:t>
            </a:r>
          </a:p>
        </p:txBody>
      </p:sp>
      <p:sp>
        <p:nvSpPr>
          <p:cNvPr id="128144" name="Textfeld 15"/>
          <p:cNvSpPr txBox="1">
            <a:spLocks noChangeArrowheads="1"/>
          </p:cNvSpPr>
          <p:nvPr/>
        </p:nvSpPr>
        <p:spPr bwMode="auto">
          <a:xfrm>
            <a:off x="179388" y="1196975"/>
            <a:ext cx="971550" cy="276225"/>
          </a:xfrm>
          <a:prstGeom prst="rect">
            <a:avLst/>
          </a:prstGeom>
          <a:noFill/>
          <a:ln w="9525">
            <a:noFill/>
            <a:miter lim="800000"/>
            <a:headEnd/>
            <a:tailEnd/>
          </a:ln>
        </p:spPr>
        <p:txBody>
          <a:bodyPr>
            <a:spAutoFit/>
          </a:bodyPr>
          <a:lstStyle/>
          <a:p>
            <a:r>
              <a:rPr lang="de-AT" sz="1200"/>
              <a:t>Input</a:t>
            </a:r>
          </a:p>
        </p:txBody>
      </p:sp>
      <p:sp>
        <p:nvSpPr>
          <p:cNvPr id="128145" name="Textfeld 16"/>
          <p:cNvSpPr txBox="1">
            <a:spLocks noChangeArrowheads="1"/>
          </p:cNvSpPr>
          <p:nvPr/>
        </p:nvSpPr>
        <p:spPr bwMode="auto">
          <a:xfrm>
            <a:off x="827088" y="981075"/>
            <a:ext cx="865187" cy="276225"/>
          </a:xfrm>
          <a:prstGeom prst="rect">
            <a:avLst/>
          </a:prstGeom>
          <a:noFill/>
          <a:ln w="9525">
            <a:noFill/>
            <a:miter lim="800000"/>
            <a:headEnd/>
            <a:tailEnd/>
          </a:ln>
        </p:spPr>
        <p:txBody>
          <a:bodyPr>
            <a:spAutoFit/>
          </a:bodyPr>
          <a:lstStyle/>
          <a:p>
            <a:r>
              <a:rPr lang="de-AT" sz="1200"/>
              <a:t>Output</a:t>
            </a:r>
          </a:p>
        </p:txBody>
      </p:sp>
      <p:cxnSp>
        <p:nvCxnSpPr>
          <p:cNvPr id="19" name="Gerade Verbindung mit Pfeil 18"/>
          <p:cNvCxnSpPr/>
          <p:nvPr/>
        </p:nvCxnSpPr>
        <p:spPr>
          <a:xfrm rot="5400000">
            <a:off x="-35718" y="2061369"/>
            <a:ext cx="1008062"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1547813" y="1125538"/>
            <a:ext cx="1439862"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148" name="Textfeld 19"/>
          <p:cNvSpPr txBox="1">
            <a:spLocks noChangeArrowheads="1"/>
          </p:cNvSpPr>
          <p:nvPr/>
        </p:nvSpPr>
        <p:spPr bwMode="auto">
          <a:xfrm>
            <a:off x="2987675" y="260350"/>
            <a:ext cx="4176713" cy="369888"/>
          </a:xfrm>
          <a:prstGeom prst="rect">
            <a:avLst/>
          </a:prstGeom>
          <a:noFill/>
          <a:ln w="9525">
            <a:noFill/>
            <a:miter lim="800000"/>
            <a:headEnd/>
            <a:tailEnd/>
          </a:ln>
        </p:spPr>
        <p:txBody>
          <a:bodyPr>
            <a:spAutoFit/>
          </a:bodyPr>
          <a:lstStyle/>
          <a:p>
            <a:r>
              <a:rPr lang="de-AT"/>
              <a:t>Input Output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1015</Words>
  <Application>Microsoft Office PowerPoint</Application>
  <PresentationFormat>On-screen Show (4:3)</PresentationFormat>
  <Paragraphs>269</Paragraphs>
  <Slides>22</Slides>
  <Notes>6</Notes>
  <HiddenSlides>1</HiddenSlides>
  <MMClips>0</MMClips>
  <ScaleCrop>false</ScaleCrop>
  <HeadingPairs>
    <vt:vector size="8" baseType="variant">
      <vt:variant>
        <vt:lpstr>Verwendete Schriftarten</vt:lpstr>
      </vt:variant>
      <vt:variant>
        <vt:i4>3</vt:i4>
      </vt:variant>
      <vt:variant>
        <vt:lpstr>Entwurfsvorlage</vt:lpstr>
      </vt:variant>
      <vt:variant>
        <vt:i4>4</vt:i4>
      </vt:variant>
      <vt:variant>
        <vt:lpstr>Eingebettete OLE-Server</vt:lpstr>
      </vt:variant>
      <vt:variant>
        <vt:i4>1</vt:i4>
      </vt:variant>
      <vt:variant>
        <vt:lpstr>Folientitel</vt:lpstr>
      </vt:variant>
      <vt:variant>
        <vt:i4>22</vt:i4>
      </vt:variant>
    </vt:vector>
  </HeadingPairs>
  <TitlesOfParts>
    <vt:vector size="30" baseType="lpstr">
      <vt:lpstr>Arial</vt:lpstr>
      <vt:lpstr>Verdana</vt:lpstr>
      <vt:lpstr>Calibri</vt:lpstr>
      <vt:lpstr>Standarddesign</vt:lpstr>
      <vt:lpstr>Benutzerdefiniertes Design</vt:lpstr>
      <vt:lpstr>Standarddesign</vt:lpstr>
      <vt:lpstr>Standarddesign</vt:lpstr>
      <vt:lpstr>Formel</vt:lpstr>
      <vt:lpstr>Folie 1</vt:lpstr>
      <vt:lpstr>  Assessing embedded energy with   Input-Output Analysis  …understanding energy demand from a consumption perspective  </vt:lpstr>
      <vt:lpstr>Content</vt:lpstr>
      <vt:lpstr>Definition</vt:lpstr>
      <vt:lpstr>Introduction and Objectives</vt:lpstr>
      <vt:lpstr>Introduction and Objectives</vt:lpstr>
      <vt:lpstr>Introduction and Objectives</vt:lpstr>
      <vt:lpstr>Folie 8</vt:lpstr>
      <vt:lpstr>Folie 9</vt:lpstr>
      <vt:lpstr>Folie 10</vt:lpstr>
      <vt:lpstr>Results for Austria</vt:lpstr>
      <vt:lpstr>Results for Austria</vt:lpstr>
      <vt:lpstr>Folie 13</vt:lpstr>
      <vt:lpstr>Folie 14</vt:lpstr>
      <vt:lpstr>Folie 15</vt:lpstr>
      <vt:lpstr>Results for Austria</vt:lpstr>
      <vt:lpstr>Results</vt:lpstr>
      <vt:lpstr>Example: Sector insurance and pension funding</vt:lpstr>
      <vt:lpstr>Results for Austria</vt:lpstr>
      <vt:lpstr>Folie 20</vt:lpstr>
      <vt:lpstr>Further research steps</vt:lpstr>
      <vt:lpstr>Folie 22</vt:lpstr>
    </vt:vector>
  </TitlesOfParts>
  <Company>TU-Wien Campuslizenz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Übungsbeispiel</dc:title>
  <dc:creator>Maximilian Kloess</dc:creator>
  <cp:lastModifiedBy>Christine</cp:lastModifiedBy>
  <cp:revision>368</cp:revision>
  <dcterms:created xsi:type="dcterms:W3CDTF">2009-10-21T09:01:36Z</dcterms:created>
  <dcterms:modified xsi:type="dcterms:W3CDTF">2012-01-13T10:38:39Z</dcterms:modified>
</cp:coreProperties>
</file>