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66"/>
  </p:notesMasterIdLst>
  <p:sldIdLst>
    <p:sldId id="312" r:id="rId3"/>
    <p:sldId id="314" r:id="rId4"/>
    <p:sldId id="315" r:id="rId5"/>
    <p:sldId id="316" r:id="rId6"/>
    <p:sldId id="317" r:id="rId7"/>
    <p:sldId id="318" r:id="rId8"/>
    <p:sldId id="322" r:id="rId9"/>
    <p:sldId id="320" r:id="rId10"/>
    <p:sldId id="323" r:id="rId11"/>
    <p:sldId id="324" r:id="rId12"/>
    <p:sldId id="325" r:id="rId13"/>
    <p:sldId id="326" r:id="rId14"/>
    <p:sldId id="334" r:id="rId15"/>
    <p:sldId id="327" r:id="rId16"/>
    <p:sldId id="328" r:id="rId17"/>
    <p:sldId id="329" r:id="rId18"/>
    <p:sldId id="330" r:id="rId19"/>
    <p:sldId id="349" r:id="rId20"/>
    <p:sldId id="350" r:id="rId21"/>
    <p:sldId id="351" r:id="rId22"/>
    <p:sldId id="352" r:id="rId23"/>
    <p:sldId id="353" r:id="rId24"/>
    <p:sldId id="354" r:id="rId25"/>
    <p:sldId id="355" r:id="rId26"/>
    <p:sldId id="356" r:id="rId27"/>
    <p:sldId id="340" r:id="rId28"/>
    <p:sldId id="335" r:id="rId29"/>
    <p:sldId id="336" r:id="rId30"/>
    <p:sldId id="337" r:id="rId31"/>
    <p:sldId id="341" r:id="rId32"/>
    <p:sldId id="342" r:id="rId33"/>
    <p:sldId id="343" r:id="rId34"/>
    <p:sldId id="344" r:id="rId35"/>
    <p:sldId id="345" r:id="rId36"/>
    <p:sldId id="346" r:id="rId37"/>
    <p:sldId id="347" r:id="rId38"/>
    <p:sldId id="348" r:id="rId39"/>
    <p:sldId id="331" r:id="rId40"/>
    <p:sldId id="332" r:id="rId41"/>
    <p:sldId id="357"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5" autoAdjust="0"/>
  </p:normalViewPr>
  <p:slideViewPr>
    <p:cSldViewPr>
      <p:cViewPr varScale="1">
        <p:scale>
          <a:sx n="82" d="100"/>
          <a:sy n="82" d="100"/>
        </p:scale>
        <p:origin x="-11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2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056BF-CA52-462F-B751-BA6ACA37FB14}" type="doc">
      <dgm:prSet loTypeId="urn:microsoft.com/office/officeart/2005/8/layout/lProcess3" loCatId="process" qsTypeId="urn:microsoft.com/office/officeart/2005/8/quickstyle/simple1" qsCatId="simple" csTypeId="urn:microsoft.com/office/officeart/2005/8/colors/accent1_2" csCatId="accent1" phldr="1"/>
      <dgm:spPr/>
    </dgm:pt>
    <dgm:pt modelId="{CACBA9AE-3C17-47EC-89E7-B676A458244F}">
      <dgm:prSet phldrT="[Text]"/>
      <dgm:spPr/>
      <dgm:t>
        <a:bodyPr/>
        <a:lstStyle/>
        <a:p>
          <a:r>
            <a:rPr lang="de-AT" dirty="0" err="1" smtClean="0"/>
            <a:t>Pre-Semantic</a:t>
          </a:r>
          <a:endParaRPr lang="en-US" dirty="0"/>
        </a:p>
      </dgm:t>
    </dgm:pt>
    <dgm:pt modelId="{818E0F56-263A-4620-8B91-4489A963B1C5}" type="parTrans" cxnId="{42CC8F29-47D8-4D43-BCF7-AF16BF185C0B}">
      <dgm:prSet/>
      <dgm:spPr/>
      <dgm:t>
        <a:bodyPr/>
        <a:lstStyle/>
        <a:p>
          <a:endParaRPr lang="en-US"/>
        </a:p>
      </dgm:t>
    </dgm:pt>
    <dgm:pt modelId="{8118AB02-549F-43B6-8AD7-05DE16E3589B}" type="sibTrans" cxnId="{42CC8F29-47D8-4D43-BCF7-AF16BF185C0B}">
      <dgm:prSet/>
      <dgm:spPr/>
      <dgm:t>
        <a:bodyPr/>
        <a:lstStyle/>
        <a:p>
          <a:endParaRPr lang="en-US"/>
        </a:p>
      </dgm:t>
    </dgm:pt>
    <dgm:pt modelId="{3059D5E6-0C05-42E3-B3D8-3C83F5984171}">
      <dgm:prSet phldrT="[Text]"/>
      <dgm:spPr/>
      <dgm:t>
        <a:bodyPr/>
        <a:lstStyle/>
        <a:p>
          <a:r>
            <a:rPr lang="de-AT" dirty="0" err="1" smtClean="0"/>
            <a:t>Semantic</a:t>
          </a:r>
          <a:endParaRPr lang="en-US" dirty="0"/>
        </a:p>
      </dgm:t>
    </dgm:pt>
    <dgm:pt modelId="{69ED8A3D-5212-495D-86DB-BF048400DF26}" type="parTrans" cxnId="{56333AFE-0688-463E-A319-7A9C1EE7EFF2}">
      <dgm:prSet/>
      <dgm:spPr/>
      <dgm:t>
        <a:bodyPr/>
        <a:lstStyle/>
        <a:p>
          <a:endParaRPr lang="en-US"/>
        </a:p>
      </dgm:t>
    </dgm:pt>
    <dgm:pt modelId="{CEB289B8-E344-4430-B15C-E342678950C1}" type="sibTrans" cxnId="{56333AFE-0688-463E-A319-7A9C1EE7EFF2}">
      <dgm:prSet/>
      <dgm:spPr/>
      <dgm:t>
        <a:bodyPr/>
        <a:lstStyle/>
        <a:p>
          <a:endParaRPr lang="en-US"/>
        </a:p>
      </dgm:t>
    </dgm:pt>
    <dgm:pt modelId="{399FC00F-03A5-4823-9C42-12042CBC1662}">
      <dgm:prSet phldrT="[Text]"/>
      <dgm:spPr/>
      <dgm:t>
        <a:bodyPr/>
        <a:lstStyle/>
        <a:p>
          <a:r>
            <a:rPr lang="de-AT" dirty="0" smtClean="0"/>
            <a:t>Post-</a:t>
          </a:r>
          <a:r>
            <a:rPr lang="de-AT" dirty="0" err="1" smtClean="0"/>
            <a:t>Semantic</a:t>
          </a:r>
          <a:endParaRPr lang="en-US" dirty="0"/>
        </a:p>
      </dgm:t>
    </dgm:pt>
    <dgm:pt modelId="{411FB374-43A5-4714-94FB-8A9BB882669C}" type="parTrans" cxnId="{6CD71219-F60F-42B8-B0AE-C055233F5FA5}">
      <dgm:prSet/>
      <dgm:spPr/>
      <dgm:t>
        <a:bodyPr/>
        <a:lstStyle/>
        <a:p>
          <a:endParaRPr lang="en-US"/>
        </a:p>
      </dgm:t>
    </dgm:pt>
    <dgm:pt modelId="{4AE748AC-0091-4AAF-85F5-9AAD9F19956A}" type="sibTrans" cxnId="{6CD71219-F60F-42B8-B0AE-C055233F5FA5}">
      <dgm:prSet/>
      <dgm:spPr/>
      <dgm:t>
        <a:bodyPr/>
        <a:lstStyle/>
        <a:p>
          <a:endParaRPr lang="en-US"/>
        </a:p>
      </dgm:t>
    </dgm:pt>
    <dgm:pt modelId="{45D35A31-7CB8-4356-B8F7-EDCE380E0630}">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a:t>
          </a:r>
          <a:r>
            <a:rPr lang="de-AT" dirty="0" err="1" smtClean="0"/>
            <a:t>Acquisition</a:t>
          </a:r>
          <a:endParaRPr lang="en-US" dirty="0"/>
        </a:p>
      </dgm:t>
    </dgm:pt>
    <dgm:pt modelId="{B457A5BF-5326-41B6-B061-6588B575DEAA}" type="parTrans" cxnId="{1D19B2B3-6B46-49E0-9475-0648F9D69006}">
      <dgm:prSet/>
      <dgm:spPr/>
      <dgm:t>
        <a:bodyPr/>
        <a:lstStyle/>
        <a:p>
          <a:endParaRPr lang="en-US"/>
        </a:p>
      </dgm:t>
    </dgm:pt>
    <dgm:pt modelId="{6B224CE3-39D7-4F3B-AFA9-9CF3B1BEAAD5}" type="sibTrans" cxnId="{1D19B2B3-6B46-49E0-9475-0648F9D69006}">
      <dgm:prSet/>
      <dgm:spPr/>
      <dgm:t>
        <a:bodyPr/>
        <a:lstStyle/>
        <a:p>
          <a:endParaRPr lang="en-US"/>
        </a:p>
      </dgm:t>
    </dgm:pt>
    <dgm:pt modelId="{AC9AE669-C627-4AD1-B662-2E1D8E35125D}">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Mapping</a:t>
          </a:r>
          <a:endParaRPr lang="en-US" dirty="0"/>
        </a:p>
      </dgm:t>
    </dgm:pt>
    <dgm:pt modelId="{C5EF7226-6C89-45B9-80CC-A8D61D56286C}" type="parTrans" cxnId="{04C2F08E-1A46-4C80-85E5-193429C1DBD1}">
      <dgm:prSet/>
      <dgm:spPr/>
      <dgm:t>
        <a:bodyPr/>
        <a:lstStyle/>
        <a:p>
          <a:endParaRPr lang="en-US"/>
        </a:p>
      </dgm:t>
    </dgm:pt>
    <dgm:pt modelId="{7FBAC7E6-96B3-4C6D-BECB-EEFF34878930}" type="sibTrans" cxnId="{04C2F08E-1A46-4C80-85E5-193429C1DBD1}">
      <dgm:prSet/>
      <dgm:spPr/>
      <dgm:t>
        <a:bodyPr/>
        <a:lstStyle/>
        <a:p>
          <a:endParaRPr lang="en-US"/>
        </a:p>
      </dgm:t>
    </dgm:pt>
    <dgm:pt modelId="{A6D93A55-9661-4B49-A506-FBACE95E709C}">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a:t>
          </a:r>
          <a:r>
            <a:rPr lang="de-AT" dirty="0" err="1" smtClean="0"/>
            <a:t>Structure</a:t>
          </a:r>
          <a:r>
            <a:rPr lang="de-AT" dirty="0" smtClean="0"/>
            <a:t> Definition</a:t>
          </a:r>
          <a:endParaRPr lang="en-US" dirty="0"/>
        </a:p>
      </dgm:t>
    </dgm:pt>
    <dgm:pt modelId="{D61CF307-0B51-40BC-AC2D-FC2816878771}" type="parTrans" cxnId="{9F49F1A4-FDB1-4A4C-82AF-E2E6A1DCBAB7}">
      <dgm:prSet/>
      <dgm:spPr/>
      <dgm:t>
        <a:bodyPr/>
        <a:lstStyle/>
        <a:p>
          <a:endParaRPr lang="en-US"/>
        </a:p>
      </dgm:t>
    </dgm:pt>
    <dgm:pt modelId="{87A6723D-8D26-4C37-82FC-E1F29B2C4149}" type="sibTrans" cxnId="{9F49F1A4-FDB1-4A4C-82AF-E2E6A1DCBAB7}">
      <dgm:prSet/>
      <dgm:spPr/>
      <dgm:t>
        <a:bodyPr/>
        <a:lstStyle/>
        <a:p>
          <a:endParaRPr lang="en-US"/>
        </a:p>
      </dgm:t>
    </dgm:pt>
    <dgm:pt modelId="{1598A924-7312-45A2-BEB8-7AE5A648A59A}">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RDF Generation</a:t>
          </a:r>
          <a:endParaRPr lang="en-US" dirty="0"/>
        </a:p>
      </dgm:t>
    </dgm:pt>
    <dgm:pt modelId="{2FD7BD86-6550-4BD6-97AF-44D58DA8DBB9}" type="parTrans" cxnId="{B526BA76-BFC0-48A7-B240-E159A0ADD445}">
      <dgm:prSet/>
      <dgm:spPr/>
      <dgm:t>
        <a:bodyPr/>
        <a:lstStyle/>
        <a:p>
          <a:endParaRPr lang="en-US"/>
        </a:p>
      </dgm:t>
    </dgm:pt>
    <dgm:pt modelId="{D21423FB-487E-439A-8ED0-C91B2089EA1C}" type="sibTrans" cxnId="{B526BA76-BFC0-48A7-B240-E159A0ADD445}">
      <dgm:prSet/>
      <dgm:spPr/>
      <dgm:t>
        <a:bodyPr/>
        <a:lstStyle/>
        <a:p>
          <a:endParaRPr lang="en-US"/>
        </a:p>
      </dgm:t>
    </dgm:pt>
    <dgm:pt modelId="{F91BE885-3971-4D7D-8051-6915EE146A6B}">
      <dgm:prSet/>
      <dgm:spPr/>
      <dgm:t>
        <a:bodyPr/>
        <a:lstStyle/>
        <a:p>
          <a:r>
            <a:rPr lang="de-AT" dirty="0" smtClean="0"/>
            <a:t>Data Storage</a:t>
          </a:r>
          <a:endParaRPr lang="en-US" dirty="0"/>
        </a:p>
      </dgm:t>
    </dgm:pt>
    <dgm:pt modelId="{D407B0E4-2A57-48C0-921D-32755FD7545D}" type="parTrans" cxnId="{1B966C33-590C-48F5-884A-7CABCBEF4EC1}">
      <dgm:prSet/>
      <dgm:spPr/>
      <dgm:t>
        <a:bodyPr/>
        <a:lstStyle/>
        <a:p>
          <a:endParaRPr lang="en-US"/>
        </a:p>
      </dgm:t>
    </dgm:pt>
    <dgm:pt modelId="{9C0C6320-FAC5-4A5B-A795-7085AEB3B181}" type="sibTrans" cxnId="{1B966C33-590C-48F5-884A-7CABCBEF4EC1}">
      <dgm:prSet/>
      <dgm:spPr/>
      <dgm:t>
        <a:bodyPr/>
        <a:lstStyle/>
        <a:p>
          <a:endParaRPr lang="en-US"/>
        </a:p>
      </dgm:t>
    </dgm:pt>
    <dgm:pt modelId="{47066FC9-115B-4856-B1D8-68A807458297}">
      <dgm:prSet/>
      <dgm:spPr/>
      <dgm:t>
        <a:bodyPr/>
        <a:lstStyle/>
        <a:p>
          <a:r>
            <a:rPr lang="de-AT" dirty="0" smtClean="0"/>
            <a:t>Data Access</a:t>
          </a:r>
          <a:endParaRPr lang="en-US" dirty="0"/>
        </a:p>
      </dgm:t>
    </dgm:pt>
    <dgm:pt modelId="{4E474F4A-F422-4CB4-AA31-323F2A95FE6A}" type="parTrans" cxnId="{08B0AA85-602B-473B-AE40-2E9543BC3918}">
      <dgm:prSet/>
      <dgm:spPr/>
      <dgm:t>
        <a:bodyPr/>
        <a:lstStyle/>
        <a:p>
          <a:endParaRPr lang="en-US"/>
        </a:p>
      </dgm:t>
    </dgm:pt>
    <dgm:pt modelId="{35A3A264-EDA4-49F3-A0F0-03FD628BC9BE}" type="sibTrans" cxnId="{08B0AA85-602B-473B-AE40-2E9543BC3918}">
      <dgm:prSet/>
      <dgm:spPr/>
      <dgm:t>
        <a:bodyPr/>
        <a:lstStyle/>
        <a:p>
          <a:endParaRPr lang="en-US"/>
        </a:p>
      </dgm:t>
    </dgm:pt>
    <dgm:pt modelId="{2AAC854F-6A2A-4017-8817-D5D52C441A27}">
      <dgm:prSet/>
      <dgm:spPr/>
      <dgm:t>
        <a:bodyPr/>
        <a:lstStyle/>
        <a:p>
          <a:r>
            <a:rPr lang="de-AT" dirty="0" smtClean="0"/>
            <a:t>Data Integration</a:t>
          </a:r>
          <a:endParaRPr lang="en-US" dirty="0"/>
        </a:p>
      </dgm:t>
    </dgm:pt>
    <dgm:pt modelId="{DC7E4608-E485-4781-AE2B-4BEE839793EA}" type="parTrans" cxnId="{DF1336AB-450A-446C-8B7C-D65D4767A65A}">
      <dgm:prSet/>
      <dgm:spPr/>
      <dgm:t>
        <a:bodyPr/>
        <a:lstStyle/>
        <a:p>
          <a:endParaRPr lang="en-US"/>
        </a:p>
      </dgm:t>
    </dgm:pt>
    <dgm:pt modelId="{5962A9C3-F8BA-4AAE-8BBB-BE5FC068835B}" type="sibTrans" cxnId="{DF1336AB-450A-446C-8B7C-D65D4767A65A}">
      <dgm:prSet/>
      <dgm:spPr/>
      <dgm:t>
        <a:bodyPr/>
        <a:lstStyle/>
        <a:p>
          <a:endParaRPr lang="en-US"/>
        </a:p>
      </dgm:t>
    </dgm:pt>
    <dgm:pt modelId="{8C6B9C06-F1A6-45C6-9C42-6ACFCDF8E3B7}">
      <dgm:prSet/>
      <dgm:spPr/>
      <dgm:t>
        <a:bodyPr/>
        <a:lstStyle/>
        <a:p>
          <a:r>
            <a:rPr lang="de-AT" dirty="0" smtClean="0"/>
            <a:t>Data </a:t>
          </a:r>
          <a:r>
            <a:rPr lang="de-AT" dirty="0" err="1" smtClean="0"/>
            <a:t>Exploitation</a:t>
          </a:r>
          <a:endParaRPr lang="en-US" dirty="0"/>
        </a:p>
      </dgm:t>
    </dgm:pt>
    <dgm:pt modelId="{3BB18F3A-55D7-4B55-AFC7-383CD2C251EA}" type="parTrans" cxnId="{4C0ABB9A-A95E-41CB-A118-4EBFEA73DF91}">
      <dgm:prSet/>
      <dgm:spPr/>
      <dgm:t>
        <a:bodyPr/>
        <a:lstStyle/>
        <a:p>
          <a:endParaRPr lang="en-US"/>
        </a:p>
      </dgm:t>
    </dgm:pt>
    <dgm:pt modelId="{A1DDA29E-3ABC-4E86-8DFC-AD12514C9991}" type="sibTrans" cxnId="{4C0ABB9A-A95E-41CB-A118-4EBFEA73DF91}">
      <dgm:prSet/>
      <dgm:spPr/>
      <dgm:t>
        <a:bodyPr/>
        <a:lstStyle/>
        <a:p>
          <a:endParaRPr lang="en-US"/>
        </a:p>
      </dgm:t>
    </dgm:pt>
    <dgm:pt modelId="{FC8F887F-3583-4A02-A156-2F9F8208DCF7}" type="pres">
      <dgm:prSet presAssocID="{D7C056BF-CA52-462F-B751-BA6ACA37FB14}" presName="Name0" presStyleCnt="0">
        <dgm:presLayoutVars>
          <dgm:chPref val="3"/>
          <dgm:dir/>
          <dgm:animLvl val="lvl"/>
          <dgm:resizeHandles/>
        </dgm:presLayoutVars>
      </dgm:prSet>
      <dgm:spPr/>
    </dgm:pt>
    <dgm:pt modelId="{8BE6A789-1433-4A21-B9A3-A4CA0D54BC0B}" type="pres">
      <dgm:prSet presAssocID="{CACBA9AE-3C17-47EC-89E7-B676A458244F}" presName="horFlow" presStyleCnt="0"/>
      <dgm:spPr/>
    </dgm:pt>
    <dgm:pt modelId="{EAF01807-573B-4F05-8914-760CE1678E3C}" type="pres">
      <dgm:prSet presAssocID="{CACBA9AE-3C17-47EC-89E7-B676A458244F}" presName="bigChev" presStyleLbl="node1" presStyleIdx="0" presStyleCnt="3"/>
      <dgm:spPr/>
      <dgm:t>
        <a:bodyPr/>
        <a:lstStyle/>
        <a:p>
          <a:endParaRPr lang="en-US"/>
        </a:p>
      </dgm:t>
    </dgm:pt>
    <dgm:pt modelId="{C7878923-249C-49BD-A811-6660F55F6EE1}" type="pres">
      <dgm:prSet presAssocID="{B457A5BF-5326-41B6-B061-6588B575DEAA}" presName="parTrans" presStyleCnt="0"/>
      <dgm:spPr/>
    </dgm:pt>
    <dgm:pt modelId="{177169F2-6D49-4B62-BC44-5C88F41E05AE}" type="pres">
      <dgm:prSet presAssocID="{45D35A31-7CB8-4356-B8F7-EDCE380E0630}" presName="node" presStyleLbl="alignAccFollowNode1" presStyleIdx="0" presStyleCnt="8">
        <dgm:presLayoutVars>
          <dgm:bulletEnabled val="1"/>
        </dgm:presLayoutVars>
      </dgm:prSet>
      <dgm:spPr/>
      <dgm:t>
        <a:bodyPr/>
        <a:lstStyle/>
        <a:p>
          <a:endParaRPr lang="en-US"/>
        </a:p>
      </dgm:t>
    </dgm:pt>
    <dgm:pt modelId="{0563D330-8C83-453C-99DF-72EDFD038EC9}" type="pres">
      <dgm:prSet presAssocID="{6B224CE3-39D7-4F3B-AFA9-9CF3B1BEAAD5}" presName="sibTrans" presStyleCnt="0"/>
      <dgm:spPr/>
    </dgm:pt>
    <dgm:pt modelId="{452CBA63-B61A-4785-9F20-D97A412F8059}" type="pres">
      <dgm:prSet presAssocID="{AC9AE669-C627-4AD1-B662-2E1D8E35125D}" presName="node" presStyleLbl="alignAccFollowNode1" presStyleIdx="1" presStyleCnt="8">
        <dgm:presLayoutVars>
          <dgm:bulletEnabled val="1"/>
        </dgm:presLayoutVars>
      </dgm:prSet>
      <dgm:spPr/>
      <dgm:t>
        <a:bodyPr/>
        <a:lstStyle/>
        <a:p>
          <a:endParaRPr lang="en-US"/>
        </a:p>
      </dgm:t>
    </dgm:pt>
    <dgm:pt modelId="{90A00586-AE05-4CC3-BE7B-A53CB2619DE6}" type="pres">
      <dgm:prSet presAssocID="{7FBAC7E6-96B3-4C6D-BECB-EEFF34878930}" presName="sibTrans" presStyleCnt="0"/>
      <dgm:spPr/>
    </dgm:pt>
    <dgm:pt modelId="{B5E77B7D-3056-4819-AC9E-84243E078525}" type="pres">
      <dgm:prSet presAssocID="{A6D93A55-9661-4B49-A506-FBACE95E709C}" presName="node" presStyleLbl="alignAccFollowNode1" presStyleIdx="2" presStyleCnt="8">
        <dgm:presLayoutVars>
          <dgm:bulletEnabled val="1"/>
        </dgm:presLayoutVars>
      </dgm:prSet>
      <dgm:spPr/>
      <dgm:t>
        <a:bodyPr/>
        <a:lstStyle/>
        <a:p>
          <a:endParaRPr lang="en-US"/>
        </a:p>
      </dgm:t>
    </dgm:pt>
    <dgm:pt modelId="{2C68C129-5940-44C3-8CB6-9679A25A77FB}" type="pres">
      <dgm:prSet presAssocID="{CACBA9AE-3C17-47EC-89E7-B676A458244F}" presName="vSp" presStyleCnt="0"/>
      <dgm:spPr/>
    </dgm:pt>
    <dgm:pt modelId="{4F9AECED-59FB-41E1-AFB5-DD3B99DE45EE}" type="pres">
      <dgm:prSet presAssocID="{3059D5E6-0C05-42E3-B3D8-3C83F5984171}" presName="horFlow" presStyleCnt="0"/>
      <dgm:spPr/>
    </dgm:pt>
    <dgm:pt modelId="{B7D5A35F-D495-4AD7-A2AD-82FB812A3045}" type="pres">
      <dgm:prSet presAssocID="{3059D5E6-0C05-42E3-B3D8-3C83F5984171}" presName="bigChev" presStyleLbl="node1" presStyleIdx="1" presStyleCnt="3"/>
      <dgm:spPr/>
      <dgm:t>
        <a:bodyPr/>
        <a:lstStyle/>
        <a:p>
          <a:endParaRPr lang="en-US"/>
        </a:p>
      </dgm:t>
    </dgm:pt>
    <dgm:pt modelId="{3045CE0F-BC0A-4CC7-A0D9-5F976CFEDD4F}" type="pres">
      <dgm:prSet presAssocID="{2FD7BD86-6550-4BD6-97AF-44D58DA8DBB9}" presName="parTrans" presStyleCnt="0"/>
      <dgm:spPr/>
    </dgm:pt>
    <dgm:pt modelId="{BB6535DB-1FEE-4CE2-91DD-4126A80C6024}" type="pres">
      <dgm:prSet presAssocID="{1598A924-7312-45A2-BEB8-7AE5A648A59A}" presName="node" presStyleLbl="alignAccFollowNode1" presStyleIdx="3" presStyleCnt="8">
        <dgm:presLayoutVars>
          <dgm:bulletEnabled val="1"/>
        </dgm:presLayoutVars>
      </dgm:prSet>
      <dgm:spPr/>
      <dgm:t>
        <a:bodyPr/>
        <a:lstStyle/>
        <a:p>
          <a:endParaRPr lang="en-US"/>
        </a:p>
      </dgm:t>
    </dgm:pt>
    <dgm:pt modelId="{ADEADB4A-FBA8-441E-9920-5C02D5179530}" type="pres">
      <dgm:prSet presAssocID="{D21423FB-487E-439A-8ED0-C91B2089EA1C}" presName="sibTrans" presStyleCnt="0"/>
      <dgm:spPr/>
    </dgm:pt>
    <dgm:pt modelId="{42FDC063-BB5F-4B6E-BBC9-1A34F1962A6B}" type="pres">
      <dgm:prSet presAssocID="{F91BE885-3971-4D7D-8051-6915EE146A6B}" presName="node" presStyleLbl="alignAccFollowNode1" presStyleIdx="4" presStyleCnt="8">
        <dgm:presLayoutVars>
          <dgm:bulletEnabled val="1"/>
        </dgm:presLayoutVars>
      </dgm:prSet>
      <dgm:spPr/>
      <dgm:t>
        <a:bodyPr/>
        <a:lstStyle/>
        <a:p>
          <a:endParaRPr lang="en-US"/>
        </a:p>
      </dgm:t>
    </dgm:pt>
    <dgm:pt modelId="{3D667095-B369-492C-AA0D-668516B67313}" type="pres">
      <dgm:prSet presAssocID="{9C0C6320-FAC5-4A5B-A795-7085AEB3B181}" presName="sibTrans" presStyleCnt="0"/>
      <dgm:spPr/>
    </dgm:pt>
    <dgm:pt modelId="{C7ECEF7B-58A6-4C7C-899F-1639AF17B7B4}" type="pres">
      <dgm:prSet presAssocID="{47066FC9-115B-4856-B1D8-68A807458297}" presName="node" presStyleLbl="alignAccFollowNode1" presStyleIdx="5" presStyleCnt="8">
        <dgm:presLayoutVars>
          <dgm:bulletEnabled val="1"/>
        </dgm:presLayoutVars>
      </dgm:prSet>
      <dgm:spPr/>
      <dgm:t>
        <a:bodyPr/>
        <a:lstStyle/>
        <a:p>
          <a:endParaRPr lang="en-US"/>
        </a:p>
      </dgm:t>
    </dgm:pt>
    <dgm:pt modelId="{1397ABDB-FFDE-4F89-91BE-B1076272D4A3}" type="pres">
      <dgm:prSet presAssocID="{3059D5E6-0C05-42E3-B3D8-3C83F5984171}" presName="vSp" presStyleCnt="0"/>
      <dgm:spPr/>
    </dgm:pt>
    <dgm:pt modelId="{A3A39F9C-AA75-46CC-B081-089D355ECE40}" type="pres">
      <dgm:prSet presAssocID="{399FC00F-03A5-4823-9C42-12042CBC1662}" presName="horFlow" presStyleCnt="0"/>
      <dgm:spPr/>
    </dgm:pt>
    <dgm:pt modelId="{409E2A93-79C1-494B-8CB7-47220D33F22C}" type="pres">
      <dgm:prSet presAssocID="{399FC00F-03A5-4823-9C42-12042CBC1662}" presName="bigChev" presStyleLbl="node1" presStyleIdx="2" presStyleCnt="3"/>
      <dgm:spPr/>
      <dgm:t>
        <a:bodyPr/>
        <a:lstStyle/>
        <a:p>
          <a:endParaRPr lang="en-US"/>
        </a:p>
      </dgm:t>
    </dgm:pt>
    <dgm:pt modelId="{E0D02CF9-C91E-47C0-87BB-E4D3113B8FED}" type="pres">
      <dgm:prSet presAssocID="{DC7E4608-E485-4781-AE2B-4BEE839793EA}" presName="parTrans" presStyleCnt="0"/>
      <dgm:spPr/>
    </dgm:pt>
    <dgm:pt modelId="{F0D68090-70D5-4179-8C76-D48B028996B9}" type="pres">
      <dgm:prSet presAssocID="{2AAC854F-6A2A-4017-8817-D5D52C441A27}" presName="node" presStyleLbl="alignAccFollowNode1" presStyleIdx="6" presStyleCnt="8">
        <dgm:presLayoutVars>
          <dgm:bulletEnabled val="1"/>
        </dgm:presLayoutVars>
      </dgm:prSet>
      <dgm:spPr/>
      <dgm:t>
        <a:bodyPr/>
        <a:lstStyle/>
        <a:p>
          <a:endParaRPr lang="en-US"/>
        </a:p>
      </dgm:t>
    </dgm:pt>
    <dgm:pt modelId="{40D53B52-7A3A-484B-B9F5-B8F6EDB4B870}" type="pres">
      <dgm:prSet presAssocID="{5962A9C3-F8BA-4AAE-8BBB-BE5FC068835B}" presName="sibTrans" presStyleCnt="0"/>
      <dgm:spPr/>
    </dgm:pt>
    <dgm:pt modelId="{CF704728-C428-43BC-8BE6-E7B20FD03F78}" type="pres">
      <dgm:prSet presAssocID="{8C6B9C06-F1A6-45C6-9C42-6ACFCDF8E3B7}" presName="node" presStyleLbl="alignAccFollowNode1" presStyleIdx="7" presStyleCnt="8">
        <dgm:presLayoutVars>
          <dgm:bulletEnabled val="1"/>
        </dgm:presLayoutVars>
      </dgm:prSet>
      <dgm:spPr/>
      <dgm:t>
        <a:bodyPr/>
        <a:lstStyle/>
        <a:p>
          <a:endParaRPr lang="en-US"/>
        </a:p>
      </dgm:t>
    </dgm:pt>
  </dgm:ptLst>
  <dgm:cxnLst>
    <dgm:cxn modelId="{BE163071-7F33-4B92-8274-E8E50F02AC7C}" type="presOf" srcId="{8C6B9C06-F1A6-45C6-9C42-6ACFCDF8E3B7}" destId="{CF704728-C428-43BC-8BE6-E7B20FD03F78}" srcOrd="0" destOrd="0" presId="urn:microsoft.com/office/officeart/2005/8/layout/lProcess3"/>
    <dgm:cxn modelId="{B526BA76-BFC0-48A7-B240-E159A0ADD445}" srcId="{3059D5E6-0C05-42E3-B3D8-3C83F5984171}" destId="{1598A924-7312-45A2-BEB8-7AE5A648A59A}" srcOrd="0" destOrd="0" parTransId="{2FD7BD86-6550-4BD6-97AF-44D58DA8DBB9}" sibTransId="{D21423FB-487E-439A-8ED0-C91B2089EA1C}"/>
    <dgm:cxn modelId="{45E1D857-24C8-4EB4-B194-6E70DE6DEEEE}" type="presOf" srcId="{1598A924-7312-45A2-BEB8-7AE5A648A59A}" destId="{BB6535DB-1FEE-4CE2-91DD-4126A80C6024}" srcOrd="0" destOrd="0" presId="urn:microsoft.com/office/officeart/2005/8/layout/lProcess3"/>
    <dgm:cxn modelId="{1D19B2B3-6B46-49E0-9475-0648F9D69006}" srcId="{CACBA9AE-3C17-47EC-89E7-B676A458244F}" destId="{45D35A31-7CB8-4356-B8F7-EDCE380E0630}" srcOrd="0" destOrd="0" parTransId="{B457A5BF-5326-41B6-B061-6588B575DEAA}" sibTransId="{6B224CE3-39D7-4F3B-AFA9-9CF3B1BEAAD5}"/>
    <dgm:cxn modelId="{2D0751D2-586C-4BF2-9702-6C0E50C011D2}" type="presOf" srcId="{A6D93A55-9661-4B49-A506-FBACE95E709C}" destId="{B5E77B7D-3056-4819-AC9E-84243E078525}" srcOrd="0" destOrd="0" presId="urn:microsoft.com/office/officeart/2005/8/layout/lProcess3"/>
    <dgm:cxn modelId="{6CD71219-F60F-42B8-B0AE-C055233F5FA5}" srcId="{D7C056BF-CA52-462F-B751-BA6ACA37FB14}" destId="{399FC00F-03A5-4823-9C42-12042CBC1662}" srcOrd="2" destOrd="0" parTransId="{411FB374-43A5-4714-94FB-8A9BB882669C}" sibTransId="{4AE748AC-0091-4AAF-85F5-9AAD9F19956A}"/>
    <dgm:cxn modelId="{DF1336AB-450A-446C-8B7C-D65D4767A65A}" srcId="{399FC00F-03A5-4823-9C42-12042CBC1662}" destId="{2AAC854F-6A2A-4017-8817-D5D52C441A27}" srcOrd="0" destOrd="0" parTransId="{DC7E4608-E485-4781-AE2B-4BEE839793EA}" sibTransId="{5962A9C3-F8BA-4AAE-8BBB-BE5FC068835B}"/>
    <dgm:cxn modelId="{A1C0BD03-5BAF-4A58-8ECC-3D54A5298342}" type="presOf" srcId="{47066FC9-115B-4856-B1D8-68A807458297}" destId="{C7ECEF7B-58A6-4C7C-899F-1639AF17B7B4}" srcOrd="0" destOrd="0" presId="urn:microsoft.com/office/officeart/2005/8/layout/lProcess3"/>
    <dgm:cxn modelId="{5AD980C6-7DE5-4733-8EA0-1B551E7096EE}" type="presOf" srcId="{D7C056BF-CA52-462F-B751-BA6ACA37FB14}" destId="{FC8F887F-3583-4A02-A156-2F9F8208DCF7}" srcOrd="0" destOrd="0" presId="urn:microsoft.com/office/officeart/2005/8/layout/lProcess3"/>
    <dgm:cxn modelId="{42CC8F29-47D8-4D43-BCF7-AF16BF185C0B}" srcId="{D7C056BF-CA52-462F-B751-BA6ACA37FB14}" destId="{CACBA9AE-3C17-47EC-89E7-B676A458244F}" srcOrd="0" destOrd="0" parTransId="{818E0F56-263A-4620-8B91-4489A963B1C5}" sibTransId="{8118AB02-549F-43B6-8AD7-05DE16E3589B}"/>
    <dgm:cxn modelId="{04C2F08E-1A46-4C80-85E5-193429C1DBD1}" srcId="{CACBA9AE-3C17-47EC-89E7-B676A458244F}" destId="{AC9AE669-C627-4AD1-B662-2E1D8E35125D}" srcOrd="1" destOrd="0" parTransId="{C5EF7226-6C89-45B9-80CC-A8D61D56286C}" sibTransId="{7FBAC7E6-96B3-4C6D-BECB-EEFF34878930}"/>
    <dgm:cxn modelId="{1B966C33-590C-48F5-884A-7CABCBEF4EC1}" srcId="{3059D5E6-0C05-42E3-B3D8-3C83F5984171}" destId="{F91BE885-3971-4D7D-8051-6915EE146A6B}" srcOrd="1" destOrd="0" parTransId="{D407B0E4-2A57-48C0-921D-32755FD7545D}" sibTransId="{9C0C6320-FAC5-4A5B-A795-7085AEB3B181}"/>
    <dgm:cxn modelId="{30C66466-AA20-49B8-B21F-49354FB63CEF}" type="presOf" srcId="{AC9AE669-C627-4AD1-B662-2E1D8E35125D}" destId="{452CBA63-B61A-4785-9F20-D97A412F8059}" srcOrd="0" destOrd="0" presId="urn:microsoft.com/office/officeart/2005/8/layout/lProcess3"/>
    <dgm:cxn modelId="{019515D5-55A3-4391-8F30-B4E95DA77A3D}" type="presOf" srcId="{CACBA9AE-3C17-47EC-89E7-B676A458244F}" destId="{EAF01807-573B-4F05-8914-760CE1678E3C}" srcOrd="0" destOrd="0" presId="urn:microsoft.com/office/officeart/2005/8/layout/lProcess3"/>
    <dgm:cxn modelId="{0740A226-663A-4DE4-B56B-E3DA53371B63}" type="presOf" srcId="{45D35A31-7CB8-4356-B8F7-EDCE380E0630}" destId="{177169F2-6D49-4B62-BC44-5C88F41E05AE}" srcOrd="0" destOrd="0" presId="urn:microsoft.com/office/officeart/2005/8/layout/lProcess3"/>
    <dgm:cxn modelId="{FA1F2437-3303-4080-8D31-7A5A495801A0}" type="presOf" srcId="{F91BE885-3971-4D7D-8051-6915EE146A6B}" destId="{42FDC063-BB5F-4B6E-BBC9-1A34F1962A6B}" srcOrd="0" destOrd="0" presId="urn:microsoft.com/office/officeart/2005/8/layout/lProcess3"/>
    <dgm:cxn modelId="{A4F3ADFC-25D0-4273-B1E5-0554999CFF49}" type="presOf" srcId="{2AAC854F-6A2A-4017-8817-D5D52C441A27}" destId="{F0D68090-70D5-4179-8C76-D48B028996B9}" srcOrd="0" destOrd="0" presId="urn:microsoft.com/office/officeart/2005/8/layout/lProcess3"/>
    <dgm:cxn modelId="{9F49F1A4-FDB1-4A4C-82AF-E2E6A1DCBAB7}" srcId="{CACBA9AE-3C17-47EC-89E7-B676A458244F}" destId="{A6D93A55-9661-4B49-A506-FBACE95E709C}" srcOrd="2" destOrd="0" parTransId="{D61CF307-0B51-40BC-AC2D-FC2816878771}" sibTransId="{87A6723D-8D26-4C37-82FC-E1F29B2C4149}"/>
    <dgm:cxn modelId="{56333AFE-0688-463E-A319-7A9C1EE7EFF2}" srcId="{D7C056BF-CA52-462F-B751-BA6ACA37FB14}" destId="{3059D5E6-0C05-42E3-B3D8-3C83F5984171}" srcOrd="1" destOrd="0" parTransId="{69ED8A3D-5212-495D-86DB-BF048400DF26}" sibTransId="{CEB289B8-E344-4430-B15C-E342678950C1}"/>
    <dgm:cxn modelId="{08B0AA85-602B-473B-AE40-2E9543BC3918}" srcId="{3059D5E6-0C05-42E3-B3D8-3C83F5984171}" destId="{47066FC9-115B-4856-B1D8-68A807458297}" srcOrd="2" destOrd="0" parTransId="{4E474F4A-F422-4CB4-AA31-323F2A95FE6A}" sibTransId="{35A3A264-EDA4-49F3-A0F0-03FD628BC9BE}"/>
    <dgm:cxn modelId="{4C0ABB9A-A95E-41CB-A118-4EBFEA73DF91}" srcId="{399FC00F-03A5-4823-9C42-12042CBC1662}" destId="{8C6B9C06-F1A6-45C6-9C42-6ACFCDF8E3B7}" srcOrd="1" destOrd="0" parTransId="{3BB18F3A-55D7-4B55-AFC7-383CD2C251EA}" sibTransId="{A1DDA29E-3ABC-4E86-8DFC-AD12514C9991}"/>
    <dgm:cxn modelId="{D799661F-1E26-43D3-B6A1-9566B0785499}" type="presOf" srcId="{399FC00F-03A5-4823-9C42-12042CBC1662}" destId="{409E2A93-79C1-494B-8CB7-47220D33F22C}" srcOrd="0" destOrd="0" presId="urn:microsoft.com/office/officeart/2005/8/layout/lProcess3"/>
    <dgm:cxn modelId="{099FF610-91A2-48B0-99FB-4580EEECDB33}" type="presOf" srcId="{3059D5E6-0C05-42E3-B3D8-3C83F5984171}" destId="{B7D5A35F-D495-4AD7-A2AD-82FB812A3045}" srcOrd="0" destOrd="0" presId="urn:microsoft.com/office/officeart/2005/8/layout/lProcess3"/>
    <dgm:cxn modelId="{E5454BDD-3580-4326-96BF-723EBF8CC031}" type="presParOf" srcId="{FC8F887F-3583-4A02-A156-2F9F8208DCF7}" destId="{8BE6A789-1433-4A21-B9A3-A4CA0D54BC0B}" srcOrd="0" destOrd="0" presId="urn:microsoft.com/office/officeart/2005/8/layout/lProcess3"/>
    <dgm:cxn modelId="{61C01422-0BA2-475F-AA14-FB0BB6A5E52D}" type="presParOf" srcId="{8BE6A789-1433-4A21-B9A3-A4CA0D54BC0B}" destId="{EAF01807-573B-4F05-8914-760CE1678E3C}" srcOrd="0" destOrd="0" presId="urn:microsoft.com/office/officeart/2005/8/layout/lProcess3"/>
    <dgm:cxn modelId="{60B1F4EB-4969-43A3-BE4E-679E38CA1F78}" type="presParOf" srcId="{8BE6A789-1433-4A21-B9A3-A4CA0D54BC0B}" destId="{C7878923-249C-49BD-A811-6660F55F6EE1}" srcOrd="1" destOrd="0" presId="urn:microsoft.com/office/officeart/2005/8/layout/lProcess3"/>
    <dgm:cxn modelId="{313ACB81-F606-4BB9-9529-8775516DAEA8}" type="presParOf" srcId="{8BE6A789-1433-4A21-B9A3-A4CA0D54BC0B}" destId="{177169F2-6D49-4B62-BC44-5C88F41E05AE}" srcOrd="2" destOrd="0" presId="urn:microsoft.com/office/officeart/2005/8/layout/lProcess3"/>
    <dgm:cxn modelId="{FDC652B8-0FD9-45E3-B273-4F6356EC7B0F}" type="presParOf" srcId="{8BE6A789-1433-4A21-B9A3-A4CA0D54BC0B}" destId="{0563D330-8C83-453C-99DF-72EDFD038EC9}" srcOrd="3" destOrd="0" presId="urn:microsoft.com/office/officeart/2005/8/layout/lProcess3"/>
    <dgm:cxn modelId="{79EA48B8-1CD0-429F-BF04-723392699073}" type="presParOf" srcId="{8BE6A789-1433-4A21-B9A3-A4CA0D54BC0B}" destId="{452CBA63-B61A-4785-9F20-D97A412F8059}" srcOrd="4" destOrd="0" presId="urn:microsoft.com/office/officeart/2005/8/layout/lProcess3"/>
    <dgm:cxn modelId="{1ABEF52C-2B70-432E-A1F6-443345734048}" type="presParOf" srcId="{8BE6A789-1433-4A21-B9A3-A4CA0D54BC0B}" destId="{90A00586-AE05-4CC3-BE7B-A53CB2619DE6}" srcOrd="5" destOrd="0" presId="urn:microsoft.com/office/officeart/2005/8/layout/lProcess3"/>
    <dgm:cxn modelId="{ADFF2789-37F5-4E4F-8C49-5D9657259429}" type="presParOf" srcId="{8BE6A789-1433-4A21-B9A3-A4CA0D54BC0B}" destId="{B5E77B7D-3056-4819-AC9E-84243E078525}" srcOrd="6" destOrd="0" presId="urn:microsoft.com/office/officeart/2005/8/layout/lProcess3"/>
    <dgm:cxn modelId="{D4CD17EE-0FA8-46D2-BEAA-65DACC9768E0}" type="presParOf" srcId="{FC8F887F-3583-4A02-A156-2F9F8208DCF7}" destId="{2C68C129-5940-44C3-8CB6-9679A25A77FB}" srcOrd="1" destOrd="0" presId="urn:microsoft.com/office/officeart/2005/8/layout/lProcess3"/>
    <dgm:cxn modelId="{CA5B81FC-92C9-4863-9572-A355F1A95A59}" type="presParOf" srcId="{FC8F887F-3583-4A02-A156-2F9F8208DCF7}" destId="{4F9AECED-59FB-41E1-AFB5-DD3B99DE45EE}" srcOrd="2" destOrd="0" presId="urn:microsoft.com/office/officeart/2005/8/layout/lProcess3"/>
    <dgm:cxn modelId="{705DC320-C368-43E1-A6C9-11FF1100F604}" type="presParOf" srcId="{4F9AECED-59FB-41E1-AFB5-DD3B99DE45EE}" destId="{B7D5A35F-D495-4AD7-A2AD-82FB812A3045}" srcOrd="0" destOrd="0" presId="urn:microsoft.com/office/officeart/2005/8/layout/lProcess3"/>
    <dgm:cxn modelId="{9D40EFB9-2A70-4408-9271-2A88EB7BE81E}" type="presParOf" srcId="{4F9AECED-59FB-41E1-AFB5-DD3B99DE45EE}" destId="{3045CE0F-BC0A-4CC7-A0D9-5F976CFEDD4F}" srcOrd="1" destOrd="0" presId="urn:microsoft.com/office/officeart/2005/8/layout/lProcess3"/>
    <dgm:cxn modelId="{9379A138-2FC2-4625-B333-6CC30F96A3CA}" type="presParOf" srcId="{4F9AECED-59FB-41E1-AFB5-DD3B99DE45EE}" destId="{BB6535DB-1FEE-4CE2-91DD-4126A80C6024}" srcOrd="2" destOrd="0" presId="urn:microsoft.com/office/officeart/2005/8/layout/lProcess3"/>
    <dgm:cxn modelId="{AF0C2030-B3D5-4935-93CB-2454ED8B7557}" type="presParOf" srcId="{4F9AECED-59FB-41E1-AFB5-DD3B99DE45EE}" destId="{ADEADB4A-FBA8-441E-9920-5C02D5179530}" srcOrd="3" destOrd="0" presId="urn:microsoft.com/office/officeart/2005/8/layout/lProcess3"/>
    <dgm:cxn modelId="{3DD5C0B6-5AB7-4656-A090-56099083DCCA}" type="presParOf" srcId="{4F9AECED-59FB-41E1-AFB5-DD3B99DE45EE}" destId="{42FDC063-BB5F-4B6E-BBC9-1A34F1962A6B}" srcOrd="4" destOrd="0" presId="urn:microsoft.com/office/officeart/2005/8/layout/lProcess3"/>
    <dgm:cxn modelId="{B239F325-901F-4ECC-8266-9E5103E54A80}" type="presParOf" srcId="{4F9AECED-59FB-41E1-AFB5-DD3B99DE45EE}" destId="{3D667095-B369-492C-AA0D-668516B67313}" srcOrd="5" destOrd="0" presId="urn:microsoft.com/office/officeart/2005/8/layout/lProcess3"/>
    <dgm:cxn modelId="{69141AF1-EB9D-499E-BF79-D0A6DF35BAA5}" type="presParOf" srcId="{4F9AECED-59FB-41E1-AFB5-DD3B99DE45EE}" destId="{C7ECEF7B-58A6-4C7C-899F-1639AF17B7B4}" srcOrd="6" destOrd="0" presId="urn:microsoft.com/office/officeart/2005/8/layout/lProcess3"/>
    <dgm:cxn modelId="{D7418904-B507-4BF3-AB59-87352964EB66}" type="presParOf" srcId="{FC8F887F-3583-4A02-A156-2F9F8208DCF7}" destId="{1397ABDB-FFDE-4F89-91BE-B1076272D4A3}" srcOrd="3" destOrd="0" presId="urn:microsoft.com/office/officeart/2005/8/layout/lProcess3"/>
    <dgm:cxn modelId="{0E7D3AD2-A635-4BCC-B791-E05B1B10B191}" type="presParOf" srcId="{FC8F887F-3583-4A02-A156-2F9F8208DCF7}" destId="{A3A39F9C-AA75-46CC-B081-089D355ECE40}" srcOrd="4" destOrd="0" presId="urn:microsoft.com/office/officeart/2005/8/layout/lProcess3"/>
    <dgm:cxn modelId="{FCE734E5-DE90-4B81-AFC4-AE051AD4C15F}" type="presParOf" srcId="{A3A39F9C-AA75-46CC-B081-089D355ECE40}" destId="{409E2A93-79C1-494B-8CB7-47220D33F22C}" srcOrd="0" destOrd="0" presId="urn:microsoft.com/office/officeart/2005/8/layout/lProcess3"/>
    <dgm:cxn modelId="{2BB9A0EE-169D-4CE1-9AA5-B10FA01C7CA9}" type="presParOf" srcId="{A3A39F9C-AA75-46CC-B081-089D355ECE40}" destId="{E0D02CF9-C91E-47C0-87BB-E4D3113B8FED}" srcOrd="1" destOrd="0" presId="urn:microsoft.com/office/officeart/2005/8/layout/lProcess3"/>
    <dgm:cxn modelId="{8F0859D6-0EE4-4756-9F62-E87E7822C1B0}" type="presParOf" srcId="{A3A39F9C-AA75-46CC-B081-089D355ECE40}" destId="{F0D68090-70D5-4179-8C76-D48B028996B9}" srcOrd="2" destOrd="0" presId="urn:microsoft.com/office/officeart/2005/8/layout/lProcess3"/>
    <dgm:cxn modelId="{8BC129AC-4EB5-477D-9970-EAA2369B33CC}" type="presParOf" srcId="{A3A39F9C-AA75-46CC-B081-089D355ECE40}" destId="{40D53B52-7A3A-484B-B9F5-B8F6EDB4B870}" srcOrd="3" destOrd="0" presId="urn:microsoft.com/office/officeart/2005/8/layout/lProcess3"/>
    <dgm:cxn modelId="{3A13F746-FCDF-4E4C-A768-F6650CB0F25A}" type="presParOf" srcId="{A3A39F9C-AA75-46CC-B081-089D355ECE40}" destId="{CF704728-C428-43BC-8BE6-E7B20FD03F78}" srcOrd="4"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056BF-CA52-462F-B751-BA6ACA37FB14}" type="doc">
      <dgm:prSet loTypeId="urn:microsoft.com/office/officeart/2005/8/layout/lProcess3" loCatId="process" qsTypeId="urn:microsoft.com/office/officeart/2005/8/quickstyle/simple1" qsCatId="simple" csTypeId="urn:microsoft.com/office/officeart/2005/8/colors/accent1_2" csCatId="accent1" phldr="1"/>
      <dgm:spPr/>
    </dgm:pt>
    <dgm:pt modelId="{CACBA9AE-3C17-47EC-89E7-B676A458244F}">
      <dgm:prSet phldrT="[Text]"/>
      <dgm:spPr/>
      <dgm:t>
        <a:bodyPr/>
        <a:lstStyle/>
        <a:p>
          <a:r>
            <a:rPr lang="de-AT" dirty="0" err="1" smtClean="0"/>
            <a:t>Pre-Semantic</a:t>
          </a:r>
          <a:endParaRPr lang="en-US" dirty="0"/>
        </a:p>
      </dgm:t>
    </dgm:pt>
    <dgm:pt modelId="{818E0F56-263A-4620-8B91-4489A963B1C5}" type="parTrans" cxnId="{42CC8F29-47D8-4D43-BCF7-AF16BF185C0B}">
      <dgm:prSet/>
      <dgm:spPr/>
      <dgm:t>
        <a:bodyPr/>
        <a:lstStyle/>
        <a:p>
          <a:endParaRPr lang="en-US"/>
        </a:p>
      </dgm:t>
    </dgm:pt>
    <dgm:pt modelId="{8118AB02-549F-43B6-8AD7-05DE16E3589B}" type="sibTrans" cxnId="{42CC8F29-47D8-4D43-BCF7-AF16BF185C0B}">
      <dgm:prSet/>
      <dgm:spPr/>
      <dgm:t>
        <a:bodyPr/>
        <a:lstStyle/>
        <a:p>
          <a:endParaRPr lang="en-US"/>
        </a:p>
      </dgm:t>
    </dgm:pt>
    <dgm:pt modelId="{3059D5E6-0C05-42E3-B3D8-3C83F5984171}">
      <dgm:prSet phldrT="[Text]"/>
      <dgm:spPr/>
      <dgm:t>
        <a:bodyPr/>
        <a:lstStyle/>
        <a:p>
          <a:r>
            <a:rPr lang="de-AT" dirty="0" err="1" smtClean="0"/>
            <a:t>Semantic</a:t>
          </a:r>
          <a:endParaRPr lang="en-US" dirty="0"/>
        </a:p>
      </dgm:t>
    </dgm:pt>
    <dgm:pt modelId="{69ED8A3D-5212-495D-86DB-BF048400DF26}" type="parTrans" cxnId="{56333AFE-0688-463E-A319-7A9C1EE7EFF2}">
      <dgm:prSet/>
      <dgm:spPr/>
      <dgm:t>
        <a:bodyPr/>
        <a:lstStyle/>
        <a:p>
          <a:endParaRPr lang="en-US"/>
        </a:p>
      </dgm:t>
    </dgm:pt>
    <dgm:pt modelId="{CEB289B8-E344-4430-B15C-E342678950C1}" type="sibTrans" cxnId="{56333AFE-0688-463E-A319-7A9C1EE7EFF2}">
      <dgm:prSet/>
      <dgm:spPr/>
      <dgm:t>
        <a:bodyPr/>
        <a:lstStyle/>
        <a:p>
          <a:endParaRPr lang="en-US"/>
        </a:p>
      </dgm:t>
    </dgm:pt>
    <dgm:pt modelId="{399FC00F-03A5-4823-9C42-12042CBC1662}">
      <dgm:prSet phldrT="[Text]"/>
      <dgm:spPr/>
      <dgm:t>
        <a:bodyPr/>
        <a:lstStyle/>
        <a:p>
          <a:r>
            <a:rPr lang="de-AT" dirty="0" smtClean="0"/>
            <a:t>Post-Semanti-</a:t>
          </a:r>
          <a:r>
            <a:rPr lang="de-AT" dirty="0" err="1" smtClean="0"/>
            <a:t>fication</a:t>
          </a:r>
          <a:endParaRPr lang="en-US" dirty="0"/>
        </a:p>
      </dgm:t>
    </dgm:pt>
    <dgm:pt modelId="{411FB374-43A5-4714-94FB-8A9BB882669C}" type="parTrans" cxnId="{6CD71219-F60F-42B8-B0AE-C055233F5FA5}">
      <dgm:prSet/>
      <dgm:spPr/>
      <dgm:t>
        <a:bodyPr/>
        <a:lstStyle/>
        <a:p>
          <a:endParaRPr lang="en-US"/>
        </a:p>
      </dgm:t>
    </dgm:pt>
    <dgm:pt modelId="{4AE748AC-0091-4AAF-85F5-9AAD9F19956A}" type="sibTrans" cxnId="{6CD71219-F60F-42B8-B0AE-C055233F5FA5}">
      <dgm:prSet/>
      <dgm:spPr/>
      <dgm:t>
        <a:bodyPr/>
        <a:lstStyle/>
        <a:p>
          <a:endParaRPr lang="en-US"/>
        </a:p>
      </dgm:t>
    </dgm:pt>
    <dgm:pt modelId="{45D35A31-7CB8-4356-B8F7-EDCE380E0630}">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a:t>
          </a:r>
          <a:r>
            <a:rPr lang="de-AT" dirty="0" err="1" smtClean="0"/>
            <a:t>Acquisition</a:t>
          </a:r>
          <a:endParaRPr lang="en-US" dirty="0"/>
        </a:p>
      </dgm:t>
    </dgm:pt>
    <dgm:pt modelId="{B457A5BF-5326-41B6-B061-6588B575DEAA}" type="parTrans" cxnId="{1D19B2B3-6B46-49E0-9475-0648F9D69006}">
      <dgm:prSet/>
      <dgm:spPr/>
      <dgm:t>
        <a:bodyPr/>
        <a:lstStyle/>
        <a:p>
          <a:endParaRPr lang="en-US"/>
        </a:p>
      </dgm:t>
    </dgm:pt>
    <dgm:pt modelId="{6B224CE3-39D7-4F3B-AFA9-9CF3B1BEAAD5}" type="sibTrans" cxnId="{1D19B2B3-6B46-49E0-9475-0648F9D69006}">
      <dgm:prSet/>
      <dgm:spPr/>
      <dgm:t>
        <a:bodyPr/>
        <a:lstStyle/>
        <a:p>
          <a:endParaRPr lang="en-US"/>
        </a:p>
      </dgm:t>
    </dgm:pt>
    <dgm:pt modelId="{AC9AE669-C627-4AD1-B662-2E1D8E35125D}">
      <dgm:prSet/>
      <dgm:spPr>
        <a:solidFill>
          <a:srgbClr val="D0D8E8">
            <a:alpha val="89804"/>
          </a:srgbClr>
        </a:solidFill>
        <a:ln>
          <a:solidFill>
            <a:srgbClr val="D0D8E8">
              <a:alpha val="89804"/>
            </a:srgbClr>
          </a:solidFill>
        </a:ln>
      </dgm:spPr>
      <dgm:t>
        <a:bodyPr/>
        <a:lstStyle/>
        <a:p>
          <a:r>
            <a:rPr lang="de-AT" dirty="0" smtClean="0"/>
            <a:t>Data Mapping</a:t>
          </a:r>
          <a:endParaRPr lang="en-US" dirty="0"/>
        </a:p>
      </dgm:t>
    </dgm:pt>
    <dgm:pt modelId="{C5EF7226-6C89-45B9-80CC-A8D61D56286C}" type="parTrans" cxnId="{04C2F08E-1A46-4C80-85E5-193429C1DBD1}">
      <dgm:prSet/>
      <dgm:spPr/>
      <dgm:t>
        <a:bodyPr/>
        <a:lstStyle/>
        <a:p>
          <a:endParaRPr lang="en-US"/>
        </a:p>
      </dgm:t>
    </dgm:pt>
    <dgm:pt modelId="{7FBAC7E6-96B3-4C6D-BECB-EEFF34878930}" type="sibTrans" cxnId="{04C2F08E-1A46-4C80-85E5-193429C1DBD1}">
      <dgm:prSet/>
      <dgm:spPr/>
      <dgm:t>
        <a:bodyPr/>
        <a:lstStyle/>
        <a:p>
          <a:endParaRPr lang="en-US"/>
        </a:p>
      </dgm:t>
    </dgm:pt>
    <dgm:pt modelId="{A6D93A55-9661-4B49-A506-FBACE95E709C}">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a:t>
          </a:r>
          <a:r>
            <a:rPr lang="de-AT" dirty="0" err="1" smtClean="0"/>
            <a:t>Structure</a:t>
          </a:r>
          <a:r>
            <a:rPr lang="de-AT" dirty="0" smtClean="0"/>
            <a:t> Definition</a:t>
          </a:r>
          <a:endParaRPr lang="en-US" dirty="0"/>
        </a:p>
      </dgm:t>
    </dgm:pt>
    <dgm:pt modelId="{D61CF307-0B51-40BC-AC2D-FC2816878771}" type="parTrans" cxnId="{9F49F1A4-FDB1-4A4C-82AF-E2E6A1DCBAB7}">
      <dgm:prSet/>
      <dgm:spPr/>
      <dgm:t>
        <a:bodyPr/>
        <a:lstStyle/>
        <a:p>
          <a:endParaRPr lang="en-US"/>
        </a:p>
      </dgm:t>
    </dgm:pt>
    <dgm:pt modelId="{87A6723D-8D26-4C37-82FC-E1F29B2C4149}" type="sibTrans" cxnId="{9F49F1A4-FDB1-4A4C-82AF-E2E6A1DCBAB7}">
      <dgm:prSet/>
      <dgm:spPr/>
      <dgm:t>
        <a:bodyPr/>
        <a:lstStyle/>
        <a:p>
          <a:endParaRPr lang="en-US"/>
        </a:p>
      </dgm:t>
    </dgm:pt>
    <dgm:pt modelId="{1598A924-7312-45A2-BEB8-7AE5A648A59A}">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RDF Generation</a:t>
          </a:r>
          <a:endParaRPr lang="en-US" dirty="0"/>
        </a:p>
      </dgm:t>
    </dgm:pt>
    <dgm:pt modelId="{2FD7BD86-6550-4BD6-97AF-44D58DA8DBB9}" type="parTrans" cxnId="{B526BA76-BFC0-48A7-B240-E159A0ADD445}">
      <dgm:prSet/>
      <dgm:spPr/>
      <dgm:t>
        <a:bodyPr/>
        <a:lstStyle/>
        <a:p>
          <a:endParaRPr lang="en-US"/>
        </a:p>
      </dgm:t>
    </dgm:pt>
    <dgm:pt modelId="{D21423FB-487E-439A-8ED0-C91B2089EA1C}" type="sibTrans" cxnId="{B526BA76-BFC0-48A7-B240-E159A0ADD445}">
      <dgm:prSet/>
      <dgm:spPr/>
      <dgm:t>
        <a:bodyPr/>
        <a:lstStyle/>
        <a:p>
          <a:endParaRPr lang="en-US"/>
        </a:p>
      </dgm:t>
    </dgm:pt>
    <dgm:pt modelId="{F91BE885-3971-4D7D-8051-6915EE146A6B}">
      <dgm:prSet/>
      <dgm:spPr/>
      <dgm:t>
        <a:bodyPr/>
        <a:lstStyle/>
        <a:p>
          <a:r>
            <a:rPr lang="de-AT" dirty="0" smtClean="0"/>
            <a:t>Data Storage</a:t>
          </a:r>
          <a:endParaRPr lang="en-US" dirty="0"/>
        </a:p>
      </dgm:t>
    </dgm:pt>
    <dgm:pt modelId="{D407B0E4-2A57-48C0-921D-32755FD7545D}" type="parTrans" cxnId="{1B966C33-590C-48F5-884A-7CABCBEF4EC1}">
      <dgm:prSet/>
      <dgm:spPr/>
      <dgm:t>
        <a:bodyPr/>
        <a:lstStyle/>
        <a:p>
          <a:endParaRPr lang="en-US"/>
        </a:p>
      </dgm:t>
    </dgm:pt>
    <dgm:pt modelId="{9C0C6320-FAC5-4A5B-A795-7085AEB3B181}" type="sibTrans" cxnId="{1B966C33-590C-48F5-884A-7CABCBEF4EC1}">
      <dgm:prSet/>
      <dgm:spPr/>
      <dgm:t>
        <a:bodyPr/>
        <a:lstStyle/>
        <a:p>
          <a:endParaRPr lang="en-US"/>
        </a:p>
      </dgm:t>
    </dgm:pt>
    <dgm:pt modelId="{47066FC9-115B-4856-B1D8-68A807458297}">
      <dgm:prSet/>
      <dgm:spPr/>
      <dgm:t>
        <a:bodyPr/>
        <a:lstStyle/>
        <a:p>
          <a:r>
            <a:rPr lang="de-AT" dirty="0" smtClean="0"/>
            <a:t>Data Access</a:t>
          </a:r>
          <a:endParaRPr lang="en-US" dirty="0"/>
        </a:p>
      </dgm:t>
    </dgm:pt>
    <dgm:pt modelId="{4E474F4A-F422-4CB4-AA31-323F2A95FE6A}" type="parTrans" cxnId="{08B0AA85-602B-473B-AE40-2E9543BC3918}">
      <dgm:prSet/>
      <dgm:spPr/>
      <dgm:t>
        <a:bodyPr/>
        <a:lstStyle/>
        <a:p>
          <a:endParaRPr lang="en-US"/>
        </a:p>
      </dgm:t>
    </dgm:pt>
    <dgm:pt modelId="{35A3A264-EDA4-49F3-A0F0-03FD628BC9BE}" type="sibTrans" cxnId="{08B0AA85-602B-473B-AE40-2E9543BC3918}">
      <dgm:prSet/>
      <dgm:spPr/>
      <dgm:t>
        <a:bodyPr/>
        <a:lstStyle/>
        <a:p>
          <a:endParaRPr lang="en-US"/>
        </a:p>
      </dgm:t>
    </dgm:pt>
    <dgm:pt modelId="{2AAC854F-6A2A-4017-8817-D5D52C441A27}">
      <dgm:prSet/>
      <dgm:spPr/>
      <dgm:t>
        <a:bodyPr/>
        <a:lstStyle/>
        <a:p>
          <a:r>
            <a:rPr lang="de-AT" dirty="0" smtClean="0"/>
            <a:t>Data Integration</a:t>
          </a:r>
          <a:endParaRPr lang="en-US" dirty="0"/>
        </a:p>
      </dgm:t>
    </dgm:pt>
    <dgm:pt modelId="{DC7E4608-E485-4781-AE2B-4BEE839793EA}" type="parTrans" cxnId="{DF1336AB-450A-446C-8B7C-D65D4767A65A}">
      <dgm:prSet/>
      <dgm:spPr/>
      <dgm:t>
        <a:bodyPr/>
        <a:lstStyle/>
        <a:p>
          <a:endParaRPr lang="en-US"/>
        </a:p>
      </dgm:t>
    </dgm:pt>
    <dgm:pt modelId="{5962A9C3-F8BA-4AAE-8BBB-BE5FC068835B}" type="sibTrans" cxnId="{DF1336AB-450A-446C-8B7C-D65D4767A65A}">
      <dgm:prSet/>
      <dgm:spPr/>
      <dgm:t>
        <a:bodyPr/>
        <a:lstStyle/>
        <a:p>
          <a:endParaRPr lang="en-US"/>
        </a:p>
      </dgm:t>
    </dgm:pt>
    <dgm:pt modelId="{8C6B9C06-F1A6-45C6-9C42-6ACFCDF8E3B7}">
      <dgm:prSet/>
      <dgm:spPr/>
      <dgm:t>
        <a:bodyPr/>
        <a:lstStyle/>
        <a:p>
          <a:r>
            <a:rPr lang="de-AT" dirty="0" smtClean="0"/>
            <a:t>Data </a:t>
          </a:r>
          <a:r>
            <a:rPr lang="de-AT" dirty="0" err="1" smtClean="0"/>
            <a:t>Exploitation</a:t>
          </a:r>
          <a:endParaRPr lang="en-US" dirty="0"/>
        </a:p>
      </dgm:t>
    </dgm:pt>
    <dgm:pt modelId="{3BB18F3A-55D7-4B55-AFC7-383CD2C251EA}" type="parTrans" cxnId="{4C0ABB9A-A95E-41CB-A118-4EBFEA73DF91}">
      <dgm:prSet/>
      <dgm:spPr/>
      <dgm:t>
        <a:bodyPr/>
        <a:lstStyle/>
        <a:p>
          <a:endParaRPr lang="en-US"/>
        </a:p>
      </dgm:t>
    </dgm:pt>
    <dgm:pt modelId="{A1DDA29E-3ABC-4E86-8DFC-AD12514C9991}" type="sibTrans" cxnId="{4C0ABB9A-A95E-41CB-A118-4EBFEA73DF91}">
      <dgm:prSet/>
      <dgm:spPr/>
      <dgm:t>
        <a:bodyPr/>
        <a:lstStyle/>
        <a:p>
          <a:endParaRPr lang="en-US"/>
        </a:p>
      </dgm:t>
    </dgm:pt>
    <dgm:pt modelId="{FC8F887F-3583-4A02-A156-2F9F8208DCF7}" type="pres">
      <dgm:prSet presAssocID="{D7C056BF-CA52-462F-B751-BA6ACA37FB14}" presName="Name0" presStyleCnt="0">
        <dgm:presLayoutVars>
          <dgm:chPref val="3"/>
          <dgm:dir/>
          <dgm:animLvl val="lvl"/>
          <dgm:resizeHandles/>
        </dgm:presLayoutVars>
      </dgm:prSet>
      <dgm:spPr/>
    </dgm:pt>
    <dgm:pt modelId="{8BE6A789-1433-4A21-B9A3-A4CA0D54BC0B}" type="pres">
      <dgm:prSet presAssocID="{CACBA9AE-3C17-47EC-89E7-B676A458244F}" presName="horFlow" presStyleCnt="0"/>
      <dgm:spPr/>
    </dgm:pt>
    <dgm:pt modelId="{EAF01807-573B-4F05-8914-760CE1678E3C}" type="pres">
      <dgm:prSet presAssocID="{CACBA9AE-3C17-47EC-89E7-B676A458244F}" presName="bigChev" presStyleLbl="node1" presStyleIdx="0" presStyleCnt="3"/>
      <dgm:spPr/>
      <dgm:t>
        <a:bodyPr/>
        <a:lstStyle/>
        <a:p>
          <a:endParaRPr lang="en-US"/>
        </a:p>
      </dgm:t>
    </dgm:pt>
    <dgm:pt modelId="{C7878923-249C-49BD-A811-6660F55F6EE1}" type="pres">
      <dgm:prSet presAssocID="{B457A5BF-5326-41B6-B061-6588B575DEAA}" presName="parTrans" presStyleCnt="0"/>
      <dgm:spPr/>
    </dgm:pt>
    <dgm:pt modelId="{177169F2-6D49-4B62-BC44-5C88F41E05AE}" type="pres">
      <dgm:prSet presAssocID="{45D35A31-7CB8-4356-B8F7-EDCE380E0630}" presName="node" presStyleLbl="alignAccFollowNode1" presStyleIdx="0" presStyleCnt="8">
        <dgm:presLayoutVars>
          <dgm:bulletEnabled val="1"/>
        </dgm:presLayoutVars>
      </dgm:prSet>
      <dgm:spPr/>
      <dgm:t>
        <a:bodyPr/>
        <a:lstStyle/>
        <a:p>
          <a:endParaRPr lang="en-US"/>
        </a:p>
      </dgm:t>
    </dgm:pt>
    <dgm:pt modelId="{0563D330-8C83-453C-99DF-72EDFD038EC9}" type="pres">
      <dgm:prSet presAssocID="{6B224CE3-39D7-4F3B-AFA9-9CF3B1BEAAD5}" presName="sibTrans" presStyleCnt="0"/>
      <dgm:spPr/>
    </dgm:pt>
    <dgm:pt modelId="{452CBA63-B61A-4785-9F20-D97A412F8059}" type="pres">
      <dgm:prSet presAssocID="{AC9AE669-C627-4AD1-B662-2E1D8E35125D}" presName="node" presStyleLbl="alignAccFollowNode1" presStyleIdx="1" presStyleCnt="8">
        <dgm:presLayoutVars>
          <dgm:bulletEnabled val="1"/>
        </dgm:presLayoutVars>
      </dgm:prSet>
      <dgm:spPr/>
      <dgm:t>
        <a:bodyPr/>
        <a:lstStyle/>
        <a:p>
          <a:endParaRPr lang="en-US"/>
        </a:p>
      </dgm:t>
    </dgm:pt>
    <dgm:pt modelId="{90A00586-AE05-4CC3-BE7B-A53CB2619DE6}" type="pres">
      <dgm:prSet presAssocID="{7FBAC7E6-96B3-4C6D-BECB-EEFF34878930}" presName="sibTrans" presStyleCnt="0"/>
      <dgm:spPr/>
    </dgm:pt>
    <dgm:pt modelId="{B5E77B7D-3056-4819-AC9E-84243E078525}" type="pres">
      <dgm:prSet presAssocID="{A6D93A55-9661-4B49-A506-FBACE95E709C}" presName="node" presStyleLbl="alignAccFollowNode1" presStyleIdx="2" presStyleCnt="8">
        <dgm:presLayoutVars>
          <dgm:bulletEnabled val="1"/>
        </dgm:presLayoutVars>
      </dgm:prSet>
      <dgm:spPr/>
      <dgm:t>
        <a:bodyPr/>
        <a:lstStyle/>
        <a:p>
          <a:endParaRPr lang="en-US"/>
        </a:p>
      </dgm:t>
    </dgm:pt>
    <dgm:pt modelId="{2C68C129-5940-44C3-8CB6-9679A25A77FB}" type="pres">
      <dgm:prSet presAssocID="{CACBA9AE-3C17-47EC-89E7-B676A458244F}" presName="vSp" presStyleCnt="0"/>
      <dgm:spPr/>
    </dgm:pt>
    <dgm:pt modelId="{4F9AECED-59FB-41E1-AFB5-DD3B99DE45EE}" type="pres">
      <dgm:prSet presAssocID="{3059D5E6-0C05-42E3-B3D8-3C83F5984171}" presName="horFlow" presStyleCnt="0"/>
      <dgm:spPr/>
    </dgm:pt>
    <dgm:pt modelId="{B7D5A35F-D495-4AD7-A2AD-82FB812A3045}" type="pres">
      <dgm:prSet presAssocID="{3059D5E6-0C05-42E3-B3D8-3C83F5984171}" presName="bigChev" presStyleLbl="node1" presStyleIdx="1" presStyleCnt="3"/>
      <dgm:spPr/>
      <dgm:t>
        <a:bodyPr/>
        <a:lstStyle/>
        <a:p>
          <a:endParaRPr lang="en-US"/>
        </a:p>
      </dgm:t>
    </dgm:pt>
    <dgm:pt modelId="{3045CE0F-BC0A-4CC7-A0D9-5F976CFEDD4F}" type="pres">
      <dgm:prSet presAssocID="{2FD7BD86-6550-4BD6-97AF-44D58DA8DBB9}" presName="parTrans" presStyleCnt="0"/>
      <dgm:spPr/>
    </dgm:pt>
    <dgm:pt modelId="{BB6535DB-1FEE-4CE2-91DD-4126A80C6024}" type="pres">
      <dgm:prSet presAssocID="{1598A924-7312-45A2-BEB8-7AE5A648A59A}" presName="node" presStyleLbl="alignAccFollowNode1" presStyleIdx="3" presStyleCnt="8">
        <dgm:presLayoutVars>
          <dgm:bulletEnabled val="1"/>
        </dgm:presLayoutVars>
      </dgm:prSet>
      <dgm:spPr/>
      <dgm:t>
        <a:bodyPr/>
        <a:lstStyle/>
        <a:p>
          <a:endParaRPr lang="en-US"/>
        </a:p>
      </dgm:t>
    </dgm:pt>
    <dgm:pt modelId="{ADEADB4A-FBA8-441E-9920-5C02D5179530}" type="pres">
      <dgm:prSet presAssocID="{D21423FB-487E-439A-8ED0-C91B2089EA1C}" presName="sibTrans" presStyleCnt="0"/>
      <dgm:spPr/>
    </dgm:pt>
    <dgm:pt modelId="{42FDC063-BB5F-4B6E-BBC9-1A34F1962A6B}" type="pres">
      <dgm:prSet presAssocID="{F91BE885-3971-4D7D-8051-6915EE146A6B}" presName="node" presStyleLbl="alignAccFollowNode1" presStyleIdx="4" presStyleCnt="8">
        <dgm:presLayoutVars>
          <dgm:bulletEnabled val="1"/>
        </dgm:presLayoutVars>
      </dgm:prSet>
      <dgm:spPr/>
      <dgm:t>
        <a:bodyPr/>
        <a:lstStyle/>
        <a:p>
          <a:endParaRPr lang="en-US"/>
        </a:p>
      </dgm:t>
    </dgm:pt>
    <dgm:pt modelId="{3D667095-B369-492C-AA0D-668516B67313}" type="pres">
      <dgm:prSet presAssocID="{9C0C6320-FAC5-4A5B-A795-7085AEB3B181}" presName="sibTrans" presStyleCnt="0"/>
      <dgm:spPr/>
    </dgm:pt>
    <dgm:pt modelId="{C7ECEF7B-58A6-4C7C-899F-1639AF17B7B4}" type="pres">
      <dgm:prSet presAssocID="{47066FC9-115B-4856-B1D8-68A807458297}" presName="node" presStyleLbl="alignAccFollowNode1" presStyleIdx="5" presStyleCnt="8">
        <dgm:presLayoutVars>
          <dgm:bulletEnabled val="1"/>
        </dgm:presLayoutVars>
      </dgm:prSet>
      <dgm:spPr/>
      <dgm:t>
        <a:bodyPr/>
        <a:lstStyle/>
        <a:p>
          <a:endParaRPr lang="en-US"/>
        </a:p>
      </dgm:t>
    </dgm:pt>
    <dgm:pt modelId="{1397ABDB-FFDE-4F89-91BE-B1076272D4A3}" type="pres">
      <dgm:prSet presAssocID="{3059D5E6-0C05-42E3-B3D8-3C83F5984171}" presName="vSp" presStyleCnt="0"/>
      <dgm:spPr/>
    </dgm:pt>
    <dgm:pt modelId="{A3A39F9C-AA75-46CC-B081-089D355ECE40}" type="pres">
      <dgm:prSet presAssocID="{399FC00F-03A5-4823-9C42-12042CBC1662}" presName="horFlow" presStyleCnt="0"/>
      <dgm:spPr/>
    </dgm:pt>
    <dgm:pt modelId="{409E2A93-79C1-494B-8CB7-47220D33F22C}" type="pres">
      <dgm:prSet presAssocID="{399FC00F-03A5-4823-9C42-12042CBC1662}" presName="bigChev" presStyleLbl="node1" presStyleIdx="2" presStyleCnt="3"/>
      <dgm:spPr/>
      <dgm:t>
        <a:bodyPr/>
        <a:lstStyle/>
        <a:p>
          <a:endParaRPr lang="en-US"/>
        </a:p>
      </dgm:t>
    </dgm:pt>
    <dgm:pt modelId="{E0D02CF9-C91E-47C0-87BB-E4D3113B8FED}" type="pres">
      <dgm:prSet presAssocID="{DC7E4608-E485-4781-AE2B-4BEE839793EA}" presName="parTrans" presStyleCnt="0"/>
      <dgm:spPr/>
    </dgm:pt>
    <dgm:pt modelId="{F0D68090-70D5-4179-8C76-D48B028996B9}" type="pres">
      <dgm:prSet presAssocID="{2AAC854F-6A2A-4017-8817-D5D52C441A27}" presName="node" presStyleLbl="alignAccFollowNode1" presStyleIdx="6" presStyleCnt="8">
        <dgm:presLayoutVars>
          <dgm:bulletEnabled val="1"/>
        </dgm:presLayoutVars>
      </dgm:prSet>
      <dgm:spPr/>
      <dgm:t>
        <a:bodyPr/>
        <a:lstStyle/>
        <a:p>
          <a:endParaRPr lang="en-US"/>
        </a:p>
      </dgm:t>
    </dgm:pt>
    <dgm:pt modelId="{40D53B52-7A3A-484B-B9F5-B8F6EDB4B870}" type="pres">
      <dgm:prSet presAssocID="{5962A9C3-F8BA-4AAE-8BBB-BE5FC068835B}" presName="sibTrans" presStyleCnt="0"/>
      <dgm:spPr/>
    </dgm:pt>
    <dgm:pt modelId="{CF704728-C428-43BC-8BE6-E7B20FD03F78}" type="pres">
      <dgm:prSet presAssocID="{8C6B9C06-F1A6-45C6-9C42-6ACFCDF8E3B7}" presName="node" presStyleLbl="alignAccFollowNode1" presStyleIdx="7" presStyleCnt="8">
        <dgm:presLayoutVars>
          <dgm:bulletEnabled val="1"/>
        </dgm:presLayoutVars>
      </dgm:prSet>
      <dgm:spPr/>
      <dgm:t>
        <a:bodyPr/>
        <a:lstStyle/>
        <a:p>
          <a:endParaRPr lang="en-US"/>
        </a:p>
      </dgm:t>
    </dgm:pt>
  </dgm:ptLst>
  <dgm:cxnLst>
    <dgm:cxn modelId="{B526BA76-BFC0-48A7-B240-E159A0ADD445}" srcId="{3059D5E6-0C05-42E3-B3D8-3C83F5984171}" destId="{1598A924-7312-45A2-BEB8-7AE5A648A59A}" srcOrd="0" destOrd="0" parTransId="{2FD7BD86-6550-4BD6-97AF-44D58DA8DBB9}" sibTransId="{D21423FB-487E-439A-8ED0-C91B2089EA1C}"/>
    <dgm:cxn modelId="{1D19B2B3-6B46-49E0-9475-0648F9D69006}" srcId="{CACBA9AE-3C17-47EC-89E7-B676A458244F}" destId="{45D35A31-7CB8-4356-B8F7-EDCE380E0630}" srcOrd="0" destOrd="0" parTransId="{B457A5BF-5326-41B6-B061-6588B575DEAA}" sibTransId="{6B224CE3-39D7-4F3B-AFA9-9CF3B1BEAAD5}"/>
    <dgm:cxn modelId="{A6F1FC10-8D9A-40EC-B359-AF613D087B4B}" type="presOf" srcId="{A6D93A55-9661-4B49-A506-FBACE95E709C}" destId="{B5E77B7D-3056-4819-AC9E-84243E078525}" srcOrd="0" destOrd="0" presId="urn:microsoft.com/office/officeart/2005/8/layout/lProcess3"/>
    <dgm:cxn modelId="{6CD71219-F60F-42B8-B0AE-C055233F5FA5}" srcId="{D7C056BF-CA52-462F-B751-BA6ACA37FB14}" destId="{399FC00F-03A5-4823-9C42-12042CBC1662}" srcOrd="2" destOrd="0" parTransId="{411FB374-43A5-4714-94FB-8A9BB882669C}" sibTransId="{4AE748AC-0091-4AAF-85F5-9AAD9F19956A}"/>
    <dgm:cxn modelId="{DF1336AB-450A-446C-8B7C-D65D4767A65A}" srcId="{399FC00F-03A5-4823-9C42-12042CBC1662}" destId="{2AAC854F-6A2A-4017-8817-D5D52C441A27}" srcOrd="0" destOrd="0" parTransId="{DC7E4608-E485-4781-AE2B-4BEE839793EA}" sibTransId="{5962A9C3-F8BA-4AAE-8BBB-BE5FC068835B}"/>
    <dgm:cxn modelId="{42CC8F29-47D8-4D43-BCF7-AF16BF185C0B}" srcId="{D7C056BF-CA52-462F-B751-BA6ACA37FB14}" destId="{CACBA9AE-3C17-47EC-89E7-B676A458244F}" srcOrd="0" destOrd="0" parTransId="{818E0F56-263A-4620-8B91-4489A963B1C5}" sibTransId="{8118AB02-549F-43B6-8AD7-05DE16E3589B}"/>
    <dgm:cxn modelId="{D96A5420-FBB7-4EC4-8EC3-233102292950}" type="presOf" srcId="{45D35A31-7CB8-4356-B8F7-EDCE380E0630}" destId="{177169F2-6D49-4B62-BC44-5C88F41E05AE}" srcOrd="0" destOrd="0" presId="urn:microsoft.com/office/officeart/2005/8/layout/lProcess3"/>
    <dgm:cxn modelId="{04C2F08E-1A46-4C80-85E5-193429C1DBD1}" srcId="{CACBA9AE-3C17-47EC-89E7-B676A458244F}" destId="{AC9AE669-C627-4AD1-B662-2E1D8E35125D}" srcOrd="1" destOrd="0" parTransId="{C5EF7226-6C89-45B9-80CC-A8D61D56286C}" sibTransId="{7FBAC7E6-96B3-4C6D-BECB-EEFF34878930}"/>
    <dgm:cxn modelId="{F87CDBC7-8B1C-4ED8-AA3D-2B277D1EF324}" type="presOf" srcId="{1598A924-7312-45A2-BEB8-7AE5A648A59A}" destId="{BB6535DB-1FEE-4CE2-91DD-4126A80C6024}" srcOrd="0" destOrd="0" presId="urn:microsoft.com/office/officeart/2005/8/layout/lProcess3"/>
    <dgm:cxn modelId="{449E6CC2-DBEC-445A-B9CE-777D511C8BF5}" type="presOf" srcId="{47066FC9-115B-4856-B1D8-68A807458297}" destId="{C7ECEF7B-58A6-4C7C-899F-1639AF17B7B4}" srcOrd="0" destOrd="0" presId="urn:microsoft.com/office/officeart/2005/8/layout/lProcess3"/>
    <dgm:cxn modelId="{2321B310-467D-4B9C-81B5-A92DE8393F6C}" type="presOf" srcId="{CACBA9AE-3C17-47EC-89E7-B676A458244F}" destId="{EAF01807-573B-4F05-8914-760CE1678E3C}" srcOrd="0" destOrd="0" presId="urn:microsoft.com/office/officeart/2005/8/layout/lProcess3"/>
    <dgm:cxn modelId="{1B966C33-590C-48F5-884A-7CABCBEF4EC1}" srcId="{3059D5E6-0C05-42E3-B3D8-3C83F5984171}" destId="{F91BE885-3971-4D7D-8051-6915EE146A6B}" srcOrd="1" destOrd="0" parTransId="{D407B0E4-2A57-48C0-921D-32755FD7545D}" sibTransId="{9C0C6320-FAC5-4A5B-A795-7085AEB3B181}"/>
    <dgm:cxn modelId="{FF77F2C6-A799-4F49-9E89-175548A16FEA}" type="presOf" srcId="{D7C056BF-CA52-462F-B751-BA6ACA37FB14}" destId="{FC8F887F-3583-4A02-A156-2F9F8208DCF7}" srcOrd="0" destOrd="0" presId="urn:microsoft.com/office/officeart/2005/8/layout/lProcess3"/>
    <dgm:cxn modelId="{C51E98E1-27B6-4C88-87E9-08C0B6DC247F}" type="presOf" srcId="{399FC00F-03A5-4823-9C42-12042CBC1662}" destId="{409E2A93-79C1-494B-8CB7-47220D33F22C}" srcOrd="0" destOrd="0" presId="urn:microsoft.com/office/officeart/2005/8/layout/lProcess3"/>
    <dgm:cxn modelId="{1D436E38-BAE6-4413-99A0-BE6636C59E34}" type="presOf" srcId="{F91BE885-3971-4D7D-8051-6915EE146A6B}" destId="{42FDC063-BB5F-4B6E-BBC9-1A34F1962A6B}" srcOrd="0" destOrd="0" presId="urn:microsoft.com/office/officeart/2005/8/layout/lProcess3"/>
    <dgm:cxn modelId="{9F49F1A4-FDB1-4A4C-82AF-E2E6A1DCBAB7}" srcId="{CACBA9AE-3C17-47EC-89E7-B676A458244F}" destId="{A6D93A55-9661-4B49-A506-FBACE95E709C}" srcOrd="2" destOrd="0" parTransId="{D61CF307-0B51-40BC-AC2D-FC2816878771}" sibTransId="{87A6723D-8D26-4C37-82FC-E1F29B2C4149}"/>
    <dgm:cxn modelId="{56333AFE-0688-463E-A319-7A9C1EE7EFF2}" srcId="{D7C056BF-CA52-462F-B751-BA6ACA37FB14}" destId="{3059D5E6-0C05-42E3-B3D8-3C83F5984171}" srcOrd="1" destOrd="0" parTransId="{69ED8A3D-5212-495D-86DB-BF048400DF26}" sibTransId="{CEB289B8-E344-4430-B15C-E342678950C1}"/>
    <dgm:cxn modelId="{E68572EF-1915-4B55-8A06-B81C1BD7E84F}" type="presOf" srcId="{8C6B9C06-F1A6-45C6-9C42-6ACFCDF8E3B7}" destId="{CF704728-C428-43BC-8BE6-E7B20FD03F78}" srcOrd="0" destOrd="0" presId="urn:microsoft.com/office/officeart/2005/8/layout/lProcess3"/>
    <dgm:cxn modelId="{08B0AA85-602B-473B-AE40-2E9543BC3918}" srcId="{3059D5E6-0C05-42E3-B3D8-3C83F5984171}" destId="{47066FC9-115B-4856-B1D8-68A807458297}" srcOrd="2" destOrd="0" parTransId="{4E474F4A-F422-4CB4-AA31-323F2A95FE6A}" sibTransId="{35A3A264-EDA4-49F3-A0F0-03FD628BC9BE}"/>
    <dgm:cxn modelId="{256D2A64-9287-4EEB-B8ED-2B21A87F228E}" type="presOf" srcId="{3059D5E6-0C05-42E3-B3D8-3C83F5984171}" destId="{B7D5A35F-D495-4AD7-A2AD-82FB812A3045}" srcOrd="0" destOrd="0" presId="urn:microsoft.com/office/officeart/2005/8/layout/lProcess3"/>
    <dgm:cxn modelId="{4C0ABB9A-A95E-41CB-A118-4EBFEA73DF91}" srcId="{399FC00F-03A5-4823-9C42-12042CBC1662}" destId="{8C6B9C06-F1A6-45C6-9C42-6ACFCDF8E3B7}" srcOrd="1" destOrd="0" parTransId="{3BB18F3A-55D7-4B55-AFC7-383CD2C251EA}" sibTransId="{A1DDA29E-3ABC-4E86-8DFC-AD12514C9991}"/>
    <dgm:cxn modelId="{E23529D8-D0EC-4DBC-AFF0-E263919B0793}" type="presOf" srcId="{2AAC854F-6A2A-4017-8817-D5D52C441A27}" destId="{F0D68090-70D5-4179-8C76-D48B028996B9}" srcOrd="0" destOrd="0" presId="urn:microsoft.com/office/officeart/2005/8/layout/lProcess3"/>
    <dgm:cxn modelId="{F3A68127-BADA-46BE-8756-5F594BCA1C6C}" type="presOf" srcId="{AC9AE669-C627-4AD1-B662-2E1D8E35125D}" destId="{452CBA63-B61A-4785-9F20-D97A412F8059}" srcOrd="0" destOrd="0" presId="urn:microsoft.com/office/officeart/2005/8/layout/lProcess3"/>
    <dgm:cxn modelId="{B7023870-72CF-4E85-9CCC-4B9E7B0630CA}" type="presParOf" srcId="{FC8F887F-3583-4A02-A156-2F9F8208DCF7}" destId="{8BE6A789-1433-4A21-B9A3-A4CA0D54BC0B}" srcOrd="0" destOrd="0" presId="urn:microsoft.com/office/officeart/2005/8/layout/lProcess3"/>
    <dgm:cxn modelId="{09859A10-DA78-45F6-AF05-EC61B3A47458}" type="presParOf" srcId="{8BE6A789-1433-4A21-B9A3-A4CA0D54BC0B}" destId="{EAF01807-573B-4F05-8914-760CE1678E3C}" srcOrd="0" destOrd="0" presId="urn:microsoft.com/office/officeart/2005/8/layout/lProcess3"/>
    <dgm:cxn modelId="{182D06F2-9F7D-422D-AE33-070397AA60FD}" type="presParOf" srcId="{8BE6A789-1433-4A21-B9A3-A4CA0D54BC0B}" destId="{C7878923-249C-49BD-A811-6660F55F6EE1}" srcOrd="1" destOrd="0" presId="urn:microsoft.com/office/officeart/2005/8/layout/lProcess3"/>
    <dgm:cxn modelId="{D4863A4C-499F-4012-8FC4-4699408AAE54}" type="presParOf" srcId="{8BE6A789-1433-4A21-B9A3-A4CA0D54BC0B}" destId="{177169F2-6D49-4B62-BC44-5C88F41E05AE}" srcOrd="2" destOrd="0" presId="urn:microsoft.com/office/officeart/2005/8/layout/lProcess3"/>
    <dgm:cxn modelId="{215EFC9B-3DF7-43E8-9193-450FF0D85261}" type="presParOf" srcId="{8BE6A789-1433-4A21-B9A3-A4CA0D54BC0B}" destId="{0563D330-8C83-453C-99DF-72EDFD038EC9}" srcOrd="3" destOrd="0" presId="urn:microsoft.com/office/officeart/2005/8/layout/lProcess3"/>
    <dgm:cxn modelId="{E6DCF3A4-6440-4BF3-B54D-23C766A060B2}" type="presParOf" srcId="{8BE6A789-1433-4A21-B9A3-A4CA0D54BC0B}" destId="{452CBA63-B61A-4785-9F20-D97A412F8059}" srcOrd="4" destOrd="0" presId="urn:microsoft.com/office/officeart/2005/8/layout/lProcess3"/>
    <dgm:cxn modelId="{900D85F0-B73D-4642-8A71-1A1473027B42}" type="presParOf" srcId="{8BE6A789-1433-4A21-B9A3-A4CA0D54BC0B}" destId="{90A00586-AE05-4CC3-BE7B-A53CB2619DE6}" srcOrd="5" destOrd="0" presId="urn:microsoft.com/office/officeart/2005/8/layout/lProcess3"/>
    <dgm:cxn modelId="{CA9763EA-C2C9-4D4D-BCD2-0AA10DFC4681}" type="presParOf" srcId="{8BE6A789-1433-4A21-B9A3-A4CA0D54BC0B}" destId="{B5E77B7D-3056-4819-AC9E-84243E078525}" srcOrd="6" destOrd="0" presId="urn:microsoft.com/office/officeart/2005/8/layout/lProcess3"/>
    <dgm:cxn modelId="{CF5B29F5-4E0E-4C25-BD78-9CDC8AEE2CFD}" type="presParOf" srcId="{FC8F887F-3583-4A02-A156-2F9F8208DCF7}" destId="{2C68C129-5940-44C3-8CB6-9679A25A77FB}" srcOrd="1" destOrd="0" presId="urn:microsoft.com/office/officeart/2005/8/layout/lProcess3"/>
    <dgm:cxn modelId="{AA732827-1EC2-4F9F-A32F-D1C22BD68C16}" type="presParOf" srcId="{FC8F887F-3583-4A02-A156-2F9F8208DCF7}" destId="{4F9AECED-59FB-41E1-AFB5-DD3B99DE45EE}" srcOrd="2" destOrd="0" presId="urn:microsoft.com/office/officeart/2005/8/layout/lProcess3"/>
    <dgm:cxn modelId="{D8FC67ED-2074-49D5-8575-AEEC50C3C972}" type="presParOf" srcId="{4F9AECED-59FB-41E1-AFB5-DD3B99DE45EE}" destId="{B7D5A35F-D495-4AD7-A2AD-82FB812A3045}" srcOrd="0" destOrd="0" presId="urn:microsoft.com/office/officeart/2005/8/layout/lProcess3"/>
    <dgm:cxn modelId="{42D081C6-F065-4174-ABC6-F6E064530E00}" type="presParOf" srcId="{4F9AECED-59FB-41E1-AFB5-DD3B99DE45EE}" destId="{3045CE0F-BC0A-4CC7-A0D9-5F976CFEDD4F}" srcOrd="1" destOrd="0" presId="urn:microsoft.com/office/officeart/2005/8/layout/lProcess3"/>
    <dgm:cxn modelId="{C329C285-EBFC-4462-8E20-CA45F573A952}" type="presParOf" srcId="{4F9AECED-59FB-41E1-AFB5-DD3B99DE45EE}" destId="{BB6535DB-1FEE-4CE2-91DD-4126A80C6024}" srcOrd="2" destOrd="0" presId="urn:microsoft.com/office/officeart/2005/8/layout/lProcess3"/>
    <dgm:cxn modelId="{6207F5A0-1B06-46D5-BDB4-2806A093F9D1}" type="presParOf" srcId="{4F9AECED-59FB-41E1-AFB5-DD3B99DE45EE}" destId="{ADEADB4A-FBA8-441E-9920-5C02D5179530}" srcOrd="3" destOrd="0" presId="urn:microsoft.com/office/officeart/2005/8/layout/lProcess3"/>
    <dgm:cxn modelId="{FCD23F6A-DC6D-4D42-99F4-0E0E91FC9E61}" type="presParOf" srcId="{4F9AECED-59FB-41E1-AFB5-DD3B99DE45EE}" destId="{42FDC063-BB5F-4B6E-BBC9-1A34F1962A6B}" srcOrd="4" destOrd="0" presId="urn:microsoft.com/office/officeart/2005/8/layout/lProcess3"/>
    <dgm:cxn modelId="{490430E3-9B70-42F0-8E8A-B9E5B26FE371}" type="presParOf" srcId="{4F9AECED-59FB-41E1-AFB5-DD3B99DE45EE}" destId="{3D667095-B369-492C-AA0D-668516B67313}" srcOrd="5" destOrd="0" presId="urn:microsoft.com/office/officeart/2005/8/layout/lProcess3"/>
    <dgm:cxn modelId="{386ED810-40FB-4981-84EC-D09803B05D82}" type="presParOf" srcId="{4F9AECED-59FB-41E1-AFB5-DD3B99DE45EE}" destId="{C7ECEF7B-58A6-4C7C-899F-1639AF17B7B4}" srcOrd="6" destOrd="0" presId="urn:microsoft.com/office/officeart/2005/8/layout/lProcess3"/>
    <dgm:cxn modelId="{88E62554-6121-4598-9908-AFF497B2FB1E}" type="presParOf" srcId="{FC8F887F-3583-4A02-A156-2F9F8208DCF7}" destId="{1397ABDB-FFDE-4F89-91BE-B1076272D4A3}" srcOrd="3" destOrd="0" presId="urn:microsoft.com/office/officeart/2005/8/layout/lProcess3"/>
    <dgm:cxn modelId="{4122B59A-B4AC-406C-879F-880D49CAAB8E}" type="presParOf" srcId="{FC8F887F-3583-4A02-A156-2F9F8208DCF7}" destId="{A3A39F9C-AA75-46CC-B081-089D355ECE40}" srcOrd="4" destOrd="0" presId="urn:microsoft.com/office/officeart/2005/8/layout/lProcess3"/>
    <dgm:cxn modelId="{E6DCFCF9-FB6E-48B2-9BD6-DD6385B26CA5}" type="presParOf" srcId="{A3A39F9C-AA75-46CC-B081-089D355ECE40}" destId="{409E2A93-79C1-494B-8CB7-47220D33F22C}" srcOrd="0" destOrd="0" presId="urn:microsoft.com/office/officeart/2005/8/layout/lProcess3"/>
    <dgm:cxn modelId="{1D38453F-B71C-44C0-AEA8-1A956E226021}" type="presParOf" srcId="{A3A39F9C-AA75-46CC-B081-089D355ECE40}" destId="{E0D02CF9-C91E-47C0-87BB-E4D3113B8FED}" srcOrd="1" destOrd="0" presId="urn:microsoft.com/office/officeart/2005/8/layout/lProcess3"/>
    <dgm:cxn modelId="{D6BE2B50-73D4-4589-B444-BDF596190530}" type="presParOf" srcId="{A3A39F9C-AA75-46CC-B081-089D355ECE40}" destId="{F0D68090-70D5-4179-8C76-D48B028996B9}" srcOrd="2" destOrd="0" presId="urn:microsoft.com/office/officeart/2005/8/layout/lProcess3"/>
    <dgm:cxn modelId="{04CD67F6-5F91-4B88-BDF7-4DC53045E443}" type="presParOf" srcId="{A3A39F9C-AA75-46CC-B081-089D355ECE40}" destId="{40D53B52-7A3A-484B-B9F5-B8F6EDB4B870}" srcOrd="3" destOrd="0" presId="urn:microsoft.com/office/officeart/2005/8/layout/lProcess3"/>
    <dgm:cxn modelId="{65F27D45-80CD-496D-A8F8-E56A319276C0}" type="presParOf" srcId="{A3A39F9C-AA75-46CC-B081-089D355ECE40}" destId="{CF704728-C428-43BC-8BE6-E7B20FD03F78}"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056BF-CA52-462F-B751-BA6ACA37FB14}" type="doc">
      <dgm:prSet loTypeId="urn:microsoft.com/office/officeart/2005/8/layout/lProcess3" loCatId="process" qsTypeId="urn:microsoft.com/office/officeart/2005/8/quickstyle/simple1" qsCatId="simple" csTypeId="urn:microsoft.com/office/officeart/2005/8/colors/accent1_2" csCatId="accent1" phldr="1"/>
      <dgm:spPr/>
    </dgm:pt>
    <dgm:pt modelId="{CACBA9AE-3C17-47EC-89E7-B676A458244F}">
      <dgm:prSet phldrT="[Text]"/>
      <dgm:spPr/>
      <dgm:t>
        <a:bodyPr/>
        <a:lstStyle/>
        <a:p>
          <a:r>
            <a:rPr lang="de-AT" dirty="0" err="1" smtClean="0"/>
            <a:t>Pre-Semantic</a:t>
          </a:r>
          <a:endParaRPr lang="en-US" dirty="0"/>
        </a:p>
      </dgm:t>
    </dgm:pt>
    <dgm:pt modelId="{818E0F56-263A-4620-8B91-4489A963B1C5}" type="parTrans" cxnId="{42CC8F29-47D8-4D43-BCF7-AF16BF185C0B}">
      <dgm:prSet/>
      <dgm:spPr/>
      <dgm:t>
        <a:bodyPr/>
        <a:lstStyle/>
        <a:p>
          <a:endParaRPr lang="en-US"/>
        </a:p>
      </dgm:t>
    </dgm:pt>
    <dgm:pt modelId="{8118AB02-549F-43B6-8AD7-05DE16E3589B}" type="sibTrans" cxnId="{42CC8F29-47D8-4D43-BCF7-AF16BF185C0B}">
      <dgm:prSet/>
      <dgm:spPr/>
      <dgm:t>
        <a:bodyPr/>
        <a:lstStyle/>
        <a:p>
          <a:endParaRPr lang="en-US"/>
        </a:p>
      </dgm:t>
    </dgm:pt>
    <dgm:pt modelId="{3059D5E6-0C05-42E3-B3D8-3C83F5984171}">
      <dgm:prSet phldrT="[Text]"/>
      <dgm:spPr/>
      <dgm:t>
        <a:bodyPr/>
        <a:lstStyle/>
        <a:p>
          <a:r>
            <a:rPr lang="de-AT" dirty="0" err="1" smtClean="0"/>
            <a:t>Semantic</a:t>
          </a:r>
          <a:endParaRPr lang="en-US" dirty="0"/>
        </a:p>
      </dgm:t>
    </dgm:pt>
    <dgm:pt modelId="{69ED8A3D-5212-495D-86DB-BF048400DF26}" type="parTrans" cxnId="{56333AFE-0688-463E-A319-7A9C1EE7EFF2}">
      <dgm:prSet/>
      <dgm:spPr/>
      <dgm:t>
        <a:bodyPr/>
        <a:lstStyle/>
        <a:p>
          <a:endParaRPr lang="en-US"/>
        </a:p>
      </dgm:t>
    </dgm:pt>
    <dgm:pt modelId="{CEB289B8-E344-4430-B15C-E342678950C1}" type="sibTrans" cxnId="{56333AFE-0688-463E-A319-7A9C1EE7EFF2}">
      <dgm:prSet/>
      <dgm:spPr/>
      <dgm:t>
        <a:bodyPr/>
        <a:lstStyle/>
        <a:p>
          <a:endParaRPr lang="en-US"/>
        </a:p>
      </dgm:t>
    </dgm:pt>
    <dgm:pt modelId="{399FC00F-03A5-4823-9C42-12042CBC1662}">
      <dgm:prSet phldrT="[Text]"/>
      <dgm:spPr/>
      <dgm:t>
        <a:bodyPr/>
        <a:lstStyle/>
        <a:p>
          <a:r>
            <a:rPr lang="de-AT" dirty="0" smtClean="0"/>
            <a:t>Post-</a:t>
          </a:r>
          <a:r>
            <a:rPr lang="de-AT" dirty="0" err="1" smtClean="0"/>
            <a:t>Semantic</a:t>
          </a:r>
          <a:endParaRPr lang="en-US" dirty="0"/>
        </a:p>
      </dgm:t>
    </dgm:pt>
    <dgm:pt modelId="{411FB374-43A5-4714-94FB-8A9BB882669C}" type="parTrans" cxnId="{6CD71219-F60F-42B8-B0AE-C055233F5FA5}">
      <dgm:prSet/>
      <dgm:spPr/>
      <dgm:t>
        <a:bodyPr/>
        <a:lstStyle/>
        <a:p>
          <a:endParaRPr lang="en-US"/>
        </a:p>
      </dgm:t>
    </dgm:pt>
    <dgm:pt modelId="{4AE748AC-0091-4AAF-85F5-9AAD9F19956A}" type="sibTrans" cxnId="{6CD71219-F60F-42B8-B0AE-C055233F5FA5}">
      <dgm:prSet/>
      <dgm:spPr/>
      <dgm:t>
        <a:bodyPr/>
        <a:lstStyle/>
        <a:p>
          <a:endParaRPr lang="en-US"/>
        </a:p>
      </dgm:t>
    </dgm:pt>
    <dgm:pt modelId="{45D35A31-7CB8-4356-B8F7-EDCE380E0630}">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a:t>
          </a:r>
          <a:r>
            <a:rPr lang="de-AT" dirty="0" err="1" smtClean="0"/>
            <a:t>Acquisition</a:t>
          </a:r>
          <a:endParaRPr lang="en-US" dirty="0"/>
        </a:p>
      </dgm:t>
    </dgm:pt>
    <dgm:pt modelId="{B457A5BF-5326-41B6-B061-6588B575DEAA}" type="parTrans" cxnId="{1D19B2B3-6B46-49E0-9475-0648F9D69006}">
      <dgm:prSet/>
      <dgm:spPr/>
      <dgm:t>
        <a:bodyPr/>
        <a:lstStyle/>
        <a:p>
          <a:endParaRPr lang="en-US"/>
        </a:p>
      </dgm:t>
    </dgm:pt>
    <dgm:pt modelId="{6B224CE3-39D7-4F3B-AFA9-9CF3B1BEAAD5}" type="sibTrans" cxnId="{1D19B2B3-6B46-49E0-9475-0648F9D69006}">
      <dgm:prSet/>
      <dgm:spPr/>
      <dgm:t>
        <a:bodyPr/>
        <a:lstStyle/>
        <a:p>
          <a:endParaRPr lang="en-US"/>
        </a:p>
      </dgm:t>
    </dgm:pt>
    <dgm:pt modelId="{AC9AE669-C627-4AD1-B662-2E1D8E35125D}">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Mapping</a:t>
          </a:r>
          <a:endParaRPr lang="en-US" dirty="0"/>
        </a:p>
      </dgm:t>
    </dgm:pt>
    <dgm:pt modelId="{C5EF7226-6C89-45B9-80CC-A8D61D56286C}" type="parTrans" cxnId="{04C2F08E-1A46-4C80-85E5-193429C1DBD1}">
      <dgm:prSet/>
      <dgm:spPr/>
      <dgm:t>
        <a:bodyPr/>
        <a:lstStyle/>
        <a:p>
          <a:endParaRPr lang="en-US"/>
        </a:p>
      </dgm:t>
    </dgm:pt>
    <dgm:pt modelId="{7FBAC7E6-96B3-4C6D-BECB-EEFF34878930}" type="sibTrans" cxnId="{04C2F08E-1A46-4C80-85E5-193429C1DBD1}">
      <dgm:prSet/>
      <dgm:spPr/>
      <dgm:t>
        <a:bodyPr/>
        <a:lstStyle/>
        <a:p>
          <a:endParaRPr lang="en-US"/>
        </a:p>
      </dgm:t>
    </dgm:pt>
    <dgm:pt modelId="{A6D93A55-9661-4B49-A506-FBACE95E709C}">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Data </a:t>
          </a:r>
          <a:r>
            <a:rPr lang="de-AT" dirty="0" err="1" smtClean="0"/>
            <a:t>Structure</a:t>
          </a:r>
          <a:r>
            <a:rPr lang="de-AT" dirty="0" smtClean="0"/>
            <a:t> Definition</a:t>
          </a:r>
          <a:endParaRPr lang="en-US" dirty="0"/>
        </a:p>
      </dgm:t>
    </dgm:pt>
    <dgm:pt modelId="{D61CF307-0B51-40BC-AC2D-FC2816878771}" type="parTrans" cxnId="{9F49F1A4-FDB1-4A4C-82AF-E2E6A1DCBAB7}">
      <dgm:prSet/>
      <dgm:spPr/>
      <dgm:t>
        <a:bodyPr/>
        <a:lstStyle/>
        <a:p>
          <a:endParaRPr lang="en-US"/>
        </a:p>
      </dgm:t>
    </dgm:pt>
    <dgm:pt modelId="{87A6723D-8D26-4C37-82FC-E1F29B2C4149}" type="sibTrans" cxnId="{9F49F1A4-FDB1-4A4C-82AF-E2E6A1DCBAB7}">
      <dgm:prSet/>
      <dgm:spPr/>
      <dgm:t>
        <a:bodyPr/>
        <a:lstStyle/>
        <a:p>
          <a:endParaRPr lang="en-US"/>
        </a:p>
      </dgm:t>
    </dgm:pt>
    <dgm:pt modelId="{1598A924-7312-45A2-BEB8-7AE5A648A59A}">
      <dgm:prSet/>
      <dgm:spPr>
        <a:solidFill>
          <a:schemeClr val="tx2">
            <a:lumMod val="40000"/>
            <a:lumOff val="60000"/>
            <a:alpha val="90000"/>
          </a:schemeClr>
        </a:solidFill>
        <a:ln>
          <a:solidFill>
            <a:schemeClr val="tx2">
              <a:lumMod val="40000"/>
              <a:lumOff val="60000"/>
              <a:alpha val="90000"/>
            </a:schemeClr>
          </a:solidFill>
        </a:ln>
      </dgm:spPr>
      <dgm:t>
        <a:bodyPr/>
        <a:lstStyle/>
        <a:p>
          <a:r>
            <a:rPr lang="de-AT" dirty="0" smtClean="0"/>
            <a:t>RDF Generation</a:t>
          </a:r>
          <a:endParaRPr lang="en-US" dirty="0"/>
        </a:p>
      </dgm:t>
    </dgm:pt>
    <dgm:pt modelId="{2FD7BD86-6550-4BD6-97AF-44D58DA8DBB9}" type="parTrans" cxnId="{B526BA76-BFC0-48A7-B240-E159A0ADD445}">
      <dgm:prSet/>
      <dgm:spPr/>
      <dgm:t>
        <a:bodyPr/>
        <a:lstStyle/>
        <a:p>
          <a:endParaRPr lang="en-US"/>
        </a:p>
      </dgm:t>
    </dgm:pt>
    <dgm:pt modelId="{D21423FB-487E-439A-8ED0-C91B2089EA1C}" type="sibTrans" cxnId="{B526BA76-BFC0-48A7-B240-E159A0ADD445}">
      <dgm:prSet/>
      <dgm:spPr/>
      <dgm:t>
        <a:bodyPr/>
        <a:lstStyle/>
        <a:p>
          <a:endParaRPr lang="en-US"/>
        </a:p>
      </dgm:t>
    </dgm:pt>
    <dgm:pt modelId="{F91BE885-3971-4D7D-8051-6915EE146A6B}">
      <dgm:prSet/>
      <dgm:spPr/>
      <dgm:t>
        <a:bodyPr/>
        <a:lstStyle/>
        <a:p>
          <a:r>
            <a:rPr lang="de-AT" dirty="0" smtClean="0"/>
            <a:t>Data Storage</a:t>
          </a:r>
          <a:endParaRPr lang="en-US" dirty="0"/>
        </a:p>
      </dgm:t>
    </dgm:pt>
    <dgm:pt modelId="{D407B0E4-2A57-48C0-921D-32755FD7545D}" type="parTrans" cxnId="{1B966C33-590C-48F5-884A-7CABCBEF4EC1}">
      <dgm:prSet/>
      <dgm:spPr/>
      <dgm:t>
        <a:bodyPr/>
        <a:lstStyle/>
        <a:p>
          <a:endParaRPr lang="en-US"/>
        </a:p>
      </dgm:t>
    </dgm:pt>
    <dgm:pt modelId="{9C0C6320-FAC5-4A5B-A795-7085AEB3B181}" type="sibTrans" cxnId="{1B966C33-590C-48F5-884A-7CABCBEF4EC1}">
      <dgm:prSet/>
      <dgm:spPr/>
      <dgm:t>
        <a:bodyPr/>
        <a:lstStyle/>
        <a:p>
          <a:endParaRPr lang="en-US"/>
        </a:p>
      </dgm:t>
    </dgm:pt>
    <dgm:pt modelId="{47066FC9-115B-4856-B1D8-68A807458297}">
      <dgm:prSet/>
      <dgm:spPr/>
      <dgm:t>
        <a:bodyPr/>
        <a:lstStyle/>
        <a:p>
          <a:r>
            <a:rPr lang="de-AT" dirty="0" smtClean="0"/>
            <a:t>Data Access</a:t>
          </a:r>
          <a:endParaRPr lang="en-US" dirty="0"/>
        </a:p>
      </dgm:t>
    </dgm:pt>
    <dgm:pt modelId="{4E474F4A-F422-4CB4-AA31-323F2A95FE6A}" type="parTrans" cxnId="{08B0AA85-602B-473B-AE40-2E9543BC3918}">
      <dgm:prSet/>
      <dgm:spPr/>
      <dgm:t>
        <a:bodyPr/>
        <a:lstStyle/>
        <a:p>
          <a:endParaRPr lang="en-US"/>
        </a:p>
      </dgm:t>
    </dgm:pt>
    <dgm:pt modelId="{35A3A264-EDA4-49F3-A0F0-03FD628BC9BE}" type="sibTrans" cxnId="{08B0AA85-602B-473B-AE40-2E9543BC3918}">
      <dgm:prSet/>
      <dgm:spPr/>
      <dgm:t>
        <a:bodyPr/>
        <a:lstStyle/>
        <a:p>
          <a:endParaRPr lang="en-US"/>
        </a:p>
      </dgm:t>
    </dgm:pt>
    <dgm:pt modelId="{2AAC854F-6A2A-4017-8817-D5D52C441A27}">
      <dgm:prSet/>
      <dgm:spPr/>
      <dgm:t>
        <a:bodyPr/>
        <a:lstStyle/>
        <a:p>
          <a:r>
            <a:rPr lang="de-AT" dirty="0" smtClean="0"/>
            <a:t>Data Integration</a:t>
          </a:r>
          <a:endParaRPr lang="en-US" dirty="0"/>
        </a:p>
      </dgm:t>
    </dgm:pt>
    <dgm:pt modelId="{DC7E4608-E485-4781-AE2B-4BEE839793EA}" type="parTrans" cxnId="{DF1336AB-450A-446C-8B7C-D65D4767A65A}">
      <dgm:prSet/>
      <dgm:spPr/>
      <dgm:t>
        <a:bodyPr/>
        <a:lstStyle/>
        <a:p>
          <a:endParaRPr lang="en-US"/>
        </a:p>
      </dgm:t>
    </dgm:pt>
    <dgm:pt modelId="{5962A9C3-F8BA-4AAE-8BBB-BE5FC068835B}" type="sibTrans" cxnId="{DF1336AB-450A-446C-8B7C-D65D4767A65A}">
      <dgm:prSet/>
      <dgm:spPr/>
      <dgm:t>
        <a:bodyPr/>
        <a:lstStyle/>
        <a:p>
          <a:endParaRPr lang="en-US"/>
        </a:p>
      </dgm:t>
    </dgm:pt>
    <dgm:pt modelId="{8C6B9C06-F1A6-45C6-9C42-6ACFCDF8E3B7}">
      <dgm:prSet/>
      <dgm:spPr/>
      <dgm:t>
        <a:bodyPr/>
        <a:lstStyle/>
        <a:p>
          <a:r>
            <a:rPr lang="de-AT" dirty="0" smtClean="0"/>
            <a:t>Data </a:t>
          </a:r>
          <a:r>
            <a:rPr lang="de-AT" dirty="0" err="1" smtClean="0"/>
            <a:t>Exploitation</a:t>
          </a:r>
          <a:endParaRPr lang="en-US" dirty="0"/>
        </a:p>
      </dgm:t>
    </dgm:pt>
    <dgm:pt modelId="{3BB18F3A-55D7-4B55-AFC7-383CD2C251EA}" type="parTrans" cxnId="{4C0ABB9A-A95E-41CB-A118-4EBFEA73DF91}">
      <dgm:prSet/>
      <dgm:spPr/>
      <dgm:t>
        <a:bodyPr/>
        <a:lstStyle/>
        <a:p>
          <a:endParaRPr lang="en-US"/>
        </a:p>
      </dgm:t>
    </dgm:pt>
    <dgm:pt modelId="{A1DDA29E-3ABC-4E86-8DFC-AD12514C9991}" type="sibTrans" cxnId="{4C0ABB9A-A95E-41CB-A118-4EBFEA73DF91}">
      <dgm:prSet/>
      <dgm:spPr/>
      <dgm:t>
        <a:bodyPr/>
        <a:lstStyle/>
        <a:p>
          <a:endParaRPr lang="en-US"/>
        </a:p>
      </dgm:t>
    </dgm:pt>
    <dgm:pt modelId="{FC8F887F-3583-4A02-A156-2F9F8208DCF7}" type="pres">
      <dgm:prSet presAssocID="{D7C056BF-CA52-462F-B751-BA6ACA37FB14}" presName="Name0" presStyleCnt="0">
        <dgm:presLayoutVars>
          <dgm:chPref val="3"/>
          <dgm:dir/>
          <dgm:animLvl val="lvl"/>
          <dgm:resizeHandles/>
        </dgm:presLayoutVars>
      </dgm:prSet>
      <dgm:spPr/>
    </dgm:pt>
    <dgm:pt modelId="{8BE6A789-1433-4A21-B9A3-A4CA0D54BC0B}" type="pres">
      <dgm:prSet presAssocID="{CACBA9AE-3C17-47EC-89E7-B676A458244F}" presName="horFlow" presStyleCnt="0"/>
      <dgm:spPr/>
    </dgm:pt>
    <dgm:pt modelId="{EAF01807-573B-4F05-8914-760CE1678E3C}" type="pres">
      <dgm:prSet presAssocID="{CACBA9AE-3C17-47EC-89E7-B676A458244F}" presName="bigChev" presStyleLbl="node1" presStyleIdx="0" presStyleCnt="3"/>
      <dgm:spPr/>
      <dgm:t>
        <a:bodyPr/>
        <a:lstStyle/>
        <a:p>
          <a:endParaRPr lang="en-US"/>
        </a:p>
      </dgm:t>
    </dgm:pt>
    <dgm:pt modelId="{C7878923-249C-49BD-A811-6660F55F6EE1}" type="pres">
      <dgm:prSet presAssocID="{B457A5BF-5326-41B6-B061-6588B575DEAA}" presName="parTrans" presStyleCnt="0"/>
      <dgm:spPr/>
    </dgm:pt>
    <dgm:pt modelId="{177169F2-6D49-4B62-BC44-5C88F41E05AE}" type="pres">
      <dgm:prSet presAssocID="{45D35A31-7CB8-4356-B8F7-EDCE380E0630}" presName="node" presStyleLbl="alignAccFollowNode1" presStyleIdx="0" presStyleCnt="8">
        <dgm:presLayoutVars>
          <dgm:bulletEnabled val="1"/>
        </dgm:presLayoutVars>
      </dgm:prSet>
      <dgm:spPr/>
      <dgm:t>
        <a:bodyPr/>
        <a:lstStyle/>
        <a:p>
          <a:endParaRPr lang="en-US"/>
        </a:p>
      </dgm:t>
    </dgm:pt>
    <dgm:pt modelId="{0563D330-8C83-453C-99DF-72EDFD038EC9}" type="pres">
      <dgm:prSet presAssocID="{6B224CE3-39D7-4F3B-AFA9-9CF3B1BEAAD5}" presName="sibTrans" presStyleCnt="0"/>
      <dgm:spPr/>
    </dgm:pt>
    <dgm:pt modelId="{452CBA63-B61A-4785-9F20-D97A412F8059}" type="pres">
      <dgm:prSet presAssocID="{AC9AE669-C627-4AD1-B662-2E1D8E35125D}" presName="node" presStyleLbl="alignAccFollowNode1" presStyleIdx="1" presStyleCnt="8">
        <dgm:presLayoutVars>
          <dgm:bulletEnabled val="1"/>
        </dgm:presLayoutVars>
      </dgm:prSet>
      <dgm:spPr/>
      <dgm:t>
        <a:bodyPr/>
        <a:lstStyle/>
        <a:p>
          <a:endParaRPr lang="en-US"/>
        </a:p>
      </dgm:t>
    </dgm:pt>
    <dgm:pt modelId="{90A00586-AE05-4CC3-BE7B-A53CB2619DE6}" type="pres">
      <dgm:prSet presAssocID="{7FBAC7E6-96B3-4C6D-BECB-EEFF34878930}" presName="sibTrans" presStyleCnt="0"/>
      <dgm:spPr/>
    </dgm:pt>
    <dgm:pt modelId="{B5E77B7D-3056-4819-AC9E-84243E078525}" type="pres">
      <dgm:prSet presAssocID="{A6D93A55-9661-4B49-A506-FBACE95E709C}" presName="node" presStyleLbl="alignAccFollowNode1" presStyleIdx="2" presStyleCnt="8">
        <dgm:presLayoutVars>
          <dgm:bulletEnabled val="1"/>
        </dgm:presLayoutVars>
      </dgm:prSet>
      <dgm:spPr/>
      <dgm:t>
        <a:bodyPr/>
        <a:lstStyle/>
        <a:p>
          <a:endParaRPr lang="en-US"/>
        </a:p>
      </dgm:t>
    </dgm:pt>
    <dgm:pt modelId="{2C68C129-5940-44C3-8CB6-9679A25A77FB}" type="pres">
      <dgm:prSet presAssocID="{CACBA9AE-3C17-47EC-89E7-B676A458244F}" presName="vSp" presStyleCnt="0"/>
      <dgm:spPr/>
    </dgm:pt>
    <dgm:pt modelId="{4F9AECED-59FB-41E1-AFB5-DD3B99DE45EE}" type="pres">
      <dgm:prSet presAssocID="{3059D5E6-0C05-42E3-B3D8-3C83F5984171}" presName="horFlow" presStyleCnt="0"/>
      <dgm:spPr/>
    </dgm:pt>
    <dgm:pt modelId="{B7D5A35F-D495-4AD7-A2AD-82FB812A3045}" type="pres">
      <dgm:prSet presAssocID="{3059D5E6-0C05-42E3-B3D8-3C83F5984171}" presName="bigChev" presStyleLbl="node1" presStyleIdx="1" presStyleCnt="3"/>
      <dgm:spPr/>
      <dgm:t>
        <a:bodyPr/>
        <a:lstStyle/>
        <a:p>
          <a:endParaRPr lang="en-US"/>
        </a:p>
      </dgm:t>
    </dgm:pt>
    <dgm:pt modelId="{3045CE0F-BC0A-4CC7-A0D9-5F976CFEDD4F}" type="pres">
      <dgm:prSet presAssocID="{2FD7BD86-6550-4BD6-97AF-44D58DA8DBB9}" presName="parTrans" presStyleCnt="0"/>
      <dgm:spPr/>
    </dgm:pt>
    <dgm:pt modelId="{BB6535DB-1FEE-4CE2-91DD-4126A80C6024}" type="pres">
      <dgm:prSet presAssocID="{1598A924-7312-45A2-BEB8-7AE5A648A59A}" presName="node" presStyleLbl="alignAccFollowNode1" presStyleIdx="3" presStyleCnt="8">
        <dgm:presLayoutVars>
          <dgm:bulletEnabled val="1"/>
        </dgm:presLayoutVars>
      </dgm:prSet>
      <dgm:spPr/>
      <dgm:t>
        <a:bodyPr/>
        <a:lstStyle/>
        <a:p>
          <a:endParaRPr lang="en-US"/>
        </a:p>
      </dgm:t>
    </dgm:pt>
    <dgm:pt modelId="{ADEADB4A-FBA8-441E-9920-5C02D5179530}" type="pres">
      <dgm:prSet presAssocID="{D21423FB-487E-439A-8ED0-C91B2089EA1C}" presName="sibTrans" presStyleCnt="0"/>
      <dgm:spPr/>
    </dgm:pt>
    <dgm:pt modelId="{42FDC063-BB5F-4B6E-BBC9-1A34F1962A6B}" type="pres">
      <dgm:prSet presAssocID="{F91BE885-3971-4D7D-8051-6915EE146A6B}" presName="node" presStyleLbl="alignAccFollowNode1" presStyleIdx="4" presStyleCnt="8">
        <dgm:presLayoutVars>
          <dgm:bulletEnabled val="1"/>
        </dgm:presLayoutVars>
      </dgm:prSet>
      <dgm:spPr/>
      <dgm:t>
        <a:bodyPr/>
        <a:lstStyle/>
        <a:p>
          <a:endParaRPr lang="en-US"/>
        </a:p>
      </dgm:t>
    </dgm:pt>
    <dgm:pt modelId="{3D667095-B369-492C-AA0D-668516B67313}" type="pres">
      <dgm:prSet presAssocID="{9C0C6320-FAC5-4A5B-A795-7085AEB3B181}" presName="sibTrans" presStyleCnt="0"/>
      <dgm:spPr/>
    </dgm:pt>
    <dgm:pt modelId="{C7ECEF7B-58A6-4C7C-899F-1639AF17B7B4}" type="pres">
      <dgm:prSet presAssocID="{47066FC9-115B-4856-B1D8-68A807458297}" presName="node" presStyleLbl="alignAccFollowNode1" presStyleIdx="5" presStyleCnt="8">
        <dgm:presLayoutVars>
          <dgm:bulletEnabled val="1"/>
        </dgm:presLayoutVars>
      </dgm:prSet>
      <dgm:spPr/>
      <dgm:t>
        <a:bodyPr/>
        <a:lstStyle/>
        <a:p>
          <a:endParaRPr lang="en-US"/>
        </a:p>
      </dgm:t>
    </dgm:pt>
    <dgm:pt modelId="{1397ABDB-FFDE-4F89-91BE-B1076272D4A3}" type="pres">
      <dgm:prSet presAssocID="{3059D5E6-0C05-42E3-B3D8-3C83F5984171}" presName="vSp" presStyleCnt="0"/>
      <dgm:spPr/>
    </dgm:pt>
    <dgm:pt modelId="{A3A39F9C-AA75-46CC-B081-089D355ECE40}" type="pres">
      <dgm:prSet presAssocID="{399FC00F-03A5-4823-9C42-12042CBC1662}" presName="horFlow" presStyleCnt="0"/>
      <dgm:spPr/>
    </dgm:pt>
    <dgm:pt modelId="{409E2A93-79C1-494B-8CB7-47220D33F22C}" type="pres">
      <dgm:prSet presAssocID="{399FC00F-03A5-4823-9C42-12042CBC1662}" presName="bigChev" presStyleLbl="node1" presStyleIdx="2" presStyleCnt="3"/>
      <dgm:spPr/>
      <dgm:t>
        <a:bodyPr/>
        <a:lstStyle/>
        <a:p>
          <a:endParaRPr lang="en-US"/>
        </a:p>
      </dgm:t>
    </dgm:pt>
    <dgm:pt modelId="{E0D02CF9-C91E-47C0-87BB-E4D3113B8FED}" type="pres">
      <dgm:prSet presAssocID="{DC7E4608-E485-4781-AE2B-4BEE839793EA}" presName="parTrans" presStyleCnt="0"/>
      <dgm:spPr/>
    </dgm:pt>
    <dgm:pt modelId="{F0D68090-70D5-4179-8C76-D48B028996B9}" type="pres">
      <dgm:prSet presAssocID="{2AAC854F-6A2A-4017-8817-D5D52C441A27}" presName="node" presStyleLbl="alignAccFollowNode1" presStyleIdx="6" presStyleCnt="8">
        <dgm:presLayoutVars>
          <dgm:bulletEnabled val="1"/>
        </dgm:presLayoutVars>
      </dgm:prSet>
      <dgm:spPr/>
      <dgm:t>
        <a:bodyPr/>
        <a:lstStyle/>
        <a:p>
          <a:endParaRPr lang="en-US"/>
        </a:p>
      </dgm:t>
    </dgm:pt>
    <dgm:pt modelId="{40D53B52-7A3A-484B-B9F5-B8F6EDB4B870}" type="pres">
      <dgm:prSet presAssocID="{5962A9C3-F8BA-4AAE-8BBB-BE5FC068835B}" presName="sibTrans" presStyleCnt="0"/>
      <dgm:spPr/>
    </dgm:pt>
    <dgm:pt modelId="{CF704728-C428-43BC-8BE6-E7B20FD03F78}" type="pres">
      <dgm:prSet presAssocID="{8C6B9C06-F1A6-45C6-9C42-6ACFCDF8E3B7}" presName="node" presStyleLbl="alignAccFollowNode1" presStyleIdx="7" presStyleCnt="8">
        <dgm:presLayoutVars>
          <dgm:bulletEnabled val="1"/>
        </dgm:presLayoutVars>
      </dgm:prSet>
      <dgm:spPr/>
      <dgm:t>
        <a:bodyPr/>
        <a:lstStyle/>
        <a:p>
          <a:endParaRPr lang="en-US"/>
        </a:p>
      </dgm:t>
    </dgm:pt>
  </dgm:ptLst>
  <dgm:cxnLst>
    <dgm:cxn modelId="{E76898D3-D88B-49A3-8FE5-E3B6C76F1240}" type="presOf" srcId="{47066FC9-115B-4856-B1D8-68A807458297}" destId="{C7ECEF7B-58A6-4C7C-899F-1639AF17B7B4}" srcOrd="0" destOrd="0" presId="urn:microsoft.com/office/officeart/2005/8/layout/lProcess3"/>
    <dgm:cxn modelId="{1D19B2B3-6B46-49E0-9475-0648F9D69006}" srcId="{CACBA9AE-3C17-47EC-89E7-B676A458244F}" destId="{45D35A31-7CB8-4356-B8F7-EDCE380E0630}" srcOrd="0" destOrd="0" parTransId="{B457A5BF-5326-41B6-B061-6588B575DEAA}" sibTransId="{6B224CE3-39D7-4F3B-AFA9-9CF3B1BEAAD5}"/>
    <dgm:cxn modelId="{08B0AA85-602B-473B-AE40-2E9543BC3918}" srcId="{3059D5E6-0C05-42E3-B3D8-3C83F5984171}" destId="{47066FC9-115B-4856-B1D8-68A807458297}" srcOrd="2" destOrd="0" parTransId="{4E474F4A-F422-4CB4-AA31-323F2A95FE6A}" sibTransId="{35A3A264-EDA4-49F3-A0F0-03FD628BC9BE}"/>
    <dgm:cxn modelId="{5137F20E-9709-4FB9-8E8A-FBAA5628AA28}" type="presOf" srcId="{2AAC854F-6A2A-4017-8817-D5D52C441A27}" destId="{F0D68090-70D5-4179-8C76-D48B028996B9}" srcOrd="0" destOrd="0" presId="urn:microsoft.com/office/officeart/2005/8/layout/lProcess3"/>
    <dgm:cxn modelId="{F70AA40F-E8CE-4D4A-8225-F0DF74D35E29}" type="presOf" srcId="{AC9AE669-C627-4AD1-B662-2E1D8E35125D}" destId="{452CBA63-B61A-4785-9F20-D97A412F8059}" srcOrd="0" destOrd="0" presId="urn:microsoft.com/office/officeart/2005/8/layout/lProcess3"/>
    <dgm:cxn modelId="{03B57C5F-A63B-47A1-AC3F-19A755F926C4}" type="presOf" srcId="{CACBA9AE-3C17-47EC-89E7-B676A458244F}" destId="{EAF01807-573B-4F05-8914-760CE1678E3C}" srcOrd="0" destOrd="0" presId="urn:microsoft.com/office/officeart/2005/8/layout/lProcess3"/>
    <dgm:cxn modelId="{777A9404-F5A5-4030-A771-6E4413E4EF3E}" type="presOf" srcId="{D7C056BF-CA52-462F-B751-BA6ACA37FB14}" destId="{FC8F887F-3583-4A02-A156-2F9F8208DCF7}" srcOrd="0" destOrd="0" presId="urn:microsoft.com/office/officeart/2005/8/layout/lProcess3"/>
    <dgm:cxn modelId="{42CC8F29-47D8-4D43-BCF7-AF16BF185C0B}" srcId="{D7C056BF-CA52-462F-B751-BA6ACA37FB14}" destId="{CACBA9AE-3C17-47EC-89E7-B676A458244F}" srcOrd="0" destOrd="0" parTransId="{818E0F56-263A-4620-8B91-4489A963B1C5}" sibTransId="{8118AB02-549F-43B6-8AD7-05DE16E3589B}"/>
    <dgm:cxn modelId="{56333AFE-0688-463E-A319-7A9C1EE7EFF2}" srcId="{D7C056BF-CA52-462F-B751-BA6ACA37FB14}" destId="{3059D5E6-0C05-42E3-B3D8-3C83F5984171}" srcOrd="1" destOrd="0" parTransId="{69ED8A3D-5212-495D-86DB-BF048400DF26}" sibTransId="{CEB289B8-E344-4430-B15C-E342678950C1}"/>
    <dgm:cxn modelId="{5648B5A7-0DD8-4BC2-92D1-0DC91D830204}" type="presOf" srcId="{8C6B9C06-F1A6-45C6-9C42-6ACFCDF8E3B7}" destId="{CF704728-C428-43BC-8BE6-E7B20FD03F78}" srcOrd="0" destOrd="0" presId="urn:microsoft.com/office/officeart/2005/8/layout/lProcess3"/>
    <dgm:cxn modelId="{7868F9FD-7A2B-4A83-8266-C01DA0F131DA}" type="presOf" srcId="{45D35A31-7CB8-4356-B8F7-EDCE380E0630}" destId="{177169F2-6D49-4B62-BC44-5C88F41E05AE}" srcOrd="0" destOrd="0" presId="urn:microsoft.com/office/officeart/2005/8/layout/lProcess3"/>
    <dgm:cxn modelId="{4C0ABB9A-A95E-41CB-A118-4EBFEA73DF91}" srcId="{399FC00F-03A5-4823-9C42-12042CBC1662}" destId="{8C6B9C06-F1A6-45C6-9C42-6ACFCDF8E3B7}" srcOrd="1" destOrd="0" parTransId="{3BB18F3A-55D7-4B55-AFC7-383CD2C251EA}" sibTransId="{A1DDA29E-3ABC-4E86-8DFC-AD12514C9991}"/>
    <dgm:cxn modelId="{E616CE20-2202-4C02-96D4-923817B8EE7F}" type="presOf" srcId="{A6D93A55-9661-4B49-A506-FBACE95E709C}" destId="{B5E77B7D-3056-4819-AC9E-84243E078525}" srcOrd="0" destOrd="0" presId="urn:microsoft.com/office/officeart/2005/8/layout/lProcess3"/>
    <dgm:cxn modelId="{264E4660-11A6-4BB6-86A9-4D6C41DEB24E}" type="presOf" srcId="{3059D5E6-0C05-42E3-B3D8-3C83F5984171}" destId="{B7D5A35F-D495-4AD7-A2AD-82FB812A3045}" srcOrd="0" destOrd="0" presId="urn:microsoft.com/office/officeart/2005/8/layout/lProcess3"/>
    <dgm:cxn modelId="{643A1B3B-D0E5-4333-9223-8E57E10F7DB6}" type="presOf" srcId="{F91BE885-3971-4D7D-8051-6915EE146A6B}" destId="{42FDC063-BB5F-4B6E-BBC9-1A34F1962A6B}" srcOrd="0" destOrd="0" presId="urn:microsoft.com/office/officeart/2005/8/layout/lProcess3"/>
    <dgm:cxn modelId="{6CD71219-F60F-42B8-B0AE-C055233F5FA5}" srcId="{D7C056BF-CA52-462F-B751-BA6ACA37FB14}" destId="{399FC00F-03A5-4823-9C42-12042CBC1662}" srcOrd="2" destOrd="0" parTransId="{411FB374-43A5-4714-94FB-8A9BB882669C}" sibTransId="{4AE748AC-0091-4AAF-85F5-9AAD9F19956A}"/>
    <dgm:cxn modelId="{B526BA76-BFC0-48A7-B240-E159A0ADD445}" srcId="{3059D5E6-0C05-42E3-B3D8-3C83F5984171}" destId="{1598A924-7312-45A2-BEB8-7AE5A648A59A}" srcOrd="0" destOrd="0" parTransId="{2FD7BD86-6550-4BD6-97AF-44D58DA8DBB9}" sibTransId="{D21423FB-487E-439A-8ED0-C91B2089EA1C}"/>
    <dgm:cxn modelId="{DF1336AB-450A-446C-8B7C-D65D4767A65A}" srcId="{399FC00F-03A5-4823-9C42-12042CBC1662}" destId="{2AAC854F-6A2A-4017-8817-D5D52C441A27}" srcOrd="0" destOrd="0" parTransId="{DC7E4608-E485-4781-AE2B-4BEE839793EA}" sibTransId="{5962A9C3-F8BA-4AAE-8BBB-BE5FC068835B}"/>
    <dgm:cxn modelId="{04C2F08E-1A46-4C80-85E5-193429C1DBD1}" srcId="{CACBA9AE-3C17-47EC-89E7-B676A458244F}" destId="{AC9AE669-C627-4AD1-B662-2E1D8E35125D}" srcOrd="1" destOrd="0" parTransId="{C5EF7226-6C89-45B9-80CC-A8D61D56286C}" sibTransId="{7FBAC7E6-96B3-4C6D-BECB-EEFF34878930}"/>
    <dgm:cxn modelId="{98D37AF8-96F7-4CEA-8F2D-13862F554818}" type="presOf" srcId="{1598A924-7312-45A2-BEB8-7AE5A648A59A}" destId="{BB6535DB-1FEE-4CE2-91DD-4126A80C6024}" srcOrd="0" destOrd="0" presId="urn:microsoft.com/office/officeart/2005/8/layout/lProcess3"/>
    <dgm:cxn modelId="{9F49F1A4-FDB1-4A4C-82AF-E2E6A1DCBAB7}" srcId="{CACBA9AE-3C17-47EC-89E7-B676A458244F}" destId="{A6D93A55-9661-4B49-A506-FBACE95E709C}" srcOrd="2" destOrd="0" parTransId="{D61CF307-0B51-40BC-AC2D-FC2816878771}" sibTransId="{87A6723D-8D26-4C37-82FC-E1F29B2C4149}"/>
    <dgm:cxn modelId="{4A02A0A8-313B-47A1-B28F-AAEC5A7F7290}" type="presOf" srcId="{399FC00F-03A5-4823-9C42-12042CBC1662}" destId="{409E2A93-79C1-494B-8CB7-47220D33F22C}" srcOrd="0" destOrd="0" presId="urn:microsoft.com/office/officeart/2005/8/layout/lProcess3"/>
    <dgm:cxn modelId="{1B966C33-590C-48F5-884A-7CABCBEF4EC1}" srcId="{3059D5E6-0C05-42E3-B3D8-3C83F5984171}" destId="{F91BE885-3971-4D7D-8051-6915EE146A6B}" srcOrd="1" destOrd="0" parTransId="{D407B0E4-2A57-48C0-921D-32755FD7545D}" sibTransId="{9C0C6320-FAC5-4A5B-A795-7085AEB3B181}"/>
    <dgm:cxn modelId="{30522A16-3B16-48A6-B4B6-69595B16D52C}" type="presParOf" srcId="{FC8F887F-3583-4A02-A156-2F9F8208DCF7}" destId="{8BE6A789-1433-4A21-B9A3-A4CA0D54BC0B}" srcOrd="0" destOrd="0" presId="urn:microsoft.com/office/officeart/2005/8/layout/lProcess3"/>
    <dgm:cxn modelId="{62D40B91-213E-43C1-BE4D-0CD39C60B96F}" type="presParOf" srcId="{8BE6A789-1433-4A21-B9A3-A4CA0D54BC0B}" destId="{EAF01807-573B-4F05-8914-760CE1678E3C}" srcOrd="0" destOrd="0" presId="urn:microsoft.com/office/officeart/2005/8/layout/lProcess3"/>
    <dgm:cxn modelId="{9D3AE49F-C196-45C0-885E-F3D2091EA67C}" type="presParOf" srcId="{8BE6A789-1433-4A21-B9A3-A4CA0D54BC0B}" destId="{C7878923-249C-49BD-A811-6660F55F6EE1}" srcOrd="1" destOrd="0" presId="urn:microsoft.com/office/officeart/2005/8/layout/lProcess3"/>
    <dgm:cxn modelId="{1178530E-499B-45A2-B8F9-A400F3E9E697}" type="presParOf" srcId="{8BE6A789-1433-4A21-B9A3-A4CA0D54BC0B}" destId="{177169F2-6D49-4B62-BC44-5C88F41E05AE}" srcOrd="2" destOrd="0" presId="urn:microsoft.com/office/officeart/2005/8/layout/lProcess3"/>
    <dgm:cxn modelId="{48B69DAF-B5B2-4F18-95F3-9EFB4DB07F25}" type="presParOf" srcId="{8BE6A789-1433-4A21-B9A3-A4CA0D54BC0B}" destId="{0563D330-8C83-453C-99DF-72EDFD038EC9}" srcOrd="3" destOrd="0" presId="urn:microsoft.com/office/officeart/2005/8/layout/lProcess3"/>
    <dgm:cxn modelId="{8B377D77-0054-478B-B658-15A998C5F8F9}" type="presParOf" srcId="{8BE6A789-1433-4A21-B9A3-A4CA0D54BC0B}" destId="{452CBA63-B61A-4785-9F20-D97A412F8059}" srcOrd="4" destOrd="0" presId="urn:microsoft.com/office/officeart/2005/8/layout/lProcess3"/>
    <dgm:cxn modelId="{F5C485E5-0D44-4EBD-B021-52EF6D003A56}" type="presParOf" srcId="{8BE6A789-1433-4A21-B9A3-A4CA0D54BC0B}" destId="{90A00586-AE05-4CC3-BE7B-A53CB2619DE6}" srcOrd="5" destOrd="0" presId="urn:microsoft.com/office/officeart/2005/8/layout/lProcess3"/>
    <dgm:cxn modelId="{BFACB20D-5662-425F-98FB-740F633B36B4}" type="presParOf" srcId="{8BE6A789-1433-4A21-B9A3-A4CA0D54BC0B}" destId="{B5E77B7D-3056-4819-AC9E-84243E078525}" srcOrd="6" destOrd="0" presId="urn:microsoft.com/office/officeart/2005/8/layout/lProcess3"/>
    <dgm:cxn modelId="{14AE744D-F91E-4970-9177-AF6DFDFF5EE6}" type="presParOf" srcId="{FC8F887F-3583-4A02-A156-2F9F8208DCF7}" destId="{2C68C129-5940-44C3-8CB6-9679A25A77FB}" srcOrd="1" destOrd="0" presId="urn:microsoft.com/office/officeart/2005/8/layout/lProcess3"/>
    <dgm:cxn modelId="{B58D4D6E-23D4-4B3E-8DE3-0D903347FDA7}" type="presParOf" srcId="{FC8F887F-3583-4A02-A156-2F9F8208DCF7}" destId="{4F9AECED-59FB-41E1-AFB5-DD3B99DE45EE}" srcOrd="2" destOrd="0" presId="urn:microsoft.com/office/officeart/2005/8/layout/lProcess3"/>
    <dgm:cxn modelId="{9B999EF6-E3B8-44BA-B2DB-918470213ECE}" type="presParOf" srcId="{4F9AECED-59FB-41E1-AFB5-DD3B99DE45EE}" destId="{B7D5A35F-D495-4AD7-A2AD-82FB812A3045}" srcOrd="0" destOrd="0" presId="urn:microsoft.com/office/officeart/2005/8/layout/lProcess3"/>
    <dgm:cxn modelId="{BD282D16-97B7-416E-BEE9-8FB4CD10F9A3}" type="presParOf" srcId="{4F9AECED-59FB-41E1-AFB5-DD3B99DE45EE}" destId="{3045CE0F-BC0A-4CC7-A0D9-5F976CFEDD4F}" srcOrd="1" destOrd="0" presId="urn:microsoft.com/office/officeart/2005/8/layout/lProcess3"/>
    <dgm:cxn modelId="{D9A17ECF-0EA0-4B4A-8958-BD1CD6468D9B}" type="presParOf" srcId="{4F9AECED-59FB-41E1-AFB5-DD3B99DE45EE}" destId="{BB6535DB-1FEE-4CE2-91DD-4126A80C6024}" srcOrd="2" destOrd="0" presId="urn:microsoft.com/office/officeart/2005/8/layout/lProcess3"/>
    <dgm:cxn modelId="{8799D5C8-8C25-4641-8C63-FDECD897B287}" type="presParOf" srcId="{4F9AECED-59FB-41E1-AFB5-DD3B99DE45EE}" destId="{ADEADB4A-FBA8-441E-9920-5C02D5179530}" srcOrd="3" destOrd="0" presId="urn:microsoft.com/office/officeart/2005/8/layout/lProcess3"/>
    <dgm:cxn modelId="{7785FAF5-9B3E-4E62-9C07-64772449F86C}" type="presParOf" srcId="{4F9AECED-59FB-41E1-AFB5-DD3B99DE45EE}" destId="{42FDC063-BB5F-4B6E-BBC9-1A34F1962A6B}" srcOrd="4" destOrd="0" presId="urn:microsoft.com/office/officeart/2005/8/layout/lProcess3"/>
    <dgm:cxn modelId="{99F8455D-B6AF-4207-8FAF-D91B83218D58}" type="presParOf" srcId="{4F9AECED-59FB-41E1-AFB5-DD3B99DE45EE}" destId="{3D667095-B369-492C-AA0D-668516B67313}" srcOrd="5" destOrd="0" presId="urn:microsoft.com/office/officeart/2005/8/layout/lProcess3"/>
    <dgm:cxn modelId="{17195C51-16D8-485A-91BC-A9B916224C42}" type="presParOf" srcId="{4F9AECED-59FB-41E1-AFB5-DD3B99DE45EE}" destId="{C7ECEF7B-58A6-4C7C-899F-1639AF17B7B4}" srcOrd="6" destOrd="0" presId="urn:microsoft.com/office/officeart/2005/8/layout/lProcess3"/>
    <dgm:cxn modelId="{9454B9C8-0B06-4D12-A899-8240EA1D530D}" type="presParOf" srcId="{FC8F887F-3583-4A02-A156-2F9F8208DCF7}" destId="{1397ABDB-FFDE-4F89-91BE-B1076272D4A3}" srcOrd="3" destOrd="0" presId="urn:microsoft.com/office/officeart/2005/8/layout/lProcess3"/>
    <dgm:cxn modelId="{35581525-C782-46E7-873E-2E97A9FBCC34}" type="presParOf" srcId="{FC8F887F-3583-4A02-A156-2F9F8208DCF7}" destId="{A3A39F9C-AA75-46CC-B081-089D355ECE40}" srcOrd="4" destOrd="0" presId="urn:microsoft.com/office/officeart/2005/8/layout/lProcess3"/>
    <dgm:cxn modelId="{D5DCC432-4218-4F71-AC34-FF5878182BB5}" type="presParOf" srcId="{A3A39F9C-AA75-46CC-B081-089D355ECE40}" destId="{409E2A93-79C1-494B-8CB7-47220D33F22C}" srcOrd="0" destOrd="0" presId="urn:microsoft.com/office/officeart/2005/8/layout/lProcess3"/>
    <dgm:cxn modelId="{AE421A8A-E438-4E46-8462-121880B96049}" type="presParOf" srcId="{A3A39F9C-AA75-46CC-B081-089D355ECE40}" destId="{E0D02CF9-C91E-47C0-87BB-E4D3113B8FED}" srcOrd="1" destOrd="0" presId="urn:microsoft.com/office/officeart/2005/8/layout/lProcess3"/>
    <dgm:cxn modelId="{B52528CA-AD5A-4593-BBEC-A0D8503B8939}" type="presParOf" srcId="{A3A39F9C-AA75-46CC-B081-089D355ECE40}" destId="{F0D68090-70D5-4179-8C76-D48B028996B9}" srcOrd="2" destOrd="0" presId="urn:microsoft.com/office/officeart/2005/8/layout/lProcess3"/>
    <dgm:cxn modelId="{8DE5F9C8-8728-4038-A9A9-54E3E7E3A422}" type="presParOf" srcId="{A3A39F9C-AA75-46CC-B081-089D355ECE40}" destId="{40D53B52-7A3A-484B-B9F5-B8F6EDB4B870}" srcOrd="3" destOrd="0" presId="urn:microsoft.com/office/officeart/2005/8/layout/lProcess3"/>
    <dgm:cxn modelId="{DF9E3C43-D108-4514-9359-7FE1737AD6CE}" type="presParOf" srcId="{A3A39F9C-AA75-46CC-B081-089D355ECE40}" destId="{CF704728-C428-43BC-8BE6-E7B20FD03F78}" srcOrd="4"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F01807-573B-4F05-8914-760CE1678E3C}">
      <dsp:nvSpPr>
        <dsp:cNvPr id="0" name=""/>
        <dsp:cNvSpPr/>
      </dsp:nvSpPr>
      <dsp:spPr>
        <a:xfrm>
          <a:off x="2187" y="199825"/>
          <a:ext cx="1122376" cy="4489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AT" sz="1200" kern="1200" dirty="0" err="1" smtClean="0"/>
            <a:t>Pre-Semantic</a:t>
          </a:r>
          <a:endParaRPr lang="en-US" sz="1200" kern="1200" dirty="0"/>
        </a:p>
      </dsp:txBody>
      <dsp:txXfrm>
        <a:off x="2187" y="199825"/>
        <a:ext cx="1122376" cy="448950"/>
      </dsp:txXfrm>
    </dsp:sp>
    <dsp:sp modelId="{177169F2-6D49-4B62-BC44-5C88F41E05AE}">
      <dsp:nvSpPr>
        <dsp:cNvPr id="0" name=""/>
        <dsp:cNvSpPr/>
      </dsp:nvSpPr>
      <dsp:spPr>
        <a:xfrm>
          <a:off x="978654" y="237986"/>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t>
          </a:r>
          <a:r>
            <a:rPr lang="de-AT" sz="800" kern="1200" dirty="0" err="1" smtClean="0"/>
            <a:t>Acquisition</a:t>
          </a:r>
          <a:endParaRPr lang="en-US" sz="800" kern="1200" dirty="0"/>
        </a:p>
      </dsp:txBody>
      <dsp:txXfrm>
        <a:off x="978654" y="237986"/>
        <a:ext cx="931572" cy="372628"/>
      </dsp:txXfrm>
    </dsp:sp>
    <dsp:sp modelId="{452CBA63-B61A-4785-9F20-D97A412F8059}">
      <dsp:nvSpPr>
        <dsp:cNvPr id="0" name=""/>
        <dsp:cNvSpPr/>
      </dsp:nvSpPr>
      <dsp:spPr>
        <a:xfrm>
          <a:off x="1779807" y="237986"/>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Mapping</a:t>
          </a:r>
          <a:endParaRPr lang="en-US" sz="800" kern="1200" dirty="0"/>
        </a:p>
      </dsp:txBody>
      <dsp:txXfrm>
        <a:off x="1779807" y="237986"/>
        <a:ext cx="931572" cy="372628"/>
      </dsp:txXfrm>
    </dsp:sp>
    <dsp:sp modelId="{B5E77B7D-3056-4819-AC9E-84243E078525}">
      <dsp:nvSpPr>
        <dsp:cNvPr id="0" name=""/>
        <dsp:cNvSpPr/>
      </dsp:nvSpPr>
      <dsp:spPr>
        <a:xfrm>
          <a:off x="2580959" y="237986"/>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t>
          </a:r>
          <a:r>
            <a:rPr lang="de-AT" sz="800" kern="1200" dirty="0" err="1" smtClean="0"/>
            <a:t>Structure</a:t>
          </a:r>
          <a:r>
            <a:rPr lang="de-AT" sz="800" kern="1200" dirty="0" smtClean="0"/>
            <a:t> Definition</a:t>
          </a:r>
          <a:endParaRPr lang="en-US" sz="800" kern="1200" dirty="0"/>
        </a:p>
      </dsp:txBody>
      <dsp:txXfrm>
        <a:off x="2580959" y="237986"/>
        <a:ext cx="931572" cy="372628"/>
      </dsp:txXfrm>
    </dsp:sp>
    <dsp:sp modelId="{B7D5A35F-D495-4AD7-A2AD-82FB812A3045}">
      <dsp:nvSpPr>
        <dsp:cNvPr id="0" name=""/>
        <dsp:cNvSpPr/>
      </dsp:nvSpPr>
      <dsp:spPr>
        <a:xfrm>
          <a:off x="2187" y="711628"/>
          <a:ext cx="1122376" cy="4489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AT" sz="1200" kern="1200" dirty="0" err="1" smtClean="0"/>
            <a:t>Semantic</a:t>
          </a:r>
          <a:endParaRPr lang="en-US" sz="1200" kern="1200" dirty="0"/>
        </a:p>
      </dsp:txBody>
      <dsp:txXfrm>
        <a:off x="2187" y="711628"/>
        <a:ext cx="1122376" cy="448950"/>
      </dsp:txXfrm>
    </dsp:sp>
    <dsp:sp modelId="{BB6535DB-1FEE-4CE2-91DD-4126A80C6024}">
      <dsp:nvSpPr>
        <dsp:cNvPr id="0" name=""/>
        <dsp:cNvSpPr/>
      </dsp:nvSpPr>
      <dsp:spPr>
        <a:xfrm>
          <a:off x="978654" y="749789"/>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RDF Generation</a:t>
          </a:r>
          <a:endParaRPr lang="en-US" sz="800" kern="1200" dirty="0"/>
        </a:p>
      </dsp:txBody>
      <dsp:txXfrm>
        <a:off x="978654" y="749789"/>
        <a:ext cx="931572" cy="372628"/>
      </dsp:txXfrm>
    </dsp:sp>
    <dsp:sp modelId="{42FDC063-BB5F-4B6E-BBC9-1A34F1962A6B}">
      <dsp:nvSpPr>
        <dsp:cNvPr id="0" name=""/>
        <dsp:cNvSpPr/>
      </dsp:nvSpPr>
      <dsp:spPr>
        <a:xfrm>
          <a:off x="1779807" y="749789"/>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Storage</a:t>
          </a:r>
          <a:endParaRPr lang="en-US" sz="800" kern="1200" dirty="0"/>
        </a:p>
      </dsp:txBody>
      <dsp:txXfrm>
        <a:off x="1779807" y="749789"/>
        <a:ext cx="931572" cy="372628"/>
      </dsp:txXfrm>
    </dsp:sp>
    <dsp:sp modelId="{C7ECEF7B-58A6-4C7C-899F-1639AF17B7B4}">
      <dsp:nvSpPr>
        <dsp:cNvPr id="0" name=""/>
        <dsp:cNvSpPr/>
      </dsp:nvSpPr>
      <dsp:spPr>
        <a:xfrm>
          <a:off x="2580959" y="749789"/>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Access</a:t>
          </a:r>
          <a:endParaRPr lang="en-US" sz="800" kern="1200" dirty="0"/>
        </a:p>
      </dsp:txBody>
      <dsp:txXfrm>
        <a:off x="2580959" y="749789"/>
        <a:ext cx="931572" cy="372628"/>
      </dsp:txXfrm>
    </dsp:sp>
    <dsp:sp modelId="{409E2A93-79C1-494B-8CB7-47220D33F22C}">
      <dsp:nvSpPr>
        <dsp:cNvPr id="0" name=""/>
        <dsp:cNvSpPr/>
      </dsp:nvSpPr>
      <dsp:spPr>
        <a:xfrm>
          <a:off x="2187" y="1223432"/>
          <a:ext cx="1122376" cy="4489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AT" sz="1200" kern="1200" dirty="0" smtClean="0"/>
            <a:t>Post-</a:t>
          </a:r>
          <a:r>
            <a:rPr lang="de-AT" sz="1200" kern="1200" dirty="0" err="1" smtClean="0"/>
            <a:t>Semantic</a:t>
          </a:r>
          <a:endParaRPr lang="en-US" sz="1200" kern="1200" dirty="0"/>
        </a:p>
      </dsp:txBody>
      <dsp:txXfrm>
        <a:off x="2187" y="1223432"/>
        <a:ext cx="1122376" cy="448950"/>
      </dsp:txXfrm>
    </dsp:sp>
    <dsp:sp modelId="{F0D68090-70D5-4179-8C76-D48B028996B9}">
      <dsp:nvSpPr>
        <dsp:cNvPr id="0" name=""/>
        <dsp:cNvSpPr/>
      </dsp:nvSpPr>
      <dsp:spPr>
        <a:xfrm>
          <a:off x="978654" y="1261593"/>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Integration</a:t>
          </a:r>
          <a:endParaRPr lang="en-US" sz="800" kern="1200" dirty="0"/>
        </a:p>
      </dsp:txBody>
      <dsp:txXfrm>
        <a:off x="978654" y="1261593"/>
        <a:ext cx="931572" cy="372628"/>
      </dsp:txXfrm>
    </dsp:sp>
    <dsp:sp modelId="{CF704728-C428-43BC-8BE6-E7B20FD03F78}">
      <dsp:nvSpPr>
        <dsp:cNvPr id="0" name=""/>
        <dsp:cNvSpPr/>
      </dsp:nvSpPr>
      <dsp:spPr>
        <a:xfrm>
          <a:off x="1779807" y="1261593"/>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t>
          </a:r>
          <a:r>
            <a:rPr lang="de-AT" sz="800" kern="1200" dirty="0" err="1" smtClean="0"/>
            <a:t>Exploitation</a:t>
          </a:r>
          <a:endParaRPr lang="en-US" sz="800" kern="1200" dirty="0"/>
        </a:p>
      </dsp:txBody>
      <dsp:txXfrm>
        <a:off x="1779807" y="1261593"/>
        <a:ext cx="931572" cy="3726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F01807-573B-4F05-8914-760CE1678E3C}">
      <dsp:nvSpPr>
        <dsp:cNvPr id="0" name=""/>
        <dsp:cNvSpPr/>
      </dsp:nvSpPr>
      <dsp:spPr>
        <a:xfrm>
          <a:off x="2187" y="199825"/>
          <a:ext cx="1122376" cy="4489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AT" sz="1200" kern="1200" dirty="0" err="1" smtClean="0"/>
            <a:t>Pre-Semantic</a:t>
          </a:r>
          <a:endParaRPr lang="en-US" sz="1200" kern="1200" dirty="0"/>
        </a:p>
      </dsp:txBody>
      <dsp:txXfrm>
        <a:off x="2187" y="199825"/>
        <a:ext cx="1122376" cy="448950"/>
      </dsp:txXfrm>
    </dsp:sp>
    <dsp:sp modelId="{177169F2-6D49-4B62-BC44-5C88F41E05AE}">
      <dsp:nvSpPr>
        <dsp:cNvPr id="0" name=""/>
        <dsp:cNvSpPr/>
      </dsp:nvSpPr>
      <dsp:spPr>
        <a:xfrm>
          <a:off x="978654" y="237986"/>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t>
          </a:r>
          <a:r>
            <a:rPr lang="de-AT" sz="800" kern="1200" dirty="0" err="1" smtClean="0"/>
            <a:t>Acquisition</a:t>
          </a:r>
          <a:endParaRPr lang="en-US" sz="800" kern="1200" dirty="0"/>
        </a:p>
      </dsp:txBody>
      <dsp:txXfrm>
        <a:off x="978654" y="237986"/>
        <a:ext cx="931572" cy="372628"/>
      </dsp:txXfrm>
    </dsp:sp>
    <dsp:sp modelId="{452CBA63-B61A-4785-9F20-D97A412F8059}">
      <dsp:nvSpPr>
        <dsp:cNvPr id="0" name=""/>
        <dsp:cNvSpPr/>
      </dsp:nvSpPr>
      <dsp:spPr>
        <a:xfrm>
          <a:off x="1779807" y="237986"/>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Mapping</a:t>
          </a:r>
          <a:endParaRPr lang="en-US" sz="800" kern="1200" dirty="0"/>
        </a:p>
      </dsp:txBody>
      <dsp:txXfrm>
        <a:off x="1779807" y="237986"/>
        <a:ext cx="931572" cy="372628"/>
      </dsp:txXfrm>
    </dsp:sp>
    <dsp:sp modelId="{B5E77B7D-3056-4819-AC9E-84243E078525}">
      <dsp:nvSpPr>
        <dsp:cNvPr id="0" name=""/>
        <dsp:cNvSpPr/>
      </dsp:nvSpPr>
      <dsp:spPr>
        <a:xfrm>
          <a:off x="2580959" y="237986"/>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t>
          </a:r>
          <a:r>
            <a:rPr lang="de-AT" sz="800" kern="1200" dirty="0" err="1" smtClean="0"/>
            <a:t>Structure</a:t>
          </a:r>
          <a:r>
            <a:rPr lang="de-AT" sz="800" kern="1200" dirty="0" smtClean="0"/>
            <a:t> Definition</a:t>
          </a:r>
          <a:endParaRPr lang="en-US" sz="800" kern="1200" dirty="0"/>
        </a:p>
      </dsp:txBody>
      <dsp:txXfrm>
        <a:off x="2580959" y="237986"/>
        <a:ext cx="931572" cy="372628"/>
      </dsp:txXfrm>
    </dsp:sp>
    <dsp:sp modelId="{B7D5A35F-D495-4AD7-A2AD-82FB812A3045}">
      <dsp:nvSpPr>
        <dsp:cNvPr id="0" name=""/>
        <dsp:cNvSpPr/>
      </dsp:nvSpPr>
      <dsp:spPr>
        <a:xfrm>
          <a:off x="2187" y="711628"/>
          <a:ext cx="1122376" cy="4489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AT" sz="1200" kern="1200" dirty="0" err="1" smtClean="0"/>
            <a:t>Semantic</a:t>
          </a:r>
          <a:endParaRPr lang="en-US" sz="1200" kern="1200" dirty="0"/>
        </a:p>
      </dsp:txBody>
      <dsp:txXfrm>
        <a:off x="2187" y="711628"/>
        <a:ext cx="1122376" cy="448950"/>
      </dsp:txXfrm>
    </dsp:sp>
    <dsp:sp modelId="{BB6535DB-1FEE-4CE2-91DD-4126A80C6024}">
      <dsp:nvSpPr>
        <dsp:cNvPr id="0" name=""/>
        <dsp:cNvSpPr/>
      </dsp:nvSpPr>
      <dsp:spPr>
        <a:xfrm>
          <a:off x="978654" y="749789"/>
          <a:ext cx="931572" cy="372628"/>
        </a:xfrm>
        <a:prstGeom prst="chevron">
          <a:avLst/>
        </a:prstGeom>
        <a:solidFill>
          <a:schemeClr val="tx2">
            <a:lumMod val="40000"/>
            <a:lumOff val="6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RDF Generation</a:t>
          </a:r>
          <a:endParaRPr lang="en-US" sz="800" kern="1200" dirty="0"/>
        </a:p>
      </dsp:txBody>
      <dsp:txXfrm>
        <a:off x="978654" y="749789"/>
        <a:ext cx="931572" cy="372628"/>
      </dsp:txXfrm>
    </dsp:sp>
    <dsp:sp modelId="{42FDC063-BB5F-4B6E-BBC9-1A34F1962A6B}">
      <dsp:nvSpPr>
        <dsp:cNvPr id="0" name=""/>
        <dsp:cNvSpPr/>
      </dsp:nvSpPr>
      <dsp:spPr>
        <a:xfrm>
          <a:off x="1779807" y="749789"/>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Storage</a:t>
          </a:r>
          <a:endParaRPr lang="en-US" sz="800" kern="1200" dirty="0"/>
        </a:p>
      </dsp:txBody>
      <dsp:txXfrm>
        <a:off x="1779807" y="749789"/>
        <a:ext cx="931572" cy="372628"/>
      </dsp:txXfrm>
    </dsp:sp>
    <dsp:sp modelId="{C7ECEF7B-58A6-4C7C-899F-1639AF17B7B4}">
      <dsp:nvSpPr>
        <dsp:cNvPr id="0" name=""/>
        <dsp:cNvSpPr/>
      </dsp:nvSpPr>
      <dsp:spPr>
        <a:xfrm>
          <a:off x="2580959" y="749789"/>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Access</a:t>
          </a:r>
          <a:endParaRPr lang="en-US" sz="800" kern="1200" dirty="0"/>
        </a:p>
      </dsp:txBody>
      <dsp:txXfrm>
        <a:off x="2580959" y="749789"/>
        <a:ext cx="931572" cy="372628"/>
      </dsp:txXfrm>
    </dsp:sp>
    <dsp:sp modelId="{409E2A93-79C1-494B-8CB7-47220D33F22C}">
      <dsp:nvSpPr>
        <dsp:cNvPr id="0" name=""/>
        <dsp:cNvSpPr/>
      </dsp:nvSpPr>
      <dsp:spPr>
        <a:xfrm>
          <a:off x="2187" y="1223432"/>
          <a:ext cx="1122376" cy="4489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AT" sz="1200" kern="1200" dirty="0" smtClean="0"/>
            <a:t>Post-</a:t>
          </a:r>
          <a:r>
            <a:rPr lang="de-AT" sz="1200" kern="1200" dirty="0" err="1" smtClean="0"/>
            <a:t>Semantic</a:t>
          </a:r>
          <a:endParaRPr lang="en-US" sz="1200" kern="1200" dirty="0"/>
        </a:p>
      </dsp:txBody>
      <dsp:txXfrm>
        <a:off x="2187" y="1223432"/>
        <a:ext cx="1122376" cy="448950"/>
      </dsp:txXfrm>
    </dsp:sp>
    <dsp:sp modelId="{F0D68090-70D5-4179-8C76-D48B028996B9}">
      <dsp:nvSpPr>
        <dsp:cNvPr id="0" name=""/>
        <dsp:cNvSpPr/>
      </dsp:nvSpPr>
      <dsp:spPr>
        <a:xfrm>
          <a:off x="978654" y="1261593"/>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Integration</a:t>
          </a:r>
          <a:endParaRPr lang="en-US" sz="800" kern="1200" dirty="0"/>
        </a:p>
      </dsp:txBody>
      <dsp:txXfrm>
        <a:off x="978654" y="1261593"/>
        <a:ext cx="931572" cy="372628"/>
      </dsp:txXfrm>
    </dsp:sp>
    <dsp:sp modelId="{CF704728-C428-43BC-8BE6-E7B20FD03F78}">
      <dsp:nvSpPr>
        <dsp:cNvPr id="0" name=""/>
        <dsp:cNvSpPr/>
      </dsp:nvSpPr>
      <dsp:spPr>
        <a:xfrm>
          <a:off x="1779807" y="1261593"/>
          <a:ext cx="931572" cy="37262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de-AT" sz="800" kern="1200" dirty="0" smtClean="0"/>
            <a:t>Data </a:t>
          </a:r>
          <a:r>
            <a:rPr lang="de-AT" sz="800" kern="1200" dirty="0" err="1" smtClean="0"/>
            <a:t>Exploitation</a:t>
          </a:r>
          <a:endParaRPr lang="en-US" sz="800" kern="1200" dirty="0"/>
        </a:p>
      </dsp:txBody>
      <dsp:txXfrm>
        <a:off x="1779807" y="1261593"/>
        <a:ext cx="931572" cy="3726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52BF6-40B6-45D6-B190-F1764F2C556B}" type="datetimeFigureOut">
              <a:rPr lang="en-US" smtClean="0"/>
              <a:pPr/>
              <a:t>12/17/2013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9BDAE-43FE-479F-B761-95981BCBC186}" type="slidenum">
              <a:rPr lang="en-US" smtClean="0"/>
              <a:pPr/>
              <a:t>‹Nr.›</a:t>
            </a:fld>
            <a:endParaRPr lang="en-US"/>
          </a:p>
        </p:txBody>
      </p:sp>
    </p:spTree>
    <p:extLst>
      <p:ext uri="{BB962C8B-B14F-4D97-AF65-F5344CB8AC3E}">
        <p14:creationId xmlns:p14="http://schemas.microsoft.com/office/powerpoint/2010/main" xmlns="" val="277529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km.aifb.kit.edu/ws/cold201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kbergman.com/category/linked-dat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4"/>
          <p:cNvSpPr>
            <a:spLocks noGrp="1" noChangeArrowheads="1"/>
          </p:cNvSpPr>
          <p:nvPr>
            <p:ph type="dt" sz="quarter"/>
          </p:nvPr>
        </p:nvSpPr>
        <p:spPr>
          <a:noFill/>
        </p:spPr>
        <p:txBody>
          <a:bodyPr/>
          <a:lstStyle/>
          <a:p>
            <a:r>
              <a:rPr lang="en-GB">
                <a:solidFill>
                  <a:prstClr val="white"/>
                </a:solidFill>
              </a:rPr>
              <a:t>12/02/07</a:t>
            </a:r>
          </a:p>
        </p:txBody>
      </p:sp>
      <p:sp>
        <p:nvSpPr>
          <p:cNvPr id="49155" name="Rectangle 8"/>
          <p:cNvSpPr>
            <a:spLocks noGrp="1" noChangeArrowheads="1"/>
          </p:cNvSpPr>
          <p:nvPr>
            <p:ph type="sldNum" sz="quarter"/>
          </p:nvPr>
        </p:nvSpPr>
        <p:spPr>
          <a:noFill/>
        </p:spPr>
        <p:txBody>
          <a:bodyPr/>
          <a:lstStyle/>
          <a:p>
            <a:fld id="{856427D7-63C3-4200-850C-A3458DD441C1}" type="slidenum">
              <a:rPr lang="en-GB">
                <a:solidFill>
                  <a:prstClr val="white"/>
                </a:solidFill>
              </a:rPr>
              <a:pPr/>
              <a:t>1</a:t>
            </a:fld>
            <a:endParaRPr lang="en-GB">
              <a:solidFill>
                <a:prstClr val="white"/>
              </a:solidFill>
            </a:endParaRPr>
          </a:p>
        </p:txBody>
      </p:sp>
      <p:sp>
        <p:nvSpPr>
          <p:cNvPr id="49156" name="Text Box 1"/>
          <p:cNvSpPr txBox="1">
            <a:spLocks noChangeArrowheads="1"/>
          </p:cNvSpPr>
          <p:nvPr/>
        </p:nvSpPr>
        <p:spPr bwMode="auto">
          <a:xfrm>
            <a:off x="1134534" y="742950"/>
            <a:ext cx="4538133" cy="3714750"/>
          </a:xfrm>
          <a:prstGeom prst="rect">
            <a:avLst/>
          </a:prstGeom>
          <a:solidFill>
            <a:srgbClr val="FFFFFF"/>
          </a:solidFill>
          <a:ln w="9360">
            <a:solidFill>
              <a:srgbClr val="000000"/>
            </a:solidFill>
            <a:miter lim="800000"/>
            <a:headEnd/>
            <a:tailEnd/>
          </a:ln>
        </p:spPr>
        <p:txBody>
          <a:bodyPr wrap="none" anchor="ctr"/>
          <a:lstStyle/>
          <a:p>
            <a:pPr defTabSz="449263" fontAlgn="base">
              <a:lnSpc>
                <a:spcPct val="87000"/>
              </a:lnSpc>
              <a:spcBef>
                <a:spcPct val="0"/>
              </a:spcBef>
              <a:spcAft>
                <a:spcPct val="0"/>
              </a:spcAft>
              <a:buClr>
                <a:srgbClr val="000000"/>
              </a:buClr>
              <a:buSzPct val="100000"/>
              <a:buFont typeface="Arial" charset="0"/>
              <a:buNone/>
            </a:pPr>
            <a:endParaRPr lang="en-US">
              <a:solidFill>
                <a:prstClr val="white"/>
              </a:solidFill>
              <a:latin typeface="Arial" charset="0"/>
              <a:cs typeface="Arial" charset="0"/>
            </a:endParaRPr>
          </a:p>
        </p:txBody>
      </p:sp>
      <p:sp>
        <p:nvSpPr>
          <p:cNvPr id="49157" name="Rectangle 2"/>
          <p:cNvSpPr txBox="1">
            <a:spLocks noGrp="1" noChangeArrowheads="1"/>
          </p:cNvSpPr>
          <p:nvPr>
            <p:ph type="body"/>
          </p:nvPr>
        </p:nvSpPr>
        <p:spPr>
          <a:xfrm>
            <a:off x="680722" y="4705350"/>
            <a:ext cx="5444185" cy="4457700"/>
          </a:xfrm>
          <a:noFill/>
          <a:ln/>
        </p:spPr>
        <p:txBody>
          <a:bodyPr wrap="none" anchor="ctr"/>
          <a:lstStyle/>
          <a:p>
            <a:endParaRPr lang="de-AT" smtClean="0"/>
          </a:p>
        </p:txBody>
      </p:sp>
    </p:spTree>
    <p:extLst>
      <p:ext uri="{BB962C8B-B14F-4D97-AF65-F5344CB8AC3E}">
        <p14:creationId xmlns:p14="http://schemas.microsoft.com/office/powerpoint/2010/main" xmlns="" val="368745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9BDAE-43FE-479F-B761-95981BCBC186}" type="slidenum">
              <a:rPr lang="en-US" smtClean="0"/>
              <a:pPr/>
              <a:t>13</a:t>
            </a:fld>
            <a:endParaRPr lang="en-US"/>
          </a:p>
        </p:txBody>
      </p:sp>
    </p:spTree>
    <p:extLst>
      <p:ext uri="{BB962C8B-B14F-4D97-AF65-F5344CB8AC3E}">
        <p14:creationId xmlns:p14="http://schemas.microsoft.com/office/powerpoint/2010/main" xmlns="" val="259972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4"/>
          <p:cNvSpPr>
            <a:spLocks noGrp="1" noChangeArrowheads="1"/>
          </p:cNvSpPr>
          <p:nvPr>
            <p:ph type="dt" sz="quarter"/>
          </p:nvPr>
        </p:nvSpPr>
        <p:spPr>
          <a:noFill/>
        </p:spPr>
        <p:txBody>
          <a:bodyPr/>
          <a:lstStyle/>
          <a:p>
            <a:r>
              <a:rPr lang="en-GB">
                <a:solidFill>
                  <a:prstClr val="white"/>
                </a:solidFill>
              </a:rPr>
              <a:t>12/02/07</a:t>
            </a:r>
          </a:p>
        </p:txBody>
      </p:sp>
      <p:sp>
        <p:nvSpPr>
          <p:cNvPr id="49155" name="Rectangle 8"/>
          <p:cNvSpPr>
            <a:spLocks noGrp="1" noChangeArrowheads="1"/>
          </p:cNvSpPr>
          <p:nvPr>
            <p:ph type="sldNum" sz="quarter"/>
          </p:nvPr>
        </p:nvSpPr>
        <p:spPr>
          <a:noFill/>
        </p:spPr>
        <p:txBody>
          <a:bodyPr/>
          <a:lstStyle/>
          <a:p>
            <a:fld id="{856427D7-63C3-4200-850C-A3458DD441C1}" type="slidenum">
              <a:rPr lang="en-GB">
                <a:solidFill>
                  <a:prstClr val="white"/>
                </a:solidFill>
              </a:rPr>
              <a:pPr/>
              <a:t>18</a:t>
            </a:fld>
            <a:endParaRPr lang="en-GB">
              <a:solidFill>
                <a:prstClr val="white"/>
              </a:solidFill>
            </a:endParaRPr>
          </a:p>
        </p:txBody>
      </p:sp>
      <p:sp>
        <p:nvSpPr>
          <p:cNvPr id="49156" name="Text Box 1"/>
          <p:cNvSpPr txBox="1">
            <a:spLocks noChangeArrowheads="1"/>
          </p:cNvSpPr>
          <p:nvPr/>
        </p:nvSpPr>
        <p:spPr bwMode="auto">
          <a:xfrm>
            <a:off x="1143001" y="685800"/>
            <a:ext cx="4571999" cy="3429000"/>
          </a:xfrm>
          <a:prstGeom prst="rect">
            <a:avLst/>
          </a:prstGeom>
          <a:solidFill>
            <a:srgbClr val="FFFFFF"/>
          </a:solidFill>
          <a:ln w="9360">
            <a:solidFill>
              <a:srgbClr val="000000"/>
            </a:solidFill>
            <a:miter lim="800000"/>
            <a:headEnd/>
            <a:tailEnd/>
          </a:ln>
        </p:spPr>
        <p:txBody>
          <a:bodyPr wrap="none" lIns="87539" tIns="43770" rIns="87539" bIns="43770" anchor="ctr"/>
          <a:lstStyle/>
          <a:p>
            <a:pPr defTabSz="430101" fontAlgn="base">
              <a:lnSpc>
                <a:spcPct val="87000"/>
              </a:lnSpc>
              <a:spcBef>
                <a:spcPct val="0"/>
              </a:spcBef>
              <a:spcAft>
                <a:spcPct val="0"/>
              </a:spcAft>
              <a:buClr>
                <a:srgbClr val="000000"/>
              </a:buClr>
              <a:buSzPct val="100000"/>
            </a:pPr>
            <a:endParaRPr lang="en-US" dirty="0">
              <a:solidFill>
                <a:prstClr val="white"/>
              </a:solidFill>
              <a:latin typeface="Arial" charset="0"/>
              <a:cs typeface="Arial" charset="0"/>
            </a:endParaRPr>
          </a:p>
        </p:txBody>
      </p:sp>
      <p:sp>
        <p:nvSpPr>
          <p:cNvPr id="49157" name="Rectangle 2"/>
          <p:cNvSpPr txBox="1">
            <a:spLocks noGrp="1" noChangeArrowheads="1"/>
          </p:cNvSpPr>
          <p:nvPr>
            <p:ph type="body"/>
          </p:nvPr>
        </p:nvSpPr>
        <p:spPr>
          <a:xfrm>
            <a:off x="685803" y="4343400"/>
            <a:ext cx="5484813" cy="4114800"/>
          </a:xfrm>
          <a:noFill/>
          <a:ln/>
        </p:spPr>
        <p:txBody>
          <a:bodyPr wrap="none" anchor="ctr"/>
          <a:lstStyle/>
          <a:p>
            <a:endParaRPr lang="de-A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group of use cases I will introduce here is about Demographic. Two most basic widgets here are Birth Place widget and the Google Chart widget. The former returns the number of male/female at a specific age who were born at a particular place. And of course, the later displays the output in a bar chart.</a:t>
            </a:r>
          </a:p>
          <a:p>
            <a:endParaRPr lang="en-US" baseline="0" dirty="0" smtClean="0"/>
          </a:p>
          <a:p>
            <a:r>
              <a:rPr lang="en-US" baseline="0" dirty="0" smtClean="0"/>
              <a:t>So, the above mash-up shows the number of 20 years old males born in Wien. I don’t know why but we can see the interesting information that in 2011, there was little males were born, just 6200 compared to 6480 of 2012 and 2013</a:t>
            </a:r>
            <a:endParaRPr lang="en-US" dirty="0"/>
          </a:p>
        </p:txBody>
      </p:sp>
      <p:sp>
        <p:nvSpPr>
          <p:cNvPr id="4" name="Slide Number Placeholder 3"/>
          <p:cNvSpPr>
            <a:spLocks noGrp="1"/>
          </p:cNvSpPr>
          <p:nvPr>
            <p:ph type="sldNum" sz="quarter" idx="10"/>
          </p:nvPr>
        </p:nvSpPr>
        <p:spPr/>
        <p:txBody>
          <a:bodyPr/>
          <a:lstStyle/>
          <a:p>
            <a:fld id="{60378E84-9B1F-4843-BACC-D6DA9CA48308}" type="slidenum">
              <a:rPr lang="en-US" smtClean="0"/>
              <a:pPr/>
              <a:t>19</a:t>
            </a:fld>
            <a:endParaRPr lang="en-US"/>
          </a:p>
        </p:txBody>
      </p:sp>
    </p:spTree>
    <p:extLst>
      <p:ext uri="{BB962C8B-B14F-4D97-AF65-F5344CB8AC3E}">
        <p14:creationId xmlns:p14="http://schemas.microsoft.com/office/powerpoint/2010/main" xmlns="" val="277073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7AA417-CDE4-4997-884A-232F22CC1933}" type="slidenum">
              <a:rPr lang="de-AT" smtClean="0"/>
              <a:pPr/>
              <a:t>2</a:t>
            </a:fld>
            <a:endParaRPr lang="de-AT"/>
          </a:p>
        </p:txBody>
      </p:sp>
    </p:spTree>
    <p:extLst>
      <p:ext uri="{BB962C8B-B14F-4D97-AF65-F5344CB8AC3E}">
        <p14:creationId xmlns:p14="http://schemas.microsoft.com/office/powerpoint/2010/main" xmlns="" val="255402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is a more complicated</a:t>
            </a:r>
            <a:r>
              <a:rPr lang="en-US" baseline="0" dirty="0" smtClean="0"/>
              <a:t> use case. What if I want to compare the number of males and females at 20 years old who were born in Wien?</a:t>
            </a:r>
          </a:p>
          <a:p>
            <a:endParaRPr lang="en-US" baseline="0" dirty="0" smtClean="0"/>
          </a:p>
          <a:p>
            <a:r>
              <a:rPr lang="en-US" baseline="0" dirty="0" smtClean="0"/>
              <a:t>In this case, I need the Merge widget to create the mash-up as shown in the slide. Thanks to this, I can see that at 20 ages, there are more males than females born in Wien.</a:t>
            </a:r>
            <a:endParaRPr lang="en-US" dirty="0" smtClean="0"/>
          </a:p>
          <a:p>
            <a:endParaRPr lang="en-US" dirty="0" smtClean="0"/>
          </a:p>
          <a:p>
            <a:r>
              <a:rPr lang="en-US" dirty="0" smtClean="0"/>
              <a:t>Furthermore, we</a:t>
            </a:r>
            <a:r>
              <a:rPr lang="en-US" baseline="0" dirty="0" smtClean="0"/>
              <a:t> can quickly save this whole mash-up as a new Widget. This new Widget will have all fields contained in its original widgets. In other words, we have six fields here.</a:t>
            </a:r>
            <a:endParaRPr lang="en-US" dirty="0"/>
          </a:p>
        </p:txBody>
      </p:sp>
      <p:sp>
        <p:nvSpPr>
          <p:cNvPr id="4" name="Slide Number Placeholder 3"/>
          <p:cNvSpPr>
            <a:spLocks noGrp="1"/>
          </p:cNvSpPr>
          <p:nvPr>
            <p:ph type="sldNum" sz="quarter" idx="10"/>
          </p:nvPr>
        </p:nvSpPr>
        <p:spPr/>
        <p:txBody>
          <a:bodyPr/>
          <a:lstStyle/>
          <a:p>
            <a:fld id="{60378E84-9B1F-4843-BACC-D6DA9CA48308}" type="slidenum">
              <a:rPr lang="en-US" smtClean="0"/>
              <a:pPr/>
              <a:t>20</a:t>
            </a:fld>
            <a:endParaRPr lang="en-US"/>
          </a:p>
        </p:txBody>
      </p:sp>
    </p:spTree>
    <p:extLst>
      <p:ext uri="{BB962C8B-B14F-4D97-AF65-F5344CB8AC3E}">
        <p14:creationId xmlns:p14="http://schemas.microsoft.com/office/powerpoint/2010/main" xmlns="" val="275505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later we can use our new widget in</a:t>
            </a:r>
            <a:r>
              <a:rPr lang="en-US" baseline="0" dirty="0" smtClean="0"/>
              <a:t> a new </a:t>
            </a:r>
            <a:r>
              <a:rPr lang="en-US" baseline="0" dirty="0" err="1" smtClean="0"/>
              <a:t>Mashup</a:t>
            </a:r>
            <a:r>
              <a:rPr lang="en-US" baseline="0" dirty="0" smtClean="0"/>
              <a:t>.</a:t>
            </a:r>
          </a:p>
          <a:p>
            <a:endParaRPr lang="en-US" baseline="0" dirty="0" smtClean="0"/>
          </a:p>
          <a:p>
            <a:r>
              <a:rPr lang="en-US" baseline="0" dirty="0" smtClean="0"/>
              <a:t>We can quickly compare &amp; contrast number of 20 years old males and females born in Wien and </a:t>
            </a:r>
            <a:r>
              <a:rPr lang="en-US" baseline="0" dirty="0" err="1" smtClean="0"/>
              <a:t>Karnten</a:t>
            </a:r>
            <a:r>
              <a:rPr lang="en-US" baseline="0" dirty="0" smtClean="0"/>
              <a:t>. You can see that the number of male and female born in Wien are far greater than that in </a:t>
            </a:r>
            <a:r>
              <a:rPr lang="en-US" baseline="0" dirty="0" err="1" smtClean="0"/>
              <a:t>Karnten</a:t>
            </a:r>
            <a:endParaRPr lang="en-US" dirty="0"/>
          </a:p>
        </p:txBody>
      </p:sp>
      <p:sp>
        <p:nvSpPr>
          <p:cNvPr id="4" name="Slide Number Placeholder 3"/>
          <p:cNvSpPr>
            <a:spLocks noGrp="1"/>
          </p:cNvSpPr>
          <p:nvPr>
            <p:ph type="sldNum" sz="quarter" idx="10"/>
          </p:nvPr>
        </p:nvSpPr>
        <p:spPr/>
        <p:txBody>
          <a:bodyPr/>
          <a:lstStyle/>
          <a:p>
            <a:fld id="{60378E84-9B1F-4843-BACC-D6DA9CA48308}" type="slidenum">
              <a:rPr lang="en-US" smtClean="0"/>
              <a:pPr/>
              <a:t>21</a:t>
            </a:fld>
            <a:endParaRPr lang="en-US"/>
          </a:p>
        </p:txBody>
      </p:sp>
    </p:spTree>
    <p:extLst>
      <p:ext uri="{BB962C8B-B14F-4D97-AF65-F5344CB8AC3E}">
        <p14:creationId xmlns:p14="http://schemas.microsoft.com/office/powerpoint/2010/main" xmlns="" val="1788169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modified the configuration a little bit, we can compare &amp; contrast the number of 20,</a:t>
            </a:r>
            <a:r>
              <a:rPr lang="en-US" baseline="0" dirty="0" smtClean="0"/>
              <a:t> 21, 22, 23 male born in Wien. </a:t>
            </a:r>
          </a:p>
          <a:p>
            <a:endParaRPr lang="en-US" baseline="0" dirty="0" smtClean="0"/>
          </a:p>
          <a:p>
            <a:r>
              <a:rPr lang="en-US" baseline="0" dirty="0" smtClean="0"/>
              <a:t>Similarly, we can have hundreds of similar use cases like that based on just 3 original widgets</a:t>
            </a:r>
            <a:endParaRPr lang="en-US" dirty="0"/>
          </a:p>
        </p:txBody>
      </p:sp>
      <p:sp>
        <p:nvSpPr>
          <p:cNvPr id="4" name="Slide Number Placeholder 3"/>
          <p:cNvSpPr>
            <a:spLocks noGrp="1"/>
          </p:cNvSpPr>
          <p:nvPr>
            <p:ph type="sldNum" sz="quarter" idx="10"/>
          </p:nvPr>
        </p:nvSpPr>
        <p:spPr/>
        <p:txBody>
          <a:bodyPr/>
          <a:lstStyle/>
          <a:p>
            <a:fld id="{60378E84-9B1F-4843-BACC-D6DA9CA48308}" type="slidenum">
              <a:rPr lang="en-US" smtClean="0"/>
              <a:pPr/>
              <a:t>22</a:t>
            </a:fld>
            <a:endParaRPr lang="en-US"/>
          </a:p>
        </p:txBody>
      </p:sp>
    </p:spTree>
    <p:extLst>
      <p:ext uri="{BB962C8B-B14F-4D97-AF65-F5344CB8AC3E}">
        <p14:creationId xmlns:p14="http://schemas.microsoft.com/office/powerpoint/2010/main" xmlns="" val="3924080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comes</a:t>
            </a:r>
            <a:r>
              <a:rPr lang="en-US" baseline="0" dirty="0" smtClean="0"/>
              <a:t> to the different type of use cases related to locations. At any time, we can easily find all </a:t>
            </a:r>
            <a:r>
              <a:rPr lang="en-US" baseline="0" dirty="0" err="1" smtClean="0"/>
              <a:t>citybikes</a:t>
            </a:r>
            <a:r>
              <a:rPr lang="en-US" baseline="0" dirty="0" smtClean="0"/>
              <a:t> that have free box so that we can leave our bike there, using the City bike widget and Google map widget.</a:t>
            </a:r>
            <a:endParaRPr lang="en-US" dirty="0"/>
          </a:p>
        </p:txBody>
      </p:sp>
      <p:sp>
        <p:nvSpPr>
          <p:cNvPr id="4" name="Slide Number Placeholder 3"/>
          <p:cNvSpPr>
            <a:spLocks noGrp="1"/>
          </p:cNvSpPr>
          <p:nvPr>
            <p:ph type="sldNum" sz="quarter" idx="10"/>
          </p:nvPr>
        </p:nvSpPr>
        <p:spPr/>
        <p:txBody>
          <a:bodyPr/>
          <a:lstStyle/>
          <a:p>
            <a:fld id="{60378E84-9B1F-4843-BACC-D6DA9CA48308}" type="slidenum">
              <a:rPr lang="en-US" smtClean="0"/>
              <a:pPr/>
              <a:t>23</a:t>
            </a:fld>
            <a:endParaRPr lang="en-US"/>
          </a:p>
        </p:txBody>
      </p:sp>
    </p:spTree>
    <p:extLst>
      <p:ext uri="{BB962C8B-B14F-4D97-AF65-F5344CB8AC3E}">
        <p14:creationId xmlns:p14="http://schemas.microsoft.com/office/powerpoint/2010/main" xmlns="" val="219913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we</a:t>
            </a:r>
            <a:r>
              <a:rPr lang="en-US" baseline="0" dirty="0" smtClean="0"/>
              <a:t> can find the location of 981 parks in Wien, using the Location widget and Google map widget</a:t>
            </a:r>
            <a:endParaRPr lang="en-US" dirty="0"/>
          </a:p>
        </p:txBody>
      </p:sp>
      <p:sp>
        <p:nvSpPr>
          <p:cNvPr id="4" name="Slide Number Placeholder 3"/>
          <p:cNvSpPr>
            <a:spLocks noGrp="1"/>
          </p:cNvSpPr>
          <p:nvPr>
            <p:ph type="sldNum" sz="quarter" idx="10"/>
          </p:nvPr>
        </p:nvSpPr>
        <p:spPr/>
        <p:txBody>
          <a:bodyPr/>
          <a:lstStyle/>
          <a:p>
            <a:fld id="{60378E84-9B1F-4843-BACC-D6DA9CA48308}" type="slidenum">
              <a:rPr lang="en-US" smtClean="0"/>
              <a:pPr/>
              <a:t>24</a:t>
            </a:fld>
            <a:endParaRPr lang="en-US"/>
          </a:p>
        </p:txBody>
      </p:sp>
    </p:spTree>
    <p:extLst>
      <p:ext uri="{BB962C8B-B14F-4D97-AF65-F5344CB8AC3E}">
        <p14:creationId xmlns:p14="http://schemas.microsoft.com/office/powerpoint/2010/main" xmlns="" val="1651559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a more interesting use case.</a:t>
            </a:r>
            <a:r>
              <a:rPr lang="en-US" baseline="0" dirty="0" smtClean="0"/>
              <a:t> If one day, I want to ride a bike, then drop it somewhere and walk around 700 meters before go to swimming, how can a </a:t>
            </a:r>
            <a:r>
              <a:rPr lang="en-US" baseline="0" dirty="0" err="1" smtClean="0"/>
              <a:t>mashup</a:t>
            </a:r>
            <a:r>
              <a:rPr lang="en-US" baseline="0" dirty="0" smtClean="0"/>
              <a:t> help me?</a:t>
            </a:r>
          </a:p>
          <a:p>
            <a:endParaRPr lang="en-US" baseline="0" dirty="0" smtClean="0"/>
          </a:p>
          <a:p>
            <a:r>
              <a:rPr lang="en-US" baseline="0" dirty="0" smtClean="0"/>
              <a:t>In this case, besides City bike widget, Location widget , Google Map widget, we need one more: Geo Merge Widget. It will try to combine 2 locations based on the distance between them. So now, I can have 26 options to choose the </a:t>
            </a:r>
            <a:r>
              <a:rPr lang="en-US" baseline="0" dirty="0" err="1" smtClean="0"/>
              <a:t>favourite</a:t>
            </a:r>
            <a:r>
              <a:rPr lang="en-US" baseline="0" dirty="0" smtClean="0"/>
              <a:t> one.</a:t>
            </a:r>
          </a:p>
        </p:txBody>
      </p:sp>
      <p:sp>
        <p:nvSpPr>
          <p:cNvPr id="4" name="Slide Number Placeholder 3"/>
          <p:cNvSpPr>
            <a:spLocks noGrp="1"/>
          </p:cNvSpPr>
          <p:nvPr>
            <p:ph type="sldNum" sz="quarter" idx="10"/>
          </p:nvPr>
        </p:nvSpPr>
        <p:spPr/>
        <p:txBody>
          <a:bodyPr/>
          <a:lstStyle/>
          <a:p>
            <a:fld id="{60378E84-9B1F-4843-BACC-D6DA9CA48308}" type="slidenum">
              <a:rPr lang="en-US" smtClean="0"/>
              <a:pPr/>
              <a:t>25</a:t>
            </a:fld>
            <a:endParaRPr lang="en-US"/>
          </a:p>
        </p:txBody>
      </p:sp>
    </p:spTree>
    <p:extLst>
      <p:ext uri="{BB962C8B-B14F-4D97-AF65-F5344CB8AC3E}">
        <p14:creationId xmlns:p14="http://schemas.microsoft.com/office/powerpoint/2010/main" xmlns="" val="3659127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4"/>
          <p:cNvSpPr>
            <a:spLocks noGrp="1" noChangeArrowheads="1"/>
          </p:cNvSpPr>
          <p:nvPr>
            <p:ph type="dt" sz="quarter"/>
          </p:nvPr>
        </p:nvSpPr>
        <p:spPr>
          <a:noFill/>
        </p:spPr>
        <p:txBody>
          <a:bodyPr/>
          <a:lstStyle/>
          <a:p>
            <a:r>
              <a:rPr lang="en-GB">
                <a:solidFill>
                  <a:prstClr val="white"/>
                </a:solidFill>
              </a:rPr>
              <a:t>12/02/07</a:t>
            </a:r>
          </a:p>
        </p:txBody>
      </p:sp>
      <p:sp>
        <p:nvSpPr>
          <p:cNvPr id="49155" name="Rectangle 8"/>
          <p:cNvSpPr>
            <a:spLocks noGrp="1" noChangeArrowheads="1"/>
          </p:cNvSpPr>
          <p:nvPr>
            <p:ph type="sldNum" sz="quarter"/>
          </p:nvPr>
        </p:nvSpPr>
        <p:spPr>
          <a:noFill/>
        </p:spPr>
        <p:txBody>
          <a:bodyPr/>
          <a:lstStyle/>
          <a:p>
            <a:fld id="{856427D7-63C3-4200-850C-A3458DD441C1}" type="slidenum">
              <a:rPr lang="en-GB">
                <a:solidFill>
                  <a:prstClr val="white"/>
                </a:solidFill>
              </a:rPr>
              <a:pPr/>
              <a:t>26</a:t>
            </a:fld>
            <a:endParaRPr lang="en-GB">
              <a:solidFill>
                <a:prstClr val="white"/>
              </a:solidFill>
            </a:endParaRPr>
          </a:p>
        </p:txBody>
      </p:sp>
      <p:sp>
        <p:nvSpPr>
          <p:cNvPr id="49156" name="Text Box 1"/>
          <p:cNvSpPr txBox="1">
            <a:spLocks noChangeArrowheads="1"/>
          </p:cNvSpPr>
          <p:nvPr/>
        </p:nvSpPr>
        <p:spPr bwMode="auto">
          <a:xfrm>
            <a:off x="1143001" y="685800"/>
            <a:ext cx="4571999" cy="3429000"/>
          </a:xfrm>
          <a:prstGeom prst="rect">
            <a:avLst/>
          </a:prstGeom>
          <a:solidFill>
            <a:srgbClr val="FFFFFF"/>
          </a:solidFill>
          <a:ln w="9360">
            <a:solidFill>
              <a:srgbClr val="000000"/>
            </a:solidFill>
            <a:miter lim="800000"/>
            <a:headEnd/>
            <a:tailEnd/>
          </a:ln>
        </p:spPr>
        <p:txBody>
          <a:bodyPr wrap="none" lIns="87539" tIns="43770" rIns="87539" bIns="43770" anchor="ctr"/>
          <a:lstStyle/>
          <a:p>
            <a:pPr defTabSz="430101" fontAlgn="base">
              <a:lnSpc>
                <a:spcPct val="87000"/>
              </a:lnSpc>
              <a:spcBef>
                <a:spcPct val="0"/>
              </a:spcBef>
              <a:spcAft>
                <a:spcPct val="0"/>
              </a:spcAft>
              <a:buClr>
                <a:srgbClr val="000000"/>
              </a:buClr>
              <a:buSzPct val="100000"/>
            </a:pPr>
            <a:endParaRPr lang="en-US" dirty="0">
              <a:solidFill>
                <a:prstClr val="white"/>
              </a:solidFill>
              <a:latin typeface="Arial" charset="0"/>
              <a:cs typeface="Arial" charset="0"/>
            </a:endParaRPr>
          </a:p>
        </p:txBody>
      </p:sp>
      <p:sp>
        <p:nvSpPr>
          <p:cNvPr id="49157" name="Rectangle 2"/>
          <p:cNvSpPr txBox="1">
            <a:spLocks noGrp="1" noChangeArrowheads="1"/>
          </p:cNvSpPr>
          <p:nvPr>
            <p:ph type="body"/>
          </p:nvPr>
        </p:nvSpPr>
        <p:spPr>
          <a:xfrm>
            <a:off x="685803" y="4343400"/>
            <a:ext cx="5484813" cy="4114800"/>
          </a:xfrm>
          <a:noFill/>
          <a:ln/>
        </p:spPr>
        <p:txBody>
          <a:bodyPr wrap="none" anchor="ctr"/>
          <a:lstStyle/>
          <a:p>
            <a:endParaRPr lang="de-AT" smtClean="0"/>
          </a:p>
        </p:txBody>
      </p:sp>
    </p:spTree>
    <p:extLst>
      <p:ext uri="{BB962C8B-B14F-4D97-AF65-F5344CB8AC3E}">
        <p14:creationId xmlns:p14="http://schemas.microsoft.com/office/powerpoint/2010/main" xmlns="" val="256516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9BDAE-43FE-479F-B761-95981BCBC186}" type="slidenum">
              <a:rPr lang="en-US" smtClean="0"/>
              <a:pPr/>
              <a:t>27</a:t>
            </a:fld>
            <a:endParaRPr lang="en-US"/>
          </a:p>
        </p:txBody>
      </p:sp>
    </p:spTree>
    <p:extLst>
      <p:ext uri="{BB962C8B-B14F-4D97-AF65-F5344CB8AC3E}">
        <p14:creationId xmlns:p14="http://schemas.microsoft.com/office/powerpoint/2010/main" xmlns="" val="3115603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AAE03D-A011-453F-8129-AE145954C272}" type="slidenum">
              <a:rPr lang="de-DE" smtClean="0"/>
              <a:pPr>
                <a:defRPr/>
              </a:pPr>
              <a:t>29</a:t>
            </a:fld>
            <a:endParaRPr lang="de-DE"/>
          </a:p>
        </p:txBody>
      </p:sp>
    </p:spTree>
    <p:extLst>
      <p:ext uri="{BB962C8B-B14F-4D97-AF65-F5344CB8AC3E}">
        <p14:creationId xmlns:p14="http://schemas.microsoft.com/office/powerpoint/2010/main" xmlns="" val="128078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way of thinking is based on some assumptions from the 1970s: that only a handful of experts are able to deal with databases and that only the IT department’s inner circle is able to understand the schema and the meaning of the data. This is obsolete. In today’s internet age, millions of developers are able to build valuable applications whenever they get interesting data.</a:t>
            </a:r>
            <a:endParaRPr lang="de-AT" dirty="0"/>
          </a:p>
        </p:txBody>
      </p:sp>
      <p:sp>
        <p:nvSpPr>
          <p:cNvPr id="4" name="Slide Number Placeholder 3"/>
          <p:cNvSpPr>
            <a:spLocks noGrp="1"/>
          </p:cNvSpPr>
          <p:nvPr>
            <p:ph type="sldNum" sz="quarter" idx="10"/>
          </p:nvPr>
        </p:nvSpPr>
        <p:spPr/>
        <p:txBody>
          <a:bodyPr/>
          <a:lstStyle/>
          <a:p>
            <a:fld id="{B47AA417-CDE4-4997-884A-232F22CC1933}" type="slidenum">
              <a:rPr lang="de-AT" smtClean="0"/>
              <a:pPr/>
              <a:t>3</a:t>
            </a:fld>
            <a:endParaRPr lang="de-AT"/>
          </a:p>
        </p:txBody>
      </p:sp>
    </p:spTree>
    <p:extLst>
      <p:ext uri="{BB962C8B-B14F-4D97-AF65-F5344CB8AC3E}">
        <p14:creationId xmlns:p14="http://schemas.microsoft.com/office/powerpoint/2010/main" xmlns="" val="73874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4"/>
          <p:cNvSpPr>
            <a:spLocks noGrp="1" noChangeArrowheads="1"/>
          </p:cNvSpPr>
          <p:nvPr>
            <p:ph type="dt" sz="quarter"/>
          </p:nvPr>
        </p:nvSpPr>
        <p:spPr>
          <a:noFill/>
        </p:spPr>
        <p:txBody>
          <a:bodyPr/>
          <a:lstStyle/>
          <a:p>
            <a:r>
              <a:rPr lang="en-GB">
                <a:solidFill>
                  <a:prstClr val="white"/>
                </a:solidFill>
              </a:rPr>
              <a:t>12/02/07</a:t>
            </a:r>
          </a:p>
        </p:txBody>
      </p:sp>
      <p:sp>
        <p:nvSpPr>
          <p:cNvPr id="49155" name="Rectangle 8"/>
          <p:cNvSpPr>
            <a:spLocks noGrp="1" noChangeArrowheads="1"/>
          </p:cNvSpPr>
          <p:nvPr>
            <p:ph type="sldNum" sz="quarter"/>
          </p:nvPr>
        </p:nvSpPr>
        <p:spPr>
          <a:noFill/>
        </p:spPr>
        <p:txBody>
          <a:bodyPr/>
          <a:lstStyle/>
          <a:p>
            <a:fld id="{856427D7-63C3-4200-850C-A3458DD441C1}" type="slidenum">
              <a:rPr lang="en-GB">
                <a:solidFill>
                  <a:prstClr val="white"/>
                </a:solidFill>
              </a:rPr>
              <a:pPr/>
              <a:t>32</a:t>
            </a:fld>
            <a:endParaRPr lang="en-GB">
              <a:solidFill>
                <a:prstClr val="white"/>
              </a:solidFill>
            </a:endParaRPr>
          </a:p>
        </p:txBody>
      </p:sp>
      <p:sp>
        <p:nvSpPr>
          <p:cNvPr id="49156" name="Text Box 1"/>
          <p:cNvSpPr txBox="1">
            <a:spLocks noChangeArrowheads="1"/>
          </p:cNvSpPr>
          <p:nvPr/>
        </p:nvSpPr>
        <p:spPr bwMode="auto">
          <a:xfrm>
            <a:off x="1143001" y="685800"/>
            <a:ext cx="4571999" cy="3429000"/>
          </a:xfrm>
          <a:prstGeom prst="rect">
            <a:avLst/>
          </a:prstGeom>
          <a:solidFill>
            <a:srgbClr val="FFFFFF"/>
          </a:solidFill>
          <a:ln w="9360">
            <a:solidFill>
              <a:srgbClr val="000000"/>
            </a:solidFill>
            <a:miter lim="800000"/>
            <a:headEnd/>
            <a:tailEnd/>
          </a:ln>
        </p:spPr>
        <p:txBody>
          <a:bodyPr wrap="none" lIns="87539" tIns="43770" rIns="87539" bIns="43770" anchor="ctr"/>
          <a:lstStyle/>
          <a:p>
            <a:pPr defTabSz="430101" fontAlgn="base">
              <a:lnSpc>
                <a:spcPct val="87000"/>
              </a:lnSpc>
              <a:spcBef>
                <a:spcPct val="0"/>
              </a:spcBef>
              <a:spcAft>
                <a:spcPct val="0"/>
              </a:spcAft>
              <a:buClr>
                <a:srgbClr val="000000"/>
              </a:buClr>
              <a:buSzPct val="100000"/>
            </a:pPr>
            <a:endParaRPr lang="en-US" dirty="0">
              <a:solidFill>
                <a:prstClr val="white"/>
              </a:solidFill>
              <a:latin typeface="Arial" charset="0"/>
              <a:cs typeface="Arial" charset="0"/>
            </a:endParaRPr>
          </a:p>
        </p:txBody>
      </p:sp>
      <p:sp>
        <p:nvSpPr>
          <p:cNvPr id="49157" name="Rectangle 2"/>
          <p:cNvSpPr txBox="1">
            <a:spLocks noGrp="1" noChangeArrowheads="1"/>
          </p:cNvSpPr>
          <p:nvPr>
            <p:ph type="body"/>
          </p:nvPr>
        </p:nvSpPr>
        <p:spPr>
          <a:xfrm>
            <a:off x="685803" y="4343400"/>
            <a:ext cx="5484813" cy="4114800"/>
          </a:xfrm>
          <a:noFill/>
          <a:ln/>
        </p:spPr>
        <p:txBody>
          <a:bodyPr wrap="none" anchor="ctr"/>
          <a:lstStyle/>
          <a:p>
            <a:endParaRPr lang="de-AT" smtClean="0"/>
          </a:p>
        </p:txBody>
      </p:sp>
    </p:spTree>
    <p:extLst>
      <p:ext uri="{BB962C8B-B14F-4D97-AF65-F5344CB8AC3E}">
        <p14:creationId xmlns:p14="http://schemas.microsoft.com/office/powerpoint/2010/main" xmlns="" val="1299789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9BDAE-43FE-479F-B761-95981BCBC186}" type="slidenum">
              <a:rPr lang="en-US" smtClean="0"/>
              <a:pPr/>
              <a:t>33</a:t>
            </a:fld>
            <a:endParaRPr lang="en-US"/>
          </a:p>
        </p:txBody>
      </p:sp>
    </p:spTree>
    <p:extLst>
      <p:ext uri="{BB962C8B-B14F-4D97-AF65-F5344CB8AC3E}">
        <p14:creationId xmlns:p14="http://schemas.microsoft.com/office/powerpoint/2010/main" xmlns="" val="350169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a:t>
            </a:r>
            <a:r>
              <a:rPr lang="en-US" baseline="0" dirty="0" smtClean="0"/>
              <a:t> to change. Almost user don't know Sparql language =&gt; it is too difficult for user. </a:t>
            </a:r>
          </a:p>
          <a:p>
            <a:r>
              <a:rPr lang="en-US" baseline="0" dirty="0" smtClean="0"/>
              <a:t>We can create widgets with menu for user. It is more interesting than traditional method.</a:t>
            </a:r>
            <a:endParaRPr lang="en-US" dirty="0"/>
          </a:p>
        </p:txBody>
      </p:sp>
      <p:sp>
        <p:nvSpPr>
          <p:cNvPr id="4" name="Slide Number Placeholder 3"/>
          <p:cNvSpPr>
            <a:spLocks noGrp="1"/>
          </p:cNvSpPr>
          <p:nvPr>
            <p:ph type="sldNum" sz="quarter" idx="10"/>
          </p:nvPr>
        </p:nvSpPr>
        <p:spPr/>
        <p:txBody>
          <a:bodyPr/>
          <a:lstStyle/>
          <a:p>
            <a:fld id="{C77653F4-A57C-444B-95F0-23213F6D0375}" type="slidenum">
              <a:rPr lang="en-US" smtClean="0"/>
              <a:pPr/>
              <a:t>34</a:t>
            </a:fld>
            <a:endParaRPr lang="en-US"/>
          </a:p>
        </p:txBody>
      </p:sp>
    </p:spTree>
    <p:extLst>
      <p:ext uri="{BB962C8B-B14F-4D97-AF65-F5344CB8AC3E}">
        <p14:creationId xmlns:p14="http://schemas.microsoft.com/office/powerpoint/2010/main" xmlns="" val="1709643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653F4-A57C-444B-95F0-23213F6D0375}" type="slidenum">
              <a:rPr lang="en-US" smtClean="0"/>
              <a:pPr/>
              <a:t>35</a:t>
            </a:fld>
            <a:endParaRPr lang="en-US"/>
          </a:p>
        </p:txBody>
      </p:sp>
    </p:spTree>
    <p:extLst>
      <p:ext uri="{BB962C8B-B14F-4D97-AF65-F5344CB8AC3E}">
        <p14:creationId xmlns:p14="http://schemas.microsoft.com/office/powerpoint/2010/main" xmlns="" val="2667880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AT" smtClean="0">
                <a:hlinkClick r:id="rId3"/>
              </a:rPr>
              <a:t>http://km.aifb.kit.edu/ws/cold2012/</a:t>
            </a:r>
            <a:r>
              <a:rPr lang="de-AT" smtClean="0"/>
              <a:t> </a:t>
            </a:r>
            <a:endParaRPr lang="de-AT"/>
          </a:p>
        </p:txBody>
      </p:sp>
      <p:sp>
        <p:nvSpPr>
          <p:cNvPr id="4" name="Slide Number Placeholder 3"/>
          <p:cNvSpPr>
            <a:spLocks noGrp="1"/>
          </p:cNvSpPr>
          <p:nvPr>
            <p:ph type="sldNum" sz="quarter" idx="10"/>
          </p:nvPr>
        </p:nvSpPr>
        <p:spPr/>
        <p:txBody>
          <a:bodyPr/>
          <a:lstStyle/>
          <a:p>
            <a:fld id="{B47AA417-CDE4-4997-884A-232F22CC1933}" type="slidenum">
              <a:rPr lang="de-AT" smtClean="0"/>
              <a:pPr/>
              <a:t>38</a:t>
            </a:fld>
            <a:endParaRPr lang="de-AT"/>
          </a:p>
        </p:txBody>
      </p:sp>
    </p:spTree>
    <p:extLst>
      <p:ext uri="{BB962C8B-B14F-4D97-AF65-F5344CB8AC3E}">
        <p14:creationId xmlns:p14="http://schemas.microsoft.com/office/powerpoint/2010/main" xmlns="" val="2124185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56F7823D-4825-4072-9A05-1A534A2F916B}" type="slidenum">
              <a:rPr lang="en-US" smtClean="0"/>
              <a:pPr/>
              <a:t>39</a:t>
            </a:fld>
            <a:endParaRPr lang="en-US"/>
          </a:p>
        </p:txBody>
      </p:sp>
    </p:spTree>
    <p:extLst>
      <p:ext uri="{BB962C8B-B14F-4D97-AF65-F5344CB8AC3E}">
        <p14:creationId xmlns:p14="http://schemas.microsoft.com/office/powerpoint/2010/main" xmlns="" val="415414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7AA417-CDE4-4997-884A-232F22CC1933}" type="slidenum">
              <a:rPr lang="de-AT" smtClean="0"/>
              <a:pPr/>
              <a:t>4</a:t>
            </a:fld>
            <a:endParaRPr lang="de-AT"/>
          </a:p>
        </p:txBody>
      </p:sp>
    </p:spTree>
    <p:extLst>
      <p:ext uri="{BB962C8B-B14F-4D97-AF65-F5344CB8AC3E}">
        <p14:creationId xmlns:p14="http://schemas.microsoft.com/office/powerpoint/2010/main" xmlns="" val="1836015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40</a:t>
            </a:fld>
            <a:endParaRPr lang="de-A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41</a:t>
            </a:fld>
            <a:endParaRPr lang="de-A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42</a:t>
            </a:fld>
            <a:endParaRPr lang="de-A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43</a:t>
            </a:fld>
            <a:endParaRPr lang="de-A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44</a:t>
            </a:fld>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45</a:t>
            </a:fld>
            <a:endParaRPr lang="de-A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46</a:t>
            </a:fld>
            <a:endParaRPr lang="de-A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47</a:t>
            </a:fld>
            <a:endParaRPr lang="de-A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48</a:t>
            </a:fld>
            <a:endParaRPr lang="de-A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49</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7AA417-CDE4-4997-884A-232F22CC1933}" type="slidenum">
              <a:rPr lang="de-AT" smtClean="0"/>
              <a:pPr/>
              <a:t>5</a:t>
            </a:fld>
            <a:endParaRPr lang="de-AT"/>
          </a:p>
        </p:txBody>
      </p:sp>
    </p:spTree>
    <p:extLst>
      <p:ext uri="{BB962C8B-B14F-4D97-AF65-F5344CB8AC3E}">
        <p14:creationId xmlns:p14="http://schemas.microsoft.com/office/powerpoint/2010/main" xmlns="" val="154415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50</a:t>
            </a:fld>
            <a:endParaRPr lang="de-A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Sparql</a:t>
            </a:r>
            <a:r>
              <a:rPr lang="en-US" baseline="0" dirty="0" smtClean="0"/>
              <a:t> endpoints provide statistical data</a:t>
            </a:r>
          </a:p>
          <a:p>
            <a:r>
              <a:rPr lang="en-US" baseline="0" dirty="0" smtClean="0"/>
              <a:t>User need know SPARQL language to make query and get result</a:t>
            </a:r>
            <a:endParaRPr lang="en-US" dirty="0"/>
          </a:p>
        </p:txBody>
      </p:sp>
      <p:sp>
        <p:nvSpPr>
          <p:cNvPr id="4" name="Slide Number Placeholder 3"/>
          <p:cNvSpPr>
            <a:spLocks noGrp="1"/>
          </p:cNvSpPr>
          <p:nvPr>
            <p:ph type="sldNum" sz="quarter" idx="10"/>
          </p:nvPr>
        </p:nvSpPr>
        <p:spPr/>
        <p:txBody>
          <a:bodyPr/>
          <a:lstStyle/>
          <a:p>
            <a:fld id="{C77653F4-A57C-444B-95F0-23213F6D0375}" type="slidenum">
              <a:rPr lang="en-US" smtClean="0"/>
              <a:pPr/>
              <a:t>51</a:t>
            </a:fld>
            <a:endParaRPr lang="en-US"/>
          </a:p>
        </p:txBody>
      </p:sp>
    </p:spTree>
    <p:extLst>
      <p:ext uri="{BB962C8B-B14F-4D97-AF65-F5344CB8AC3E}">
        <p14:creationId xmlns="" xmlns:p14="http://schemas.microsoft.com/office/powerpoint/2010/main" val="264944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a:t>
            </a:r>
            <a:r>
              <a:rPr lang="en-US" baseline="0" dirty="0" smtClean="0"/>
              <a:t> to change. Almost user don't know Sparql language =&gt; it is too difficult for user. </a:t>
            </a:r>
          </a:p>
          <a:p>
            <a:r>
              <a:rPr lang="en-US" baseline="0" dirty="0" smtClean="0"/>
              <a:t>We can create widgets with menu for user. It is more interesting than traditional method.</a:t>
            </a:r>
            <a:endParaRPr lang="en-US" dirty="0"/>
          </a:p>
        </p:txBody>
      </p:sp>
      <p:sp>
        <p:nvSpPr>
          <p:cNvPr id="4" name="Slide Number Placeholder 3"/>
          <p:cNvSpPr>
            <a:spLocks noGrp="1"/>
          </p:cNvSpPr>
          <p:nvPr>
            <p:ph type="sldNum" sz="quarter" idx="10"/>
          </p:nvPr>
        </p:nvSpPr>
        <p:spPr/>
        <p:txBody>
          <a:bodyPr/>
          <a:lstStyle/>
          <a:p>
            <a:fld id="{C77653F4-A57C-444B-95F0-23213F6D0375}" type="slidenum">
              <a:rPr lang="en-US" smtClean="0"/>
              <a:pPr/>
              <a:t>52</a:t>
            </a:fld>
            <a:endParaRPr lang="en-US"/>
          </a:p>
        </p:txBody>
      </p:sp>
    </p:spTree>
    <p:extLst>
      <p:ext uri="{BB962C8B-B14F-4D97-AF65-F5344CB8AC3E}">
        <p14:creationId xmlns="" xmlns:p14="http://schemas.microsoft.com/office/powerpoint/2010/main" val="2991257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Widget can run itself</a:t>
            </a:r>
            <a:r>
              <a:rPr lang="en-US" baseline="0" dirty="0" smtClean="0"/>
              <a:t> </a:t>
            </a:r>
            <a:r>
              <a:rPr lang="en-US" dirty="0" smtClean="0"/>
              <a:t>to show result.</a:t>
            </a:r>
          </a:p>
          <a:p>
            <a:r>
              <a:rPr lang="en-US" dirty="0" smtClean="0"/>
              <a:t>We can use Google Chart library to make</a:t>
            </a:r>
            <a:r>
              <a:rPr lang="en-US" baseline="0" dirty="0" smtClean="0"/>
              <a:t> visualization</a:t>
            </a:r>
            <a:endParaRPr lang="en-US" dirty="0"/>
          </a:p>
        </p:txBody>
      </p:sp>
      <p:sp>
        <p:nvSpPr>
          <p:cNvPr id="4" name="Slide Number Placeholder 3"/>
          <p:cNvSpPr>
            <a:spLocks noGrp="1"/>
          </p:cNvSpPr>
          <p:nvPr>
            <p:ph type="sldNum" sz="quarter" idx="10"/>
          </p:nvPr>
        </p:nvSpPr>
        <p:spPr/>
        <p:txBody>
          <a:bodyPr/>
          <a:lstStyle/>
          <a:p>
            <a:fld id="{C77653F4-A57C-444B-95F0-23213F6D0375}" type="slidenum">
              <a:rPr lang="en-US" smtClean="0"/>
              <a:pPr/>
              <a:t>53</a:t>
            </a:fld>
            <a:endParaRPr lang="en-US"/>
          </a:p>
        </p:txBody>
      </p:sp>
    </p:spTree>
    <p:extLst>
      <p:ext uri="{BB962C8B-B14F-4D97-AF65-F5344CB8AC3E}">
        <p14:creationId xmlns="" xmlns:p14="http://schemas.microsoft.com/office/powerpoint/2010/main" val="801171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question: How</a:t>
            </a:r>
            <a:r>
              <a:rPr lang="en-US" baseline="0" dirty="0" smtClean="0"/>
              <a:t> we can integrate data from many source. </a:t>
            </a:r>
          </a:p>
          <a:p>
            <a:r>
              <a:rPr lang="en-US" baseline="0" dirty="0" smtClean="0"/>
              <a:t>For example can we compare data of salary of the Austria and </a:t>
            </a:r>
            <a:r>
              <a:rPr lang="en-US" baseline="0" smtClean="0"/>
              <a:t>other country </a:t>
            </a:r>
            <a:r>
              <a:rPr lang="en-US" baseline="0" dirty="0" smtClean="0"/>
              <a:t>in the same year (2012). Two widget comes from different sources .</a:t>
            </a:r>
          </a:p>
          <a:p>
            <a:pPr marL="171450" indent="-171450">
              <a:buFont typeface="Symbol" panose="05050102010706020507" pitchFamily="18" charset="2"/>
              <a:buChar char="Þ"/>
            </a:pPr>
            <a:r>
              <a:rPr lang="en-US" baseline="0" dirty="0" smtClean="0"/>
              <a:t>We can</a:t>
            </a:r>
          </a:p>
          <a:p>
            <a:pPr marL="0" indent="0">
              <a:buFont typeface="Symbol" panose="05050102010706020507" pitchFamily="18" charset="2"/>
              <a:buNone/>
            </a:pPr>
            <a:r>
              <a:rPr lang="en-US" baseline="0" dirty="0" smtClean="0"/>
              <a:t>Firstly, we can need describe widgets</a:t>
            </a:r>
          </a:p>
          <a:p>
            <a:pPr marL="0" indent="0">
              <a:buFont typeface="Symbol" panose="05050102010706020507" pitchFamily="18" charset="2"/>
              <a:buNone/>
            </a:pPr>
            <a:r>
              <a:rPr lang="en-US" baseline="0" dirty="0" smtClean="0"/>
              <a:t>Secondly, we need to point out they have same year 2012</a:t>
            </a:r>
            <a:endParaRPr lang="en-US" dirty="0"/>
          </a:p>
        </p:txBody>
      </p:sp>
      <p:sp>
        <p:nvSpPr>
          <p:cNvPr id="4" name="Slide Number Placeholder 3"/>
          <p:cNvSpPr>
            <a:spLocks noGrp="1"/>
          </p:cNvSpPr>
          <p:nvPr>
            <p:ph type="sldNum" sz="quarter" idx="10"/>
          </p:nvPr>
        </p:nvSpPr>
        <p:spPr/>
        <p:txBody>
          <a:bodyPr/>
          <a:lstStyle/>
          <a:p>
            <a:fld id="{C77653F4-A57C-444B-95F0-23213F6D0375}" type="slidenum">
              <a:rPr lang="en-US" smtClean="0"/>
              <a:pPr/>
              <a:t>54</a:t>
            </a:fld>
            <a:endParaRPr lang="en-US"/>
          </a:p>
        </p:txBody>
      </p:sp>
    </p:spTree>
    <p:extLst>
      <p:ext uri="{BB962C8B-B14F-4D97-AF65-F5344CB8AC3E}">
        <p14:creationId xmlns="" xmlns:p14="http://schemas.microsoft.com/office/powerpoint/2010/main" val="1593922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653F4-A57C-444B-95F0-23213F6D0375}" type="slidenum">
              <a:rPr lang="en-US" smtClean="0"/>
              <a:pPr/>
              <a:t>55</a:t>
            </a:fld>
            <a:endParaRPr lang="en-US"/>
          </a:p>
        </p:txBody>
      </p:sp>
    </p:spTree>
    <p:extLst>
      <p:ext uri="{BB962C8B-B14F-4D97-AF65-F5344CB8AC3E}">
        <p14:creationId xmlns="" xmlns:p14="http://schemas.microsoft.com/office/powerpoint/2010/main" val="2438369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56</a:t>
            </a:fld>
            <a:endParaRPr lang="de-A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57</a:t>
            </a:fld>
            <a:endParaRPr lang="de-A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58</a:t>
            </a:fld>
            <a:endParaRPr lang="de-A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59</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AT" dirty="0" smtClean="0">
                <a:hlinkClick r:id="rId3"/>
              </a:rPr>
              <a:t>http://www.mkbergman.com/category/linked-data/</a:t>
            </a:r>
            <a:endParaRPr lang="de-AT" dirty="0"/>
          </a:p>
        </p:txBody>
      </p:sp>
      <p:sp>
        <p:nvSpPr>
          <p:cNvPr id="4" name="Slide Number Placeholder 3"/>
          <p:cNvSpPr>
            <a:spLocks noGrp="1"/>
          </p:cNvSpPr>
          <p:nvPr>
            <p:ph type="sldNum" sz="quarter" idx="10"/>
          </p:nvPr>
        </p:nvSpPr>
        <p:spPr/>
        <p:txBody>
          <a:bodyPr/>
          <a:lstStyle/>
          <a:p>
            <a:fld id="{B47AA417-CDE4-4997-884A-232F22CC1933}" type="slidenum">
              <a:rPr lang="de-AT" smtClean="0"/>
              <a:pPr/>
              <a:t>6</a:t>
            </a:fld>
            <a:endParaRPr lang="de-AT"/>
          </a:p>
        </p:txBody>
      </p:sp>
    </p:spTree>
    <p:extLst>
      <p:ext uri="{BB962C8B-B14F-4D97-AF65-F5344CB8AC3E}">
        <p14:creationId xmlns:p14="http://schemas.microsoft.com/office/powerpoint/2010/main" xmlns="" val="2409824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60</a:t>
            </a:fld>
            <a:endParaRPr lang="de-A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61</a:t>
            </a:fld>
            <a:endParaRPr lang="de-A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62</a:t>
            </a:fld>
            <a:endParaRPr lang="de-A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47AA417-CDE4-4997-884A-232F22CC1933}" type="slidenum">
              <a:rPr lang="de-AT" smtClean="0"/>
              <a:pPr/>
              <a:t>63</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r>
              <a:rPr lang="en-GB" smtClean="0"/>
              <a:t>Use this section to talk about developments in the project over the last year</a:t>
            </a:r>
          </a:p>
        </p:txBody>
      </p:sp>
    </p:spTree>
    <p:extLst>
      <p:ext uri="{BB962C8B-B14F-4D97-AF65-F5344CB8AC3E}">
        <p14:creationId xmlns:p14="http://schemas.microsoft.com/office/powerpoint/2010/main" xmlns="" val="419406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The following diagram visualizes the data sets in the LOD cloud as well as their </a:t>
            </a:r>
            <a:r>
              <a:rPr lang="en-US" dirty="0" err="1"/>
              <a:t>interlinkage</a:t>
            </a:r>
            <a:r>
              <a:rPr lang="en-US" dirty="0"/>
              <a:t> relationships. Each node in this cloud diagram represents a distinct data set published as Linked Data. The arcs indicate that RDF links exist between items in the two connected data sets. Heavier arcs roughly correspond to a greater number of links between two data sets, while bidirectional arcs indicate the outward links to the other exist in each data set.</a:t>
            </a:r>
            <a:endParaRPr lang="de-AT" dirty="0"/>
          </a:p>
        </p:txBody>
      </p:sp>
      <p:sp>
        <p:nvSpPr>
          <p:cNvPr id="4" name="Slide Number Placeholder 3"/>
          <p:cNvSpPr>
            <a:spLocks noGrp="1"/>
          </p:cNvSpPr>
          <p:nvPr>
            <p:ph type="sldNum" sz="quarter" idx="10"/>
          </p:nvPr>
        </p:nvSpPr>
        <p:spPr/>
        <p:txBody>
          <a:bodyPr/>
          <a:lstStyle/>
          <a:p>
            <a:fld id="{6E250007-4572-4A95-B73E-F3EB26F029C6}" type="slidenum">
              <a:rPr lang="de-AT" smtClean="0"/>
              <a:pPr/>
              <a:t>8</a:t>
            </a:fld>
            <a:endParaRPr lang="de-AT"/>
          </a:p>
        </p:txBody>
      </p:sp>
    </p:spTree>
    <p:extLst>
      <p:ext uri="{BB962C8B-B14F-4D97-AF65-F5344CB8AC3E}">
        <p14:creationId xmlns:p14="http://schemas.microsoft.com/office/powerpoint/2010/main" xmlns="" val="143441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91C9BDAE-43FE-479F-B761-95981BCBC1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475C7334-6349-4B0D-AA69-62AD05E5F862}" type="slidenum">
              <a:rPr lang="en-GB"/>
              <a:pPr>
                <a:defRPr/>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038A38EF-F67C-45C8-A2E9-5DE222FCE517}"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4488" y="76200"/>
            <a:ext cx="2122487" cy="652145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323850" y="76200"/>
            <a:ext cx="6218238" cy="6521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A172218C-C914-4F89-88BC-CB5765CD1144}" type="slidenum">
              <a:rPr lang="en-GB"/>
              <a:pPr>
                <a:defRPr/>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046163" y="1633538"/>
            <a:ext cx="6978650" cy="2368550"/>
          </a:xfrm>
        </p:spPr>
        <p:txBody>
          <a:bodyPr/>
          <a:lstStyle/>
          <a:p>
            <a:r>
              <a:rPr lang="de-DE" smtClean="0"/>
              <a:t>Titelmasterformat durch Klicken bearbeiten</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lie mit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smtClean="0"/>
              <a:t>Titelmasterformat durch Klicken bearbeiten</a:t>
            </a:r>
            <a:endParaRPr lang="de-AT" dirty="0"/>
          </a:p>
        </p:txBody>
      </p:sp>
      <p:sp>
        <p:nvSpPr>
          <p:cNvPr id="3" name="Fußzeilenplatzhalter 2"/>
          <p:cNvSpPr>
            <a:spLocks noGrp="1"/>
          </p:cNvSpPr>
          <p:nvPr>
            <p:ph type="ftr" sz="quarter" idx="10"/>
          </p:nvPr>
        </p:nvSpPr>
        <p:spPr>
          <a:xfrm>
            <a:off x="3124200" y="6356350"/>
            <a:ext cx="2895600" cy="365125"/>
          </a:xfrm>
          <a:prstGeom prst="rect">
            <a:avLst/>
          </a:prstGeom>
        </p:spPr>
        <p:txBody>
          <a:bodyPr/>
          <a:lstStyle/>
          <a:p>
            <a:endParaRPr lang="de-DE">
              <a:solidFill>
                <a:prstClr val="black"/>
              </a:solidFill>
            </a:endParaRPr>
          </a:p>
        </p:txBody>
      </p:sp>
      <p:sp>
        <p:nvSpPr>
          <p:cNvPr id="4" name="Foliennummernplatzhalter 3"/>
          <p:cNvSpPr>
            <a:spLocks noGrp="1"/>
          </p:cNvSpPr>
          <p:nvPr>
            <p:ph type="sldNum" sz="quarter" idx="11"/>
          </p:nvPr>
        </p:nvSpPr>
        <p:spPr/>
        <p:txBody>
          <a:bodyPr/>
          <a:lstStyle/>
          <a:p>
            <a:fld id="{F04F3D01-FFA3-4157-A605-3A53D71ECD5B}" type="slidenum">
              <a:rPr lang="de-DE"/>
              <a:pPr/>
              <a:t>‹Nr.›</a:t>
            </a:fld>
            <a:endParaRPr lang="de-DE"/>
          </a:p>
        </p:txBody>
      </p:sp>
      <p:sp>
        <p:nvSpPr>
          <p:cNvPr id="10" name="Textplatzhalter 9"/>
          <p:cNvSpPr>
            <a:spLocks noGrp="1"/>
          </p:cNvSpPr>
          <p:nvPr>
            <p:ph type="body" sz="quarter" idx="13"/>
          </p:nvPr>
        </p:nvSpPr>
        <p:spPr>
          <a:xfrm>
            <a:off x="324000" y="1144800"/>
            <a:ext cx="8534280" cy="4713092"/>
          </a:xfrm>
        </p:spPr>
        <p:txBody>
          <a:bodyPr/>
          <a:lstStyle>
            <a:lvl1pP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lie mit Untertitel und Bullet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419080"/>
          </a:xfrm>
        </p:spPr>
        <p:txBody>
          <a:bodyPr/>
          <a:lstStyle/>
          <a:p>
            <a:r>
              <a:rPr lang="de-DE" smtClean="0"/>
              <a:t>Titelmasterformat durch Klicken bearbeiten</a:t>
            </a:r>
            <a:endParaRPr lang="de-AT" dirty="0"/>
          </a:p>
        </p:txBody>
      </p:sp>
      <p:sp>
        <p:nvSpPr>
          <p:cNvPr id="6" name="Textplatzhalter 5"/>
          <p:cNvSpPr>
            <a:spLocks noGrp="1"/>
          </p:cNvSpPr>
          <p:nvPr>
            <p:ph type="body" sz="quarter" idx="12"/>
          </p:nvPr>
        </p:nvSpPr>
        <p:spPr>
          <a:xfrm>
            <a:off x="324000" y="571480"/>
            <a:ext cx="8534280" cy="357208"/>
          </a:xfrm>
        </p:spPr>
        <p:txBody>
          <a:bodyPr/>
          <a:lstStyle>
            <a:lvl1pPr>
              <a:buFontTx/>
              <a:buNone/>
              <a:defRPr sz="1600">
                <a:solidFill>
                  <a:schemeClr val="bg1">
                    <a:lumMod val="50000"/>
                  </a:schemeClr>
                </a:solidFill>
                <a:latin typeface="Arial" pitchFamily="34" charset="0"/>
                <a:cs typeface="Arial" pitchFamily="34" charset="0"/>
              </a:defRPr>
            </a:lvl1pPr>
          </a:lstStyle>
          <a:p>
            <a:pPr lvl="0"/>
            <a:r>
              <a:rPr lang="de-DE" smtClean="0"/>
              <a:t>Textmasterformate durch Klicken bearbeiten</a:t>
            </a:r>
          </a:p>
        </p:txBody>
      </p:sp>
      <p:sp>
        <p:nvSpPr>
          <p:cNvPr id="10" name="Textplatzhalter 9"/>
          <p:cNvSpPr>
            <a:spLocks noGrp="1"/>
          </p:cNvSpPr>
          <p:nvPr>
            <p:ph type="body" sz="quarter" idx="13"/>
          </p:nvPr>
        </p:nvSpPr>
        <p:spPr>
          <a:xfrm>
            <a:off x="324000" y="1144800"/>
            <a:ext cx="8534280" cy="4713092"/>
          </a:xfrm>
        </p:spPr>
        <p:txBody>
          <a:bodyPr/>
          <a:lstStyle>
            <a:lvl1pPr>
              <a:buFont typeface="Wingdings" pitchFamily="2" charset="2"/>
              <a:buChar char="§"/>
              <a:defRPr/>
            </a:lvl1pPr>
            <a:lvl2pPr>
              <a:buSzPct val="100000"/>
              <a:buFont typeface="Wingdings" pitchFamily="2" charset="2"/>
              <a:buChar char="§"/>
              <a:defRPr/>
            </a:lvl2pPr>
            <a:lvl3pPr marL="1076325" indent="-190500">
              <a:buSzPct val="100000"/>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Rectangle 12"/>
          <p:cNvSpPr>
            <a:spLocks noGrp="1" noChangeArrowheads="1"/>
          </p:cNvSpPr>
          <p:nvPr>
            <p:ph type="ftr" sz="quarter" idx="14"/>
          </p:nvPr>
        </p:nvSpPr>
        <p:spPr>
          <a:xfrm>
            <a:off x="3124200" y="6356350"/>
            <a:ext cx="2895600" cy="365125"/>
          </a:xfrm>
          <a:prstGeom prst="rect">
            <a:avLst/>
          </a:prstGeom>
          <a:ln/>
        </p:spPr>
        <p:txBody>
          <a:bodyPr/>
          <a:lstStyle>
            <a:lvl1pPr>
              <a:defRPr/>
            </a:lvl1pPr>
          </a:lstStyle>
          <a:p>
            <a:pPr>
              <a:defRPr/>
            </a:pPr>
            <a:endParaRPr lang="de-DE" dirty="0">
              <a:solidFill>
                <a:prstClr val="black"/>
              </a:solidFill>
            </a:endParaRPr>
          </a:p>
        </p:txBody>
      </p:sp>
      <p:sp>
        <p:nvSpPr>
          <p:cNvPr id="7" name="Rectangle 6"/>
          <p:cNvSpPr>
            <a:spLocks noGrp="1" noChangeArrowheads="1"/>
          </p:cNvSpPr>
          <p:nvPr>
            <p:ph type="sldNum" sz="quarter" idx="15"/>
          </p:nvPr>
        </p:nvSpPr>
        <p:spPr>
          <a:ln/>
        </p:spPr>
        <p:txBody>
          <a:bodyPr/>
          <a:lstStyle>
            <a:lvl1pPr>
              <a:defRPr/>
            </a:lvl1pPr>
          </a:lstStyle>
          <a:p>
            <a:pPr>
              <a:defRPr/>
            </a:pPr>
            <a:fld id="{471310A6-76CD-465F-AF4E-59FE7B7D8CF7}"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lie mit nummerierter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323880" y="152400"/>
            <a:ext cx="8534400" cy="776270"/>
          </a:xfrm>
        </p:spPr>
        <p:txBody>
          <a:bodyPr/>
          <a:lstStyle/>
          <a:p>
            <a:r>
              <a:rPr lang="de-DE" smtClean="0"/>
              <a:t>Titelmasterformat durch Klicken bearbeiten</a:t>
            </a:r>
            <a:endParaRPr lang="de-AT" dirty="0"/>
          </a:p>
        </p:txBody>
      </p:sp>
      <p:sp>
        <p:nvSpPr>
          <p:cNvPr id="3" name="Fußzeilenplatzhalter 2"/>
          <p:cNvSpPr>
            <a:spLocks noGrp="1"/>
          </p:cNvSpPr>
          <p:nvPr>
            <p:ph type="ftr" sz="quarter" idx="10"/>
          </p:nvPr>
        </p:nvSpPr>
        <p:spPr>
          <a:xfrm>
            <a:off x="990600" y="6096000"/>
            <a:ext cx="6172200" cy="609600"/>
          </a:xfrm>
          <a:prstGeom prst="rect">
            <a:avLst/>
          </a:prstGeom>
        </p:spPr>
        <p:txBody>
          <a:bodyPr/>
          <a:lstStyle/>
          <a:p>
            <a:endParaRPr lang="de-DE">
              <a:solidFill>
                <a:prstClr val="black"/>
              </a:solidFill>
            </a:endParaRPr>
          </a:p>
        </p:txBody>
      </p:sp>
      <p:sp>
        <p:nvSpPr>
          <p:cNvPr id="4" name="Foliennummernplatzhalter 3"/>
          <p:cNvSpPr>
            <a:spLocks noGrp="1"/>
          </p:cNvSpPr>
          <p:nvPr>
            <p:ph type="sldNum" sz="quarter" idx="11"/>
          </p:nvPr>
        </p:nvSpPr>
        <p:spPr/>
        <p:txBody>
          <a:bodyPr/>
          <a:lstStyle/>
          <a:p>
            <a:fld id="{F04F3D01-FFA3-4157-A605-3A53D71ECD5B}" type="slidenum">
              <a:rPr lang="de-DE"/>
              <a:pPr/>
              <a:t>‹Nr.›</a:t>
            </a:fld>
            <a:endParaRPr lang="de-DE"/>
          </a:p>
        </p:txBody>
      </p:sp>
      <p:sp>
        <p:nvSpPr>
          <p:cNvPr id="10" name="Textplatzhalter 9"/>
          <p:cNvSpPr>
            <a:spLocks noGrp="1"/>
          </p:cNvSpPr>
          <p:nvPr>
            <p:ph type="body" sz="quarter" idx="13"/>
          </p:nvPr>
        </p:nvSpPr>
        <p:spPr>
          <a:xfrm>
            <a:off x="324000" y="1144800"/>
            <a:ext cx="8534280" cy="4713092"/>
          </a:xfrm>
        </p:spPr>
        <p:txBody>
          <a:bodyPr/>
          <a:lstStyle>
            <a:lvl2pPr>
              <a:buSzPct val="100000"/>
              <a:buFont typeface="+mj-lt"/>
              <a:buAutoNum type="alphaLcPeriod"/>
              <a:defRPr/>
            </a:lvl2pPr>
            <a:lvl3pPr marL="1285875" indent="-400050">
              <a:buSzPct val="100000"/>
              <a:buFont typeface="+mj-lt"/>
              <a:buAutoNum type="romanUcPeriod"/>
              <a:defRPr/>
            </a:lvl3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92874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427177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246527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37779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5BEE09FD-8270-4097-A1D2-B56D334152C1}" type="slidenum">
              <a:rPr lang="en-GB"/>
              <a:pPr>
                <a:defRPr/>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735035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407982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1362485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04334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475544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3486495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44522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3"/>
          <p:cNvSpPr>
            <a:spLocks noGrp="1" noChangeArrowheads="1"/>
          </p:cNvSpPr>
          <p:nvPr>
            <p:ph type="sldNum" idx="10"/>
          </p:nvPr>
        </p:nvSpPr>
        <p:spPr>
          <a:ln/>
        </p:spPr>
        <p:txBody>
          <a:bodyPr/>
          <a:lstStyle>
            <a:lvl1pPr>
              <a:defRPr/>
            </a:lvl1pPr>
          </a:lstStyle>
          <a:p>
            <a:pPr>
              <a:defRPr/>
            </a:pPr>
            <a:fld id="{ED54DEEB-C979-4A79-AC15-F520981202D4}"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352425" y="1341438"/>
            <a:ext cx="415607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60900" y="1341438"/>
            <a:ext cx="415607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FFD6A082-7215-4808-9B0D-150CE6232C60}"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7836D0F5-85A2-4E4B-B084-99E58896BFB5}"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C1C29C85-1B8B-43CA-ADE9-3657E6F3802B}"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EBDE78FD-075E-4376-8060-ACA22F2A4FB8}"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sldNum" idx="10"/>
          </p:nvPr>
        </p:nvSpPr>
        <p:spPr>
          <a:ln/>
        </p:spPr>
        <p:txBody>
          <a:bodyPr/>
          <a:lstStyle>
            <a:lvl1pPr>
              <a:defRPr/>
            </a:lvl1pPr>
          </a:lstStyle>
          <a:p>
            <a:pPr>
              <a:defRPr/>
            </a:pPr>
            <a:fld id="{12EC198C-7576-4429-82FA-6B291DCE8358}"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sldNum" idx="10"/>
          </p:nvPr>
        </p:nvSpPr>
        <p:spPr>
          <a:ln/>
        </p:spPr>
        <p:txBody>
          <a:bodyPr/>
          <a:lstStyle>
            <a:lvl1pPr>
              <a:defRPr/>
            </a:lvl1pPr>
          </a:lstStyle>
          <a:p>
            <a:pPr>
              <a:defRPr/>
            </a:pPr>
            <a:fld id="{03D3BD7D-B272-4EFB-966D-BCAB0F29942B}"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323850" y="76200"/>
            <a:ext cx="7902575" cy="758825"/>
          </a:xfrm>
          <a:prstGeom prst="rect">
            <a:avLst/>
          </a:prstGeom>
          <a:noFill/>
          <a:ln w="9525">
            <a:noFill/>
            <a:round/>
            <a:headEnd/>
            <a:tailEnd/>
          </a:ln>
        </p:spPr>
        <p:txBody>
          <a:bodyPr vert="horz" wrap="square" lIns="95760" tIns="47880" rIns="95760" bIns="4788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352425" y="1341438"/>
            <a:ext cx="8464550" cy="5256212"/>
          </a:xfrm>
          <a:prstGeom prst="rect">
            <a:avLst/>
          </a:prstGeom>
          <a:noFill/>
          <a:ln w="9525">
            <a:noFill/>
            <a:round/>
            <a:headEnd/>
            <a:tailEnd/>
          </a:ln>
        </p:spPr>
        <p:txBody>
          <a:bodyPr vert="horz" wrap="square" lIns="95760" tIns="47880" rIns="95760" bIns="478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sldNum"/>
          </p:nvPr>
        </p:nvSpPr>
        <p:spPr bwMode="auto">
          <a:xfrm>
            <a:off x="7667625" y="6381750"/>
            <a:ext cx="1365250" cy="3587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defRPr>
            </a:lvl1pPr>
          </a:lstStyle>
          <a:p>
            <a:pPr defTabSz="449263" fontAlgn="base">
              <a:spcBef>
                <a:spcPct val="0"/>
              </a:spcBef>
              <a:spcAft>
                <a:spcPct val="0"/>
              </a:spcAft>
              <a:buClr>
                <a:srgbClr val="000000"/>
              </a:buClr>
              <a:buSzPct val="100000"/>
              <a:buFont typeface="Arial" charset="0"/>
              <a:buNone/>
              <a:defRPr/>
            </a:pPr>
            <a:fld id="{84D3FCBB-4EBC-412B-81D2-6E050CCABF97}" type="slidenum">
              <a:rPr lang="en-GB">
                <a:cs typeface="Arial" charset="0"/>
              </a:rPr>
              <a:pPr defTabSz="449263" fontAlgn="base">
                <a:spcBef>
                  <a:spcPct val="0"/>
                </a:spcBef>
                <a:spcAft>
                  <a:spcPct val="0"/>
                </a:spcAft>
                <a:buClr>
                  <a:srgbClr val="000000"/>
                </a:buClr>
                <a:buSzPct val="100000"/>
                <a:buFont typeface="Arial" charset="0"/>
                <a:buNone/>
                <a:defRPr/>
              </a:pPr>
              <a:t>‹Nr.›</a:t>
            </a:fld>
            <a:endParaRPr lang="en-GB">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mj-lt"/>
          <a:ea typeface="+mj-ea"/>
          <a:cs typeface="+mj-cs"/>
        </a:defRPr>
      </a:lvl1pPr>
      <a:lvl2pPr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2pPr>
      <a:lvl3pPr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3pPr>
      <a:lvl4pPr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4pPr>
      <a:lvl5pPr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5pPr>
      <a:lvl6pPr marL="457200"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6pPr>
      <a:lvl7pPr marL="914400"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7pPr>
      <a:lvl8pPr marL="1371600"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8pPr>
      <a:lvl9pPr marL="1828800" algn="l" defTabSz="449263" rtl="0" eaLnBrk="0" fontAlgn="base" hangingPunct="0">
        <a:lnSpc>
          <a:spcPct val="87000"/>
        </a:lnSpc>
        <a:spcBef>
          <a:spcPct val="0"/>
        </a:spcBef>
        <a:spcAft>
          <a:spcPct val="0"/>
        </a:spcAft>
        <a:buClr>
          <a:srgbClr val="FFFFFF"/>
        </a:buClr>
        <a:buSzPct val="100000"/>
        <a:buFont typeface="Arial" charset="0"/>
        <a:defRPr sz="3200" b="1">
          <a:solidFill>
            <a:srgbClr val="FFFFFF"/>
          </a:solidFill>
          <a:latin typeface="Arial" charset="0"/>
        </a:defRPr>
      </a:lvl9pPr>
    </p:titleStyle>
    <p:bodyStyle>
      <a:lvl1pPr marL="355600" indent="-355600" algn="l" defTabSz="449263" rtl="0" eaLnBrk="0" fontAlgn="base" hangingPunct="0">
        <a:lnSpc>
          <a:spcPct val="87000"/>
        </a:lnSpc>
        <a:spcBef>
          <a:spcPts val="700"/>
        </a:spcBef>
        <a:spcAft>
          <a:spcPct val="0"/>
        </a:spcAft>
        <a:buClr>
          <a:srgbClr val="336699"/>
        </a:buClr>
        <a:buSzPct val="100000"/>
        <a:buFont typeface="Arial" charset="0"/>
        <a:buChar char="●"/>
        <a:defRPr sz="2800">
          <a:solidFill>
            <a:srgbClr val="000000"/>
          </a:solidFill>
          <a:latin typeface="+mn-lt"/>
          <a:ea typeface="+mn-ea"/>
          <a:cs typeface="+mn-cs"/>
        </a:defRPr>
      </a:lvl1pPr>
      <a:lvl2pPr marL="774700" indent="-296863" algn="l" defTabSz="449263" rtl="0" eaLnBrk="0" fontAlgn="base" hangingPunct="0">
        <a:lnSpc>
          <a:spcPct val="87000"/>
        </a:lnSpc>
        <a:spcBef>
          <a:spcPts val="600"/>
        </a:spcBef>
        <a:spcAft>
          <a:spcPct val="0"/>
        </a:spcAft>
        <a:buClr>
          <a:srgbClr val="336699"/>
        </a:buClr>
        <a:buSzPct val="100000"/>
        <a:buFont typeface="Wingdings" pitchFamily="2" charset="2"/>
        <a:buChar char=""/>
        <a:defRPr sz="2400">
          <a:solidFill>
            <a:srgbClr val="000000"/>
          </a:solidFill>
          <a:latin typeface="+mn-lt"/>
        </a:defRPr>
      </a:lvl2pPr>
      <a:lvl3pPr marL="1193800" indent="-236538" algn="l" defTabSz="449263" rtl="0" eaLnBrk="0" fontAlgn="base" hangingPunct="0">
        <a:lnSpc>
          <a:spcPct val="87000"/>
        </a:lnSpc>
        <a:spcBef>
          <a:spcPts val="500"/>
        </a:spcBef>
        <a:spcAft>
          <a:spcPct val="0"/>
        </a:spcAft>
        <a:buClr>
          <a:srgbClr val="336699"/>
        </a:buClr>
        <a:buSzPct val="100000"/>
        <a:buFont typeface="Arial" charset="0"/>
        <a:buChar char="•"/>
        <a:defRPr sz="2000">
          <a:solidFill>
            <a:srgbClr val="000000"/>
          </a:solidFill>
          <a:latin typeface="+mn-lt"/>
        </a:defRPr>
      </a:lvl3pPr>
      <a:lvl4pPr marL="1673225" indent="-239713" algn="l" defTabSz="449263" rtl="0" eaLnBrk="0" fontAlgn="base" hangingPunct="0">
        <a:lnSpc>
          <a:spcPct val="87000"/>
        </a:lnSpc>
        <a:spcBef>
          <a:spcPts val="450"/>
        </a:spcBef>
        <a:spcAft>
          <a:spcPct val="0"/>
        </a:spcAft>
        <a:buClr>
          <a:srgbClr val="336699"/>
        </a:buClr>
        <a:buSzPct val="100000"/>
        <a:buFont typeface="Wingdings" pitchFamily="2" charset="2"/>
        <a:buChar char=""/>
        <a:defRPr>
          <a:solidFill>
            <a:srgbClr val="000000"/>
          </a:solidFill>
          <a:latin typeface="+mn-lt"/>
        </a:defRPr>
      </a:lvl4pPr>
      <a:lvl5pPr marL="2151063" indent="-234950" algn="l" defTabSz="449263" rtl="0" eaLnBrk="0" fontAlgn="base" hangingPunct="0">
        <a:lnSpc>
          <a:spcPct val="87000"/>
        </a:lnSpc>
        <a:spcBef>
          <a:spcPts val="400"/>
        </a:spcBef>
        <a:spcAft>
          <a:spcPct val="0"/>
        </a:spcAft>
        <a:buClr>
          <a:srgbClr val="336699"/>
        </a:buClr>
        <a:buSzPct val="100000"/>
        <a:buFont typeface="Arial" charset="0"/>
        <a:buChar char="•"/>
        <a:defRPr sz="1600">
          <a:solidFill>
            <a:srgbClr val="000000"/>
          </a:solidFill>
          <a:latin typeface="+mn-lt"/>
        </a:defRPr>
      </a:lvl5pPr>
      <a:lvl6pPr marL="2608263" indent="-234950" algn="l" defTabSz="449263" rtl="0" eaLnBrk="0" fontAlgn="base" hangingPunct="0">
        <a:lnSpc>
          <a:spcPct val="87000"/>
        </a:lnSpc>
        <a:spcBef>
          <a:spcPts val="400"/>
        </a:spcBef>
        <a:spcAft>
          <a:spcPct val="0"/>
        </a:spcAft>
        <a:buClr>
          <a:srgbClr val="336699"/>
        </a:buClr>
        <a:buSzPct val="100000"/>
        <a:buFont typeface="Arial" charset="0"/>
        <a:buChar char="•"/>
        <a:defRPr sz="1600">
          <a:solidFill>
            <a:srgbClr val="000000"/>
          </a:solidFill>
          <a:latin typeface="+mn-lt"/>
        </a:defRPr>
      </a:lvl6pPr>
      <a:lvl7pPr marL="3065463" indent="-234950" algn="l" defTabSz="449263" rtl="0" eaLnBrk="0" fontAlgn="base" hangingPunct="0">
        <a:lnSpc>
          <a:spcPct val="87000"/>
        </a:lnSpc>
        <a:spcBef>
          <a:spcPts val="400"/>
        </a:spcBef>
        <a:spcAft>
          <a:spcPct val="0"/>
        </a:spcAft>
        <a:buClr>
          <a:srgbClr val="336699"/>
        </a:buClr>
        <a:buSzPct val="100000"/>
        <a:buFont typeface="Arial" charset="0"/>
        <a:buChar char="•"/>
        <a:defRPr sz="1600">
          <a:solidFill>
            <a:srgbClr val="000000"/>
          </a:solidFill>
          <a:latin typeface="+mn-lt"/>
        </a:defRPr>
      </a:lvl7pPr>
      <a:lvl8pPr marL="3522663" indent="-234950" algn="l" defTabSz="449263" rtl="0" eaLnBrk="0" fontAlgn="base" hangingPunct="0">
        <a:lnSpc>
          <a:spcPct val="87000"/>
        </a:lnSpc>
        <a:spcBef>
          <a:spcPts val="400"/>
        </a:spcBef>
        <a:spcAft>
          <a:spcPct val="0"/>
        </a:spcAft>
        <a:buClr>
          <a:srgbClr val="336699"/>
        </a:buClr>
        <a:buSzPct val="100000"/>
        <a:buFont typeface="Arial" charset="0"/>
        <a:buChar char="•"/>
        <a:defRPr sz="1600">
          <a:solidFill>
            <a:srgbClr val="000000"/>
          </a:solidFill>
          <a:latin typeface="+mn-lt"/>
        </a:defRPr>
      </a:lvl8pPr>
      <a:lvl9pPr marL="3979863" indent="-234950" algn="l" defTabSz="449263" rtl="0" eaLnBrk="0" fontAlgn="base" hangingPunct="0">
        <a:lnSpc>
          <a:spcPct val="87000"/>
        </a:lnSpc>
        <a:spcBef>
          <a:spcPts val="400"/>
        </a:spcBef>
        <a:spcAft>
          <a:spcPct val="0"/>
        </a:spcAft>
        <a:buClr>
          <a:srgbClr val="336699"/>
        </a:buClr>
        <a:buSzPct val="100000"/>
        <a:buFont typeface="Arial" charset="0"/>
        <a:buChar char="•"/>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96BDF-0589-4926-ACA1-C2D67AF05E3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xmlns="" val="22443844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fs.tuwien.ac.a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png"/><Relationship Id="rId7" Type="http://schemas.openxmlformats.org/officeDocument/2006/relationships/diagramColors" Target="../diagrams/colors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046163" y="1633538"/>
            <a:ext cx="6981825" cy="2227262"/>
          </a:xfrm>
        </p:spPr>
        <p:txBody>
          <a:bodyPr/>
          <a:lstStyle/>
          <a:p>
            <a:pPr algn="ctr">
              <a:lnSpc>
                <a:spcPct val="100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dirty="0" smtClean="0">
                <a:solidFill>
                  <a:srgbClr val="000000"/>
                </a:solidFill>
                <a:effectLst>
                  <a:outerShdw blurRad="38100" dist="38100" dir="2700000" algn="tl">
                    <a:srgbClr val="C0C0C0"/>
                  </a:outerShdw>
                </a:effectLst>
              </a:rPr>
              <a:t>Linked Open Data for Business Oriented Applications</a:t>
            </a:r>
            <a:r>
              <a:rPr lang="en-US" dirty="0" smtClean="0">
                <a:solidFill>
                  <a:srgbClr val="000000"/>
                </a:solidFill>
                <a:effectLst>
                  <a:outerShdw blurRad="38100" dist="38100" dir="2700000" algn="tl">
                    <a:srgbClr val="C0C0C0"/>
                  </a:outerShdw>
                </a:effectLst>
              </a:rPr>
              <a:t/>
            </a:r>
            <a:br>
              <a:rPr lang="en-US" dirty="0" smtClean="0">
                <a:solidFill>
                  <a:srgbClr val="000000"/>
                </a:solidFill>
                <a:effectLst>
                  <a:outerShdw blurRad="38100" dist="38100" dir="2700000" algn="tl">
                    <a:srgbClr val="C0C0C0"/>
                  </a:outerShdw>
                </a:effectLst>
              </a:rPr>
            </a:br>
            <a:endParaRPr lang="en-GB" dirty="0" smtClean="0">
              <a:solidFill>
                <a:srgbClr val="000000"/>
              </a:solidFill>
              <a:effectLst>
                <a:outerShdw blurRad="38100" dist="38100" dir="2700000" algn="tl">
                  <a:srgbClr val="C0C0C0"/>
                </a:outerShdw>
              </a:effectLst>
            </a:endParaRPr>
          </a:p>
        </p:txBody>
      </p:sp>
      <p:sp>
        <p:nvSpPr>
          <p:cNvPr id="4099" name="Rectangle 2"/>
          <p:cNvSpPr>
            <a:spLocks noGrp="1" noChangeArrowheads="1"/>
          </p:cNvSpPr>
          <p:nvPr>
            <p:ph type="subTitle" idx="4294967295"/>
          </p:nvPr>
        </p:nvSpPr>
        <p:spPr>
          <a:xfrm>
            <a:off x="755650" y="4221163"/>
            <a:ext cx="7488238" cy="1862137"/>
          </a:xfrm>
        </p:spPr>
        <p:txBody>
          <a:bodyPr lIns="95760" tIns="47880" rIns="95760" bIns="47880"/>
          <a:lstStyle/>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smtClean="0"/>
              <a:t>A Min Tjoa</a:t>
            </a:r>
          </a:p>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smtClean="0"/>
              <a:t>Institute </a:t>
            </a:r>
            <a:r>
              <a:rPr lang="en-GB" sz="1800" dirty="0" smtClean="0"/>
              <a:t>of Software Technology and Interactive Systems</a:t>
            </a:r>
          </a:p>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t>Vienna University of Technology – Austria</a:t>
            </a:r>
          </a:p>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CCCCFF"/>
                </a:solidFill>
                <a:hlinkClick r:id="rId3"/>
              </a:rPr>
              <a:t>http://www.ifs.tuwien.ac.at</a:t>
            </a:r>
          </a:p>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p>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p>
        </p:txBody>
      </p:sp>
      <p:sp>
        <p:nvSpPr>
          <p:cNvPr id="4100" name="Rectangle 3"/>
          <p:cNvSpPr>
            <a:spLocks noChangeArrowheads="1"/>
          </p:cNvSpPr>
          <p:nvPr/>
        </p:nvSpPr>
        <p:spPr bwMode="auto">
          <a:xfrm>
            <a:off x="1262063" y="6237288"/>
            <a:ext cx="6981825" cy="504825"/>
          </a:xfrm>
          <a:prstGeom prst="rect">
            <a:avLst/>
          </a:prstGeom>
          <a:noFill/>
          <a:ln w="9525">
            <a:noFill/>
            <a:round/>
            <a:headEnd/>
            <a:tailEnd/>
          </a:ln>
        </p:spPr>
        <p:txBody>
          <a:bodyPr lIns="95760" tIns="47880" rIns="95760" bIns="47880" anchor="ctr"/>
          <a:lstStyle/>
          <a:p>
            <a:pPr algn="ctr" defTabSz="449263" eaLnBrk="0" fontAlgn="base" hangingPunct="0">
              <a:lnSpc>
                <a:spcPct val="87000"/>
              </a:lnSpc>
              <a:spcBef>
                <a:spcPct val="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cs typeface="Arial" charset="0"/>
              </a:rPr>
              <a:t>November 2013</a:t>
            </a:r>
            <a:endParaRPr lang="en-GB" dirty="0">
              <a:solidFill>
                <a:srgbClr val="000000"/>
              </a:solidFill>
              <a:cs typeface="Arial" charset="0"/>
            </a:endParaRPr>
          </a:p>
        </p:txBody>
      </p:sp>
    </p:spTree>
    <p:extLst>
      <p:ext uri="{BB962C8B-B14F-4D97-AF65-F5344CB8AC3E}">
        <p14:creationId xmlns:p14="http://schemas.microsoft.com/office/powerpoint/2010/main" xmlns="" val="4581467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Open Governmental Data (OGD) 1/2</a:t>
            </a:r>
            <a:endParaRPr lang="de-AT" dirty="0"/>
          </a:p>
        </p:txBody>
      </p:sp>
      <p:sp>
        <p:nvSpPr>
          <p:cNvPr id="3" name="Content Placeholder 2"/>
          <p:cNvSpPr>
            <a:spLocks noGrp="1"/>
          </p:cNvSpPr>
          <p:nvPr>
            <p:ph idx="1"/>
          </p:nvPr>
        </p:nvSpPr>
        <p:spPr>
          <a:xfrm>
            <a:off x="352425" y="1341438"/>
            <a:ext cx="8464550" cy="4754562"/>
          </a:xfrm>
        </p:spPr>
        <p:txBody>
          <a:bodyPr>
            <a:normAutofit fontScale="77500" lnSpcReduction="20000"/>
          </a:bodyPr>
          <a:lstStyle/>
          <a:p>
            <a:pPr>
              <a:lnSpc>
                <a:spcPct val="120000"/>
              </a:lnSpc>
            </a:pPr>
            <a:r>
              <a:rPr lang="en-US" dirty="0" smtClean="0"/>
              <a:t>OGD was initiated by “The Memorandum on Transparency and Open Government” (The Transparency Directive)</a:t>
            </a:r>
          </a:p>
          <a:p>
            <a:pPr lvl="1">
              <a:lnSpc>
                <a:spcPct val="120000"/>
              </a:lnSpc>
            </a:pPr>
            <a:r>
              <a:rPr lang="en-US" dirty="0" smtClean="0"/>
              <a:t>a memorandum signed by US President Barack Obama in January2009.</a:t>
            </a:r>
          </a:p>
          <a:p>
            <a:pPr>
              <a:lnSpc>
                <a:spcPct val="120000"/>
              </a:lnSpc>
            </a:pPr>
            <a:r>
              <a:rPr lang="en-US" dirty="0" smtClean="0"/>
              <a:t>The basic idea of Open Government is </a:t>
            </a:r>
          </a:p>
          <a:p>
            <a:pPr lvl="1">
              <a:lnSpc>
                <a:spcPct val="120000"/>
              </a:lnSpc>
            </a:pPr>
            <a:r>
              <a:rPr lang="en-US" dirty="0" smtClean="0"/>
              <a:t>to establish a modern cooperation among politicians, public administration, industry and private citizens </a:t>
            </a:r>
          </a:p>
          <a:p>
            <a:pPr lvl="1">
              <a:lnSpc>
                <a:spcPct val="120000"/>
              </a:lnSpc>
            </a:pPr>
            <a:r>
              <a:rPr lang="en-US" dirty="0" smtClean="0"/>
              <a:t>by enabling more transparency, democracy, participation and collaboration.</a:t>
            </a:r>
          </a:p>
          <a:p>
            <a:pPr>
              <a:lnSpc>
                <a:spcPct val="120000"/>
              </a:lnSpc>
            </a:pPr>
            <a:r>
              <a:rPr lang="en-US" dirty="0" smtClean="0"/>
              <a:t>In European countries, Open Government is often viewed as a natural companion to e-government</a:t>
            </a:r>
          </a:p>
          <a:p>
            <a:pPr>
              <a:lnSpc>
                <a:spcPct val="120000"/>
              </a:lnSpc>
            </a:pPr>
            <a:r>
              <a:rPr lang="en-US" dirty="0" smtClean="0"/>
              <a:t>In September 2011, there were 46 national government commitments to Open Government worldwide</a:t>
            </a:r>
          </a:p>
        </p:txBody>
      </p:sp>
      <p:sp>
        <p:nvSpPr>
          <p:cNvPr id="4" name="Rectangle 3"/>
          <p:cNvSpPr/>
          <p:nvPr/>
        </p:nvSpPr>
        <p:spPr>
          <a:xfrm>
            <a:off x="381000" y="6477000"/>
            <a:ext cx="8077200" cy="276999"/>
          </a:xfrm>
          <a:prstGeom prst="rect">
            <a:avLst/>
          </a:prstGeom>
        </p:spPr>
        <p:txBody>
          <a:bodyPr wrap="square">
            <a:spAutoFit/>
          </a:bodyPr>
          <a:lstStyle/>
          <a:p>
            <a:r>
              <a:rPr lang="de-AT" sz="1200" dirty="0" smtClean="0"/>
              <a:t>http://www.semantic-web.at/LOD-TheEssentials.pdf</a:t>
            </a:r>
            <a:endParaRPr lang="de-AT" sz="1200" dirty="0"/>
          </a:p>
        </p:txBody>
      </p:sp>
      <p:sp>
        <p:nvSpPr>
          <p:cNvPr id="5" name="Slide Number Placeholder 4"/>
          <p:cNvSpPr>
            <a:spLocks noGrp="1"/>
          </p:cNvSpPr>
          <p:nvPr>
            <p:ph type="sldNum" idx="10"/>
          </p:nvPr>
        </p:nvSpPr>
        <p:spPr/>
        <p:txBody>
          <a:bodyPr/>
          <a:lstStyle/>
          <a:p>
            <a:pPr>
              <a:defRPr/>
            </a:pPr>
            <a:fld id="{5BEE09FD-8270-4097-A1D2-B56D334152C1}" type="slidenum">
              <a:rPr lang="en-GB" smtClean="0"/>
              <a:pPr>
                <a:defRPr/>
              </a:pPr>
              <a:t>10</a:t>
            </a:fld>
            <a:endParaRPr lang="en-GB"/>
          </a:p>
        </p:txBody>
      </p:sp>
    </p:spTree>
    <p:extLst>
      <p:ext uri="{BB962C8B-B14F-4D97-AF65-F5344CB8AC3E}">
        <p14:creationId xmlns:p14="http://schemas.microsoft.com/office/powerpoint/2010/main" xmlns="" val="149955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Open Governmental Data (OGD) 2/2</a:t>
            </a:r>
            <a:endParaRPr lang="de-AT" dirty="0"/>
          </a:p>
        </p:txBody>
      </p:sp>
      <p:sp>
        <p:nvSpPr>
          <p:cNvPr id="3" name="Content Placeholder 2"/>
          <p:cNvSpPr>
            <a:spLocks noGrp="1"/>
          </p:cNvSpPr>
          <p:nvPr>
            <p:ph idx="1"/>
          </p:nvPr>
        </p:nvSpPr>
        <p:spPr/>
        <p:txBody>
          <a:bodyPr/>
          <a:lstStyle/>
          <a:p>
            <a:r>
              <a:rPr lang="en-US" dirty="0" smtClean="0"/>
              <a:t>Open Government Data (OGD) is emerging as a major movement in knowledge sharing</a:t>
            </a:r>
          </a:p>
          <a:p>
            <a:r>
              <a:rPr lang="en-US" dirty="0" smtClean="0"/>
              <a:t>basic premises are </a:t>
            </a:r>
          </a:p>
          <a:p>
            <a:pPr lvl="1"/>
            <a:r>
              <a:rPr lang="en-US" dirty="0" smtClean="0"/>
              <a:t>to open up publicly-owned data and information from governmental institutions </a:t>
            </a:r>
          </a:p>
          <a:p>
            <a:pPr lvl="1"/>
            <a:r>
              <a:rPr lang="en-US" dirty="0" smtClean="0"/>
              <a:t>Make it available in machine-readable formats for easy re-use and cross-combination by citizens, industry, media, and academia – as well as by government itself.</a:t>
            </a:r>
          </a:p>
          <a:p>
            <a:r>
              <a:rPr lang="en-US" dirty="0" smtClean="0"/>
              <a:t>OGD movement has also the power to fuel greater transparency, to enable collaboration between stakeholders, and last but not least to spur new economic activity</a:t>
            </a:r>
          </a:p>
          <a:p>
            <a:pPr>
              <a:buNone/>
            </a:pPr>
            <a:endParaRPr lang="de-AT" dirty="0" smtClean="0"/>
          </a:p>
          <a:p>
            <a:endParaRPr lang="de-AT"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11</a:t>
            </a:fld>
            <a:endParaRPr lang="en-GB"/>
          </a:p>
        </p:txBody>
      </p:sp>
    </p:spTree>
    <p:extLst>
      <p:ext uri="{BB962C8B-B14F-4D97-AF65-F5344CB8AC3E}">
        <p14:creationId xmlns:p14="http://schemas.microsoft.com/office/powerpoint/2010/main" xmlns="" val="145296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Vienna Open Government Data</a:t>
            </a:r>
            <a:endParaRPr lang="de-AT" dirty="0"/>
          </a:p>
        </p:txBody>
      </p:sp>
      <p:pic>
        <p:nvPicPr>
          <p:cNvPr id="150530" name="Picture 2"/>
          <p:cNvPicPr>
            <a:picLocks noGrp="1" noChangeAspect="1" noChangeArrowheads="1"/>
          </p:cNvPicPr>
          <p:nvPr>
            <p:ph idx="1"/>
          </p:nvPr>
        </p:nvPicPr>
        <p:blipFill>
          <a:blip r:embed="rId3" cstate="print"/>
          <a:stretch>
            <a:fillRect/>
          </a:stretch>
        </p:blipFill>
        <p:spPr bwMode="auto">
          <a:xfrm>
            <a:off x="883052" y="1341438"/>
            <a:ext cx="7403295" cy="5256212"/>
          </a:xfrm>
          <a:prstGeom prst="rect">
            <a:avLst/>
          </a:prstGeom>
          <a:noFill/>
          <a:ln w="9525">
            <a:noFill/>
            <a:miter lim="800000"/>
            <a:headEnd/>
            <a:tailEnd/>
          </a:ln>
        </p:spPr>
      </p:pic>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12</a:t>
            </a:fld>
            <a:endParaRPr lang="en-GB"/>
          </a:p>
        </p:txBody>
      </p:sp>
    </p:spTree>
    <p:extLst>
      <p:ext uri="{BB962C8B-B14F-4D97-AF65-F5344CB8AC3E}">
        <p14:creationId xmlns:p14="http://schemas.microsoft.com/office/powerpoint/2010/main" xmlns="" val="240666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uppieren 96"/>
          <p:cNvGrpSpPr/>
          <p:nvPr/>
        </p:nvGrpSpPr>
        <p:grpSpPr>
          <a:xfrm>
            <a:off x="5724128" y="0"/>
            <a:ext cx="3357117" cy="2475254"/>
            <a:chOff x="5724128" y="0"/>
            <a:chExt cx="3357117" cy="2475254"/>
          </a:xfrm>
        </p:grpSpPr>
        <p:grpSp>
          <p:nvGrpSpPr>
            <p:cNvPr id="95" name="Gruppieren 94"/>
            <p:cNvGrpSpPr/>
            <p:nvPr/>
          </p:nvGrpSpPr>
          <p:grpSpPr>
            <a:xfrm>
              <a:off x="5877397" y="6"/>
              <a:ext cx="3203848" cy="2383621"/>
              <a:chOff x="5877397" y="6"/>
              <a:chExt cx="3203848" cy="2383621"/>
            </a:xfrm>
          </p:grpSpPr>
          <p:pic>
            <p:nvPicPr>
              <p:cNvPr id="3076" name="Picture 4" descr="http://linkeddata.org/static/images/lod-datasets_2009-07-14_cropped.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877397" y="6"/>
                <a:ext cx="3203848" cy="2383621"/>
              </a:xfrm>
              <a:prstGeom prst="rect">
                <a:avLst/>
              </a:prstGeom>
              <a:noFill/>
            </p:spPr>
          </p:pic>
          <p:sp>
            <p:nvSpPr>
              <p:cNvPr id="93" name="Ellipse 92"/>
              <p:cNvSpPr/>
              <p:nvPr/>
            </p:nvSpPr>
            <p:spPr>
              <a:xfrm>
                <a:off x="6588224" y="1268760"/>
                <a:ext cx="288032" cy="216024"/>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solidFill>
                    <a:prstClr val="black"/>
                  </a:solidFill>
                </a:endParaRPr>
              </a:p>
            </p:txBody>
          </p:sp>
        </p:grpSp>
        <p:pic>
          <p:nvPicPr>
            <p:cNvPr id="10242" name="Picture 2" descr="http://wiki.dbpedia.org/images/dbpedia_logo.png"/>
            <p:cNvPicPr>
              <a:picLocks noChangeAspect="1" noChangeArrowheads="1"/>
            </p:cNvPicPr>
            <p:nvPr/>
          </p:nvPicPr>
          <p:blipFill>
            <a:blip r:embed="rId4" cstate="print"/>
            <a:srcRect/>
            <a:stretch>
              <a:fillRect/>
            </a:stretch>
          </p:blipFill>
          <p:spPr bwMode="auto">
            <a:xfrm>
              <a:off x="6444208" y="1273522"/>
              <a:ext cx="607420" cy="375723"/>
            </a:xfrm>
            <a:prstGeom prst="rect">
              <a:avLst/>
            </a:prstGeom>
            <a:noFill/>
          </p:spPr>
        </p:pic>
        <p:sp>
          <p:nvSpPr>
            <p:cNvPr id="108" name="Rechteck 107"/>
            <p:cNvSpPr/>
            <p:nvPr/>
          </p:nvSpPr>
          <p:spPr>
            <a:xfrm>
              <a:off x="5724128" y="0"/>
              <a:ext cx="1161381" cy="2475254"/>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grpSp>
        <p:nvGrpSpPr>
          <p:cNvPr id="2" name="Gruppieren 45"/>
          <p:cNvGrpSpPr/>
          <p:nvPr/>
        </p:nvGrpSpPr>
        <p:grpSpPr>
          <a:xfrm>
            <a:off x="4528795" y="953257"/>
            <a:ext cx="1152128" cy="1152128"/>
            <a:chOff x="3491880" y="1594232"/>
            <a:chExt cx="4305300" cy="4305301"/>
          </a:xfrm>
        </p:grpSpPr>
        <p:pic>
          <p:nvPicPr>
            <p:cNvPr id="47" name="Picture 5" descr="http://www.xda-developers.com/wp-content/uploads/2012/06/Galaxy-Nexu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91880" y="1594232"/>
              <a:ext cx="4305300" cy="4305301"/>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8024" y="2107331"/>
              <a:ext cx="1656184" cy="2960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9" name="Grafik 108" descr="Unbenannt-1.jpg"/>
          <p:cNvPicPr>
            <a:picLocks noChangeAspect="1"/>
          </p:cNvPicPr>
          <p:nvPr/>
        </p:nvPicPr>
        <p:blipFill>
          <a:blip r:embed="rId7" cstate="print">
            <a:duotone>
              <a:schemeClr val="bg2">
                <a:shade val="45000"/>
                <a:satMod val="135000"/>
              </a:schemeClr>
              <a:prstClr val="white"/>
            </a:duotone>
            <a:lum contrast="10000"/>
          </a:blip>
          <a:srcRect r="16552"/>
          <a:stretch>
            <a:fillRect/>
          </a:stretch>
        </p:blipFill>
        <p:spPr>
          <a:xfrm>
            <a:off x="0" y="-86"/>
            <a:ext cx="1772176" cy="2359202"/>
          </a:xfrm>
          <a:prstGeom prst="rect">
            <a:avLst/>
          </a:prstGeom>
        </p:spPr>
      </p:pic>
      <p:sp>
        <p:nvSpPr>
          <p:cNvPr id="125" name="Gefaltete Ecke 124"/>
          <p:cNvSpPr/>
          <p:nvPr/>
        </p:nvSpPr>
        <p:spPr>
          <a:xfrm>
            <a:off x="154237" y="1550753"/>
            <a:ext cx="1509539" cy="447340"/>
          </a:xfrm>
          <a:prstGeom prst="foldedCorner">
            <a:avLst>
              <a:gd name="adj" fmla="val 40934"/>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vert="horz" rtlCol="0" anchor="t"/>
          <a:lstStyle/>
          <a:p>
            <a:endParaRPr lang="de-DE" sz="900" smtClean="0">
              <a:solidFill>
                <a:prstClr val="black"/>
              </a:solidFill>
            </a:endParaRPr>
          </a:p>
        </p:txBody>
      </p:sp>
      <p:sp>
        <p:nvSpPr>
          <p:cNvPr id="124" name="Gefaltete Ecke 123"/>
          <p:cNvSpPr/>
          <p:nvPr/>
        </p:nvSpPr>
        <p:spPr>
          <a:xfrm>
            <a:off x="2584579" y="1286978"/>
            <a:ext cx="1509539" cy="447340"/>
          </a:xfrm>
          <a:prstGeom prst="foldedCorner">
            <a:avLst>
              <a:gd name="adj" fmla="val 40934"/>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vert="horz" rtlCol="0" anchor="t"/>
          <a:lstStyle/>
          <a:p>
            <a:endParaRPr lang="de-DE" sz="900" smtClean="0">
              <a:solidFill>
                <a:prstClr val="black"/>
              </a:solidFill>
            </a:endParaRPr>
          </a:p>
        </p:txBody>
      </p:sp>
      <p:sp>
        <p:nvSpPr>
          <p:cNvPr id="4" name="Abgerundetes Rechteck 3"/>
          <p:cNvSpPr/>
          <p:nvPr/>
        </p:nvSpPr>
        <p:spPr>
          <a:xfrm>
            <a:off x="2045635" y="6003086"/>
            <a:ext cx="1267341" cy="513157"/>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de-DE" sz="1200" smtClean="0">
                <a:solidFill>
                  <a:prstClr val="black"/>
                </a:solidFill>
              </a:rPr>
              <a:t>Structured Data</a:t>
            </a:r>
            <a:endParaRPr lang="de-DE" sz="1200">
              <a:solidFill>
                <a:prstClr val="black"/>
              </a:solidFill>
            </a:endParaRPr>
          </a:p>
        </p:txBody>
      </p:sp>
      <p:sp>
        <p:nvSpPr>
          <p:cNvPr id="5" name="Diagonal liegende Ecken des Rechtecks schneiden 4"/>
          <p:cNvSpPr/>
          <p:nvPr/>
        </p:nvSpPr>
        <p:spPr>
          <a:xfrm>
            <a:off x="307218" y="4132562"/>
            <a:ext cx="1267341" cy="722394"/>
          </a:xfrm>
          <a:prstGeom prst="snip2DiagRect">
            <a:avLst/>
          </a:prstGeom>
          <a:gradFill>
            <a:gsLst>
              <a:gs pos="0">
                <a:schemeClr val="bg1">
                  <a:lumMod val="65000"/>
                </a:schemeClr>
              </a:gs>
              <a:gs pos="100000">
                <a:schemeClr val="bg1">
                  <a:lumMod val="85000"/>
                </a:schemeClr>
              </a:gs>
            </a:gsLst>
            <a:lin ang="16200000" scaled="1"/>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smtClean="0">
                <a:solidFill>
                  <a:prstClr val="black"/>
                </a:solidFill>
              </a:rPr>
              <a:t>Source Data Extractor</a:t>
            </a:r>
          </a:p>
        </p:txBody>
      </p:sp>
      <p:sp>
        <p:nvSpPr>
          <p:cNvPr id="6" name="Abgerundetes Rechteck 5"/>
          <p:cNvSpPr/>
          <p:nvPr/>
        </p:nvSpPr>
        <p:spPr>
          <a:xfrm>
            <a:off x="1807945" y="3900771"/>
            <a:ext cx="3104984" cy="1178998"/>
          </a:xfrm>
          <a:prstGeom prst="roundRect">
            <a:avLst/>
          </a:prstGeom>
          <a:solidFill>
            <a:schemeClr val="tx1">
              <a:lumMod val="85000"/>
              <a:lumOff val="15000"/>
            </a:schemeClr>
          </a:solidFill>
        </p:spPr>
        <p:style>
          <a:lnRef idx="1">
            <a:schemeClr val="dk1"/>
          </a:lnRef>
          <a:fillRef idx="3">
            <a:schemeClr val="dk1"/>
          </a:fillRef>
          <a:effectRef idx="2">
            <a:schemeClr val="dk1"/>
          </a:effectRef>
          <a:fontRef idx="minor">
            <a:schemeClr val="lt1"/>
          </a:fontRef>
        </p:style>
        <p:txBody>
          <a:bodyPr rtlCol="0" anchor="t"/>
          <a:lstStyle/>
          <a:p>
            <a:pPr algn="ctr"/>
            <a:r>
              <a:rPr lang="de-DE" sz="1600" smtClean="0">
                <a:solidFill>
                  <a:prstClr val="white"/>
                </a:solidFill>
              </a:rPr>
              <a:t>RDF Conversion</a:t>
            </a:r>
            <a:endParaRPr lang="de-DE" sz="1600">
              <a:solidFill>
                <a:prstClr val="white"/>
              </a:solidFill>
            </a:endParaRPr>
          </a:p>
        </p:txBody>
      </p:sp>
      <p:sp>
        <p:nvSpPr>
          <p:cNvPr id="7" name="Abgerundetes Rechteck 6"/>
          <p:cNvSpPr/>
          <p:nvPr/>
        </p:nvSpPr>
        <p:spPr>
          <a:xfrm>
            <a:off x="2045635" y="4424161"/>
            <a:ext cx="1267341" cy="463217"/>
          </a:xfrm>
          <a:prstGeom prst="roundRect">
            <a:avLst/>
          </a:prstGeom>
          <a:solidFill>
            <a:schemeClr val="tx1">
              <a:lumMod val="85000"/>
              <a:lumOff val="1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de-DE" sz="1200" smtClean="0">
                <a:solidFill>
                  <a:prstClr val="white"/>
                </a:solidFill>
              </a:rPr>
              <a:t>Schema Matching</a:t>
            </a:r>
            <a:endParaRPr lang="de-DE" sz="1200">
              <a:solidFill>
                <a:prstClr val="white"/>
              </a:solidFill>
            </a:endParaRPr>
          </a:p>
        </p:txBody>
      </p:sp>
      <p:cxnSp>
        <p:nvCxnSpPr>
          <p:cNvPr id="11" name="Gerade Verbindung mit Pfeil 10"/>
          <p:cNvCxnSpPr>
            <a:endCxn id="6" idx="1"/>
          </p:cNvCxnSpPr>
          <p:nvPr/>
        </p:nvCxnSpPr>
        <p:spPr>
          <a:xfrm flipV="1">
            <a:off x="1574559" y="4490270"/>
            <a:ext cx="233386" cy="3489"/>
          </a:xfrm>
          <a:prstGeom prst="straightConnector1">
            <a:avLst/>
          </a:prstGeom>
          <a:ln>
            <a:solidFill>
              <a:schemeClr val="tx1">
                <a:lumMod val="85000"/>
                <a:lumOff val="15000"/>
              </a:schemeClr>
            </a:solidFill>
            <a:tailEnd type="arrow"/>
          </a:ln>
        </p:spPr>
        <p:style>
          <a:lnRef idx="2">
            <a:schemeClr val="accent5"/>
          </a:lnRef>
          <a:fillRef idx="0">
            <a:schemeClr val="accent5"/>
          </a:fillRef>
          <a:effectRef idx="1">
            <a:schemeClr val="accent5"/>
          </a:effectRef>
          <a:fontRef idx="minor">
            <a:schemeClr val="tx1"/>
          </a:fontRef>
        </p:style>
      </p:cxnSp>
      <p:sp>
        <p:nvSpPr>
          <p:cNvPr id="17" name="Gefaltete Ecke 16"/>
          <p:cNvSpPr/>
          <p:nvPr/>
        </p:nvSpPr>
        <p:spPr>
          <a:xfrm>
            <a:off x="1837604" y="2988275"/>
            <a:ext cx="1077491" cy="311441"/>
          </a:xfrm>
          <a:prstGeom prst="foldedCorner">
            <a:avLst>
              <a:gd name="adj" fmla="val 40934"/>
            </a:avLst>
          </a:prstGeom>
          <a:noFill/>
          <a:ln>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vert="horz" rtlCol="0" anchor="ctr"/>
          <a:lstStyle/>
          <a:p>
            <a:pPr algn="ctr"/>
            <a:endParaRPr lang="de-DE" sz="800" smtClean="0">
              <a:solidFill>
                <a:prstClr val="black">
                  <a:lumMod val="65000"/>
                  <a:lumOff val="35000"/>
                </a:prstClr>
              </a:solidFill>
            </a:endParaRPr>
          </a:p>
          <a:p>
            <a:pPr algn="ctr"/>
            <a:r>
              <a:rPr lang="de-DE" sz="1200" smtClean="0">
                <a:solidFill>
                  <a:prstClr val="black">
                    <a:lumMod val="65000"/>
                    <a:lumOff val="35000"/>
                  </a:prstClr>
                </a:solidFill>
              </a:rPr>
              <a:t>ogdconfig.xml</a:t>
            </a:r>
            <a:endParaRPr lang="de-DE" sz="1200">
              <a:solidFill>
                <a:prstClr val="black">
                  <a:lumMod val="65000"/>
                  <a:lumOff val="35000"/>
                </a:prstClr>
              </a:solidFill>
            </a:endParaRPr>
          </a:p>
        </p:txBody>
      </p:sp>
      <p:sp>
        <p:nvSpPr>
          <p:cNvPr id="31" name="Diagonal liegende Ecken des Rechtecks schneiden 30"/>
          <p:cNvSpPr/>
          <p:nvPr/>
        </p:nvSpPr>
        <p:spPr>
          <a:xfrm>
            <a:off x="3439710" y="4405943"/>
            <a:ext cx="1267341" cy="769736"/>
          </a:xfrm>
          <a:prstGeom prst="snip2DiagRect">
            <a:avLst/>
          </a:prstGeom>
          <a:gradFill>
            <a:gsLst>
              <a:gs pos="0">
                <a:schemeClr val="bg1">
                  <a:lumMod val="65000"/>
                </a:schemeClr>
              </a:gs>
              <a:gs pos="100000">
                <a:schemeClr val="bg1">
                  <a:lumMod val="85000"/>
                </a:schemeClr>
              </a:gs>
            </a:gsLst>
            <a:lin ang="16200000" scaled="1"/>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smtClean="0">
                <a:solidFill>
                  <a:prstClr val="black"/>
                </a:solidFill>
              </a:rPr>
              <a:t>Data Enhancement Processor</a:t>
            </a:r>
            <a:endParaRPr lang="de-DE" sz="1200">
              <a:solidFill>
                <a:prstClr val="black"/>
              </a:solidFill>
            </a:endParaRPr>
          </a:p>
        </p:txBody>
      </p:sp>
      <p:cxnSp>
        <p:nvCxnSpPr>
          <p:cNvPr id="42" name="Gerade Verbindung mit Pfeil 41"/>
          <p:cNvCxnSpPr>
            <a:stCxn id="105" idx="2"/>
          </p:cNvCxnSpPr>
          <p:nvPr/>
        </p:nvCxnSpPr>
        <p:spPr>
          <a:xfrm flipH="1">
            <a:off x="940889" y="2031027"/>
            <a:ext cx="4266" cy="2101535"/>
          </a:xfrm>
          <a:prstGeom prst="straightConnector1">
            <a:avLst/>
          </a:prstGeom>
          <a:ln>
            <a:solidFill>
              <a:schemeClr val="bg1">
                <a:lumMod val="65000"/>
              </a:schemeClr>
            </a:solidFill>
            <a:prstDash val="sysDot"/>
            <a:headEnd type="non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48" name="Abgerundetes Rechteck 47"/>
          <p:cNvSpPr/>
          <p:nvPr/>
        </p:nvSpPr>
        <p:spPr>
          <a:xfrm>
            <a:off x="3439710" y="6003086"/>
            <a:ext cx="1267341" cy="513157"/>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de-DE" sz="1200" smtClean="0">
                <a:solidFill>
                  <a:prstClr val="black"/>
                </a:solidFill>
              </a:rPr>
              <a:t>Enhanced Structured Data</a:t>
            </a:r>
            <a:endParaRPr lang="de-DE" sz="1200">
              <a:solidFill>
                <a:prstClr val="black"/>
              </a:solidFill>
            </a:endParaRPr>
          </a:p>
        </p:txBody>
      </p:sp>
      <p:sp>
        <p:nvSpPr>
          <p:cNvPr id="52" name="Abgerundetes Rechteck 51"/>
          <p:cNvSpPr/>
          <p:nvPr/>
        </p:nvSpPr>
        <p:spPr>
          <a:xfrm>
            <a:off x="5158973" y="3901750"/>
            <a:ext cx="3104984" cy="1178998"/>
          </a:xfrm>
          <a:prstGeom prst="roundRect">
            <a:avLst/>
          </a:prstGeom>
          <a:solidFill>
            <a:schemeClr val="tx1">
              <a:lumMod val="85000"/>
              <a:lumOff val="15000"/>
            </a:schemeClr>
          </a:solidFill>
        </p:spPr>
        <p:style>
          <a:lnRef idx="1">
            <a:schemeClr val="dk1"/>
          </a:lnRef>
          <a:fillRef idx="3">
            <a:schemeClr val="dk1"/>
          </a:fillRef>
          <a:effectRef idx="2">
            <a:schemeClr val="dk1"/>
          </a:effectRef>
          <a:fontRef idx="minor">
            <a:schemeClr val="lt1"/>
          </a:fontRef>
        </p:style>
        <p:txBody>
          <a:bodyPr rtlCol="0" anchor="t"/>
          <a:lstStyle/>
          <a:p>
            <a:pPr algn="ctr"/>
            <a:r>
              <a:rPr lang="de-DE" sz="1600" smtClean="0">
                <a:solidFill>
                  <a:prstClr val="white"/>
                </a:solidFill>
              </a:rPr>
              <a:t>RDF Postprocessing</a:t>
            </a:r>
          </a:p>
        </p:txBody>
      </p:sp>
      <p:sp>
        <p:nvSpPr>
          <p:cNvPr id="53" name="Diagonal liegende Ecken des Rechtecks schneiden 52"/>
          <p:cNvSpPr/>
          <p:nvPr/>
        </p:nvSpPr>
        <p:spPr>
          <a:xfrm>
            <a:off x="5396662" y="4406922"/>
            <a:ext cx="1267341" cy="769736"/>
          </a:xfrm>
          <a:prstGeom prst="snip2DiagRect">
            <a:avLst/>
          </a:prstGeom>
          <a:gradFill>
            <a:gsLst>
              <a:gs pos="0">
                <a:schemeClr val="bg1">
                  <a:lumMod val="65000"/>
                </a:schemeClr>
              </a:gs>
              <a:gs pos="100000">
                <a:schemeClr val="bg1">
                  <a:lumMod val="85000"/>
                </a:schemeClr>
              </a:gs>
            </a:gsLst>
            <a:lin ang="16200000" scaled="1"/>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smtClean="0">
                <a:solidFill>
                  <a:prstClr val="black"/>
                </a:solidFill>
              </a:rPr>
              <a:t>Internal Link Discovery</a:t>
            </a:r>
            <a:endParaRPr lang="de-DE" sz="1200">
              <a:solidFill>
                <a:prstClr val="black"/>
              </a:solidFill>
            </a:endParaRPr>
          </a:p>
        </p:txBody>
      </p:sp>
      <p:sp>
        <p:nvSpPr>
          <p:cNvPr id="54" name="Diagonal liegende Ecken des Rechtecks schneiden 53"/>
          <p:cNvSpPr/>
          <p:nvPr/>
        </p:nvSpPr>
        <p:spPr>
          <a:xfrm>
            <a:off x="6790737" y="4406922"/>
            <a:ext cx="1267341" cy="769736"/>
          </a:xfrm>
          <a:prstGeom prst="snip2DiagRect">
            <a:avLst/>
          </a:prstGeom>
          <a:gradFill>
            <a:gsLst>
              <a:gs pos="0">
                <a:schemeClr val="bg1">
                  <a:lumMod val="65000"/>
                </a:schemeClr>
              </a:gs>
              <a:gs pos="100000">
                <a:schemeClr val="bg1">
                  <a:lumMod val="85000"/>
                </a:schemeClr>
              </a:gs>
            </a:gsLst>
            <a:lin ang="16200000" scaled="1"/>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smtClean="0">
                <a:solidFill>
                  <a:prstClr val="black"/>
                </a:solidFill>
              </a:rPr>
              <a:t>External Link Discovery</a:t>
            </a:r>
            <a:endParaRPr lang="de-DE" sz="1200">
              <a:solidFill>
                <a:prstClr val="black"/>
              </a:solidFill>
            </a:endParaRPr>
          </a:p>
        </p:txBody>
      </p:sp>
      <p:sp>
        <p:nvSpPr>
          <p:cNvPr id="56" name="Gefaltete Ecke 55"/>
          <p:cNvSpPr/>
          <p:nvPr/>
        </p:nvSpPr>
        <p:spPr>
          <a:xfrm>
            <a:off x="2623068" y="1313873"/>
            <a:ext cx="1509539" cy="447340"/>
          </a:xfrm>
          <a:prstGeom prst="foldedCorner">
            <a:avLst>
              <a:gd name="adj" fmla="val 40934"/>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vert="horz" rtlCol="0" anchor="t"/>
          <a:lstStyle/>
          <a:p>
            <a:r>
              <a:rPr lang="de-DE" sz="1200" b="1" smtClean="0">
                <a:solidFill>
                  <a:prstClr val="black"/>
                </a:solidFill>
              </a:rPr>
              <a:t>Ontologies</a:t>
            </a:r>
            <a:r>
              <a:rPr lang="de-DE" sz="1200" smtClean="0">
                <a:solidFill>
                  <a:prstClr val="black"/>
                </a:solidFill>
              </a:rPr>
              <a:t/>
            </a:r>
            <a:br>
              <a:rPr lang="de-DE" sz="1200" smtClean="0">
                <a:solidFill>
                  <a:prstClr val="black"/>
                </a:solidFill>
              </a:rPr>
            </a:br>
            <a:r>
              <a:rPr lang="de-DE" sz="900" smtClean="0">
                <a:solidFill>
                  <a:prstClr val="black"/>
                </a:solidFill>
              </a:rPr>
              <a:t>DC/VCARD/WGS84/VOGD</a:t>
            </a:r>
          </a:p>
        </p:txBody>
      </p:sp>
      <p:cxnSp>
        <p:nvCxnSpPr>
          <p:cNvPr id="64" name="Gerade Verbindung mit Pfeil 63"/>
          <p:cNvCxnSpPr>
            <a:stCxn id="56" idx="2"/>
            <a:endCxn id="6" idx="0"/>
          </p:cNvCxnSpPr>
          <p:nvPr/>
        </p:nvCxnSpPr>
        <p:spPr>
          <a:xfrm flipH="1">
            <a:off x="3360437" y="1761213"/>
            <a:ext cx="17401" cy="2139558"/>
          </a:xfrm>
          <a:prstGeom prst="straightConnector1">
            <a:avLst/>
          </a:prstGeom>
          <a:ln>
            <a:solidFill>
              <a:schemeClr val="bg1">
                <a:lumMod val="65000"/>
              </a:schemeClr>
            </a:solidFill>
            <a:prstDash val="sysDot"/>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65" name="Gerade Verbindung mit Pfeil 64"/>
          <p:cNvCxnSpPr>
            <a:stCxn id="17" idx="2"/>
          </p:cNvCxnSpPr>
          <p:nvPr/>
        </p:nvCxnSpPr>
        <p:spPr>
          <a:xfrm flipH="1">
            <a:off x="2367058" y="3299716"/>
            <a:ext cx="9292" cy="579550"/>
          </a:xfrm>
          <a:prstGeom prst="straightConnector1">
            <a:avLst/>
          </a:prstGeom>
          <a:ln>
            <a:solidFill>
              <a:schemeClr val="bg1">
                <a:lumMod val="65000"/>
              </a:schemeClr>
            </a:solidFill>
            <a:prstDash val="sysDot"/>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66" name="Gerade Verbindung mit Pfeil 65"/>
          <p:cNvCxnSpPr>
            <a:stCxn id="6" idx="3"/>
            <a:endCxn id="52" idx="1"/>
          </p:cNvCxnSpPr>
          <p:nvPr/>
        </p:nvCxnSpPr>
        <p:spPr>
          <a:xfrm>
            <a:off x="4912929" y="4490270"/>
            <a:ext cx="246044" cy="979"/>
          </a:xfrm>
          <a:prstGeom prst="straightConnector1">
            <a:avLst/>
          </a:prstGeom>
          <a:ln>
            <a:solidFill>
              <a:schemeClr val="tx1">
                <a:lumMod val="85000"/>
                <a:lumOff val="15000"/>
              </a:schemeClr>
            </a:solidFill>
            <a:tailEnd type="arrow"/>
          </a:ln>
        </p:spPr>
        <p:style>
          <a:lnRef idx="2">
            <a:schemeClr val="accent5"/>
          </a:lnRef>
          <a:fillRef idx="0">
            <a:schemeClr val="accent5"/>
          </a:fillRef>
          <a:effectRef idx="1">
            <a:schemeClr val="accent5"/>
          </a:effectRef>
          <a:fontRef idx="minor">
            <a:schemeClr val="tx1"/>
          </a:fontRef>
        </p:style>
      </p:cxnSp>
      <p:sp>
        <p:nvSpPr>
          <p:cNvPr id="70" name="Abgerundetes Rechteck 69"/>
          <p:cNvSpPr/>
          <p:nvPr/>
        </p:nvSpPr>
        <p:spPr>
          <a:xfrm>
            <a:off x="5383926" y="6012187"/>
            <a:ext cx="1267341" cy="513157"/>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de-DE" sz="1200" smtClean="0">
                <a:solidFill>
                  <a:prstClr val="black"/>
                </a:solidFill>
              </a:rPr>
              <a:t>Internally Linked Data</a:t>
            </a:r>
            <a:endParaRPr lang="de-DE" sz="1200">
              <a:solidFill>
                <a:prstClr val="black"/>
              </a:solidFill>
            </a:endParaRPr>
          </a:p>
        </p:txBody>
      </p:sp>
      <p:sp>
        <p:nvSpPr>
          <p:cNvPr id="72" name="Abgerundetes Rechteck 71"/>
          <p:cNvSpPr/>
          <p:nvPr/>
        </p:nvSpPr>
        <p:spPr>
          <a:xfrm>
            <a:off x="6778001" y="6012187"/>
            <a:ext cx="1267341" cy="513157"/>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de-DE" sz="1200" smtClean="0">
                <a:solidFill>
                  <a:prstClr val="black"/>
                </a:solidFill>
              </a:rPr>
              <a:t>Linked Data</a:t>
            </a:r>
            <a:endParaRPr lang="de-DE" sz="1200">
              <a:solidFill>
                <a:prstClr val="black"/>
              </a:solidFill>
            </a:endParaRPr>
          </a:p>
        </p:txBody>
      </p:sp>
      <p:cxnSp>
        <p:nvCxnSpPr>
          <p:cNvPr id="15" name="Gerade Verbindung mit Pfeil 14"/>
          <p:cNvCxnSpPr/>
          <p:nvPr/>
        </p:nvCxnSpPr>
        <p:spPr>
          <a:xfrm flipH="1">
            <a:off x="2679306" y="5453765"/>
            <a:ext cx="8947" cy="454693"/>
          </a:xfrm>
          <a:prstGeom prst="straightConnector1">
            <a:avLst/>
          </a:prstGeom>
          <a:ln w="19050">
            <a:solidFill>
              <a:schemeClr val="bg1">
                <a:lumMod val="75000"/>
              </a:schemeClr>
            </a:solidFill>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49" name="Gerade Verbindung mit Pfeil 48"/>
          <p:cNvCxnSpPr/>
          <p:nvPr/>
        </p:nvCxnSpPr>
        <p:spPr>
          <a:xfrm>
            <a:off x="4073381" y="5472680"/>
            <a:ext cx="0" cy="435778"/>
          </a:xfrm>
          <a:prstGeom prst="straightConnector1">
            <a:avLst/>
          </a:prstGeom>
          <a:ln w="19050">
            <a:solidFill>
              <a:schemeClr val="bg1">
                <a:lumMod val="75000"/>
              </a:schemeClr>
            </a:solidFill>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1" name="Gerade Verbindung mit Pfeil 70"/>
          <p:cNvCxnSpPr/>
          <p:nvPr/>
        </p:nvCxnSpPr>
        <p:spPr>
          <a:xfrm flipH="1">
            <a:off x="6017597" y="5473185"/>
            <a:ext cx="12736" cy="439963"/>
          </a:xfrm>
          <a:prstGeom prst="straightConnector1">
            <a:avLst/>
          </a:prstGeom>
          <a:ln w="19050">
            <a:solidFill>
              <a:schemeClr val="bg1">
                <a:lumMod val="75000"/>
              </a:schemeClr>
            </a:solidFill>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3" name="Gerade Verbindung mit Pfeil 72"/>
          <p:cNvCxnSpPr/>
          <p:nvPr/>
        </p:nvCxnSpPr>
        <p:spPr>
          <a:xfrm flipH="1">
            <a:off x="7411672" y="5473185"/>
            <a:ext cx="12736" cy="439963"/>
          </a:xfrm>
          <a:prstGeom prst="straightConnector1">
            <a:avLst/>
          </a:prstGeom>
          <a:ln w="19050">
            <a:solidFill>
              <a:schemeClr val="bg1">
                <a:lumMod val="75000"/>
              </a:schemeClr>
            </a:solidFill>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77" name="Diagonal liegende Ecken des Rechtecks schneiden 76"/>
          <p:cNvSpPr/>
          <p:nvPr/>
        </p:nvSpPr>
        <p:spPr>
          <a:xfrm>
            <a:off x="6078731" y="2771675"/>
            <a:ext cx="1267341" cy="722394"/>
          </a:xfrm>
          <a:prstGeom prst="snip2DiagRect">
            <a:avLst/>
          </a:prstGeom>
          <a:gradFill>
            <a:gsLst>
              <a:gs pos="0">
                <a:schemeClr val="bg1">
                  <a:lumMod val="65000"/>
                </a:schemeClr>
              </a:gs>
              <a:gs pos="100000">
                <a:schemeClr val="bg1">
                  <a:lumMod val="85000"/>
                </a:schemeClr>
              </a:gs>
            </a:gsLst>
            <a:lin ang="16200000" scaled="1"/>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sz="1200" smtClean="0">
                <a:solidFill>
                  <a:prstClr val="black"/>
                </a:solidFill>
              </a:rPr>
              <a:t>Model Output</a:t>
            </a:r>
            <a:endParaRPr lang="de-DE" sz="1200">
              <a:solidFill>
                <a:prstClr val="black"/>
              </a:solidFill>
            </a:endParaRPr>
          </a:p>
        </p:txBody>
      </p:sp>
      <p:sp>
        <p:nvSpPr>
          <p:cNvPr id="78" name="Rechteck 77"/>
          <p:cNvSpPr/>
          <p:nvPr/>
        </p:nvSpPr>
        <p:spPr>
          <a:xfrm>
            <a:off x="7092280" y="3825476"/>
            <a:ext cx="729045" cy="144016"/>
          </a:xfrm>
          <a:prstGeom prst="rect">
            <a:avLst/>
          </a:prstGeom>
          <a:ln>
            <a:solidFill>
              <a:schemeClr val="tx1">
                <a:lumMod val="75000"/>
                <a:lumOff val="2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de-DE" sz="1050" b="1" smtClean="0">
                <a:solidFill>
                  <a:prstClr val="white"/>
                </a:solidFill>
              </a:rPr>
              <a:t>SPARQL</a:t>
            </a:r>
            <a:endParaRPr lang="de-DE" sz="1050" b="1">
              <a:solidFill>
                <a:prstClr val="white"/>
              </a:solidFill>
            </a:endParaRPr>
          </a:p>
        </p:txBody>
      </p:sp>
      <p:sp>
        <p:nvSpPr>
          <p:cNvPr id="79" name="Rechteck 78"/>
          <p:cNvSpPr/>
          <p:nvPr/>
        </p:nvSpPr>
        <p:spPr>
          <a:xfrm>
            <a:off x="3990269" y="3807258"/>
            <a:ext cx="729045" cy="144016"/>
          </a:xfrm>
          <a:prstGeom prst="rect">
            <a:avLst/>
          </a:prstGeom>
          <a:ln>
            <a:solidFill>
              <a:schemeClr val="tx1">
                <a:lumMod val="75000"/>
                <a:lumOff val="2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de-DE" sz="1050" b="1" smtClean="0">
                <a:solidFill>
                  <a:prstClr val="white"/>
                </a:solidFill>
              </a:rPr>
              <a:t>OWL/RDF</a:t>
            </a:r>
          </a:p>
        </p:txBody>
      </p:sp>
      <p:cxnSp>
        <p:nvCxnSpPr>
          <p:cNvPr id="81" name="Gerade Verbindung mit Pfeil 80"/>
          <p:cNvCxnSpPr>
            <a:stCxn id="52" idx="0"/>
          </p:cNvCxnSpPr>
          <p:nvPr/>
        </p:nvCxnSpPr>
        <p:spPr>
          <a:xfrm flipV="1">
            <a:off x="6711465" y="3494069"/>
            <a:ext cx="937" cy="407681"/>
          </a:xfrm>
          <a:prstGeom prst="straightConnector1">
            <a:avLst/>
          </a:prstGeom>
          <a:ln>
            <a:solidFill>
              <a:schemeClr val="tx1">
                <a:lumMod val="85000"/>
                <a:lumOff val="15000"/>
              </a:schemeClr>
            </a:solidFill>
            <a:tailEnd type="arrow"/>
          </a:ln>
        </p:spPr>
        <p:style>
          <a:lnRef idx="2">
            <a:schemeClr val="accent5"/>
          </a:lnRef>
          <a:fillRef idx="0">
            <a:schemeClr val="accent5"/>
          </a:fillRef>
          <a:effectRef idx="1">
            <a:schemeClr val="accent5"/>
          </a:effectRef>
          <a:fontRef idx="minor">
            <a:schemeClr val="tx1"/>
          </a:fontRef>
        </p:style>
      </p:cxnSp>
      <p:sp>
        <p:nvSpPr>
          <p:cNvPr id="84" name="Rechteck 83"/>
          <p:cNvSpPr/>
          <p:nvPr/>
        </p:nvSpPr>
        <p:spPr>
          <a:xfrm>
            <a:off x="6653175" y="2699955"/>
            <a:ext cx="576064" cy="144016"/>
          </a:xfrm>
          <a:prstGeom prst="rect">
            <a:avLst/>
          </a:prstGeom>
          <a:ln>
            <a:solidFill>
              <a:schemeClr val="tx1">
                <a:lumMod val="75000"/>
                <a:lumOff val="2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de-DE" sz="1050" b="1" smtClean="0">
                <a:solidFill>
                  <a:prstClr val="white"/>
                </a:solidFill>
              </a:rPr>
              <a:t>JENA</a:t>
            </a:r>
          </a:p>
        </p:txBody>
      </p:sp>
      <p:sp>
        <p:nvSpPr>
          <p:cNvPr id="91" name="Abgerundetes Rechteck 90"/>
          <p:cNvSpPr/>
          <p:nvPr/>
        </p:nvSpPr>
        <p:spPr>
          <a:xfrm>
            <a:off x="7454228" y="1196616"/>
            <a:ext cx="1267341" cy="513157"/>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r"/>
            <a:r>
              <a:rPr lang="de-DE" sz="1200" b="1" smtClean="0">
                <a:solidFill>
                  <a:prstClr val="black"/>
                </a:solidFill>
              </a:rPr>
              <a:t>Linked </a:t>
            </a:r>
          </a:p>
          <a:p>
            <a:pPr algn="r"/>
            <a:r>
              <a:rPr lang="de-DE" sz="1200" b="1" smtClean="0">
                <a:solidFill>
                  <a:prstClr val="black"/>
                </a:solidFill>
              </a:rPr>
              <a:t>Open Data</a:t>
            </a:r>
            <a:endParaRPr lang="de-DE" sz="1200" b="1">
              <a:solidFill>
                <a:prstClr val="black"/>
              </a:solidFill>
            </a:endParaRPr>
          </a:p>
        </p:txBody>
      </p:sp>
      <p:cxnSp>
        <p:nvCxnSpPr>
          <p:cNvPr id="100" name="Gerade Verbindung 99"/>
          <p:cNvCxnSpPr/>
          <p:nvPr/>
        </p:nvCxnSpPr>
        <p:spPr>
          <a:xfrm>
            <a:off x="0" y="5741797"/>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ttp://www.mkbergman.com/wp-content/uploads/2013/01/090326_rdf_200.png"/>
          <p:cNvPicPr>
            <a:picLocks noChangeAspect="1" noChangeArrowheads="1"/>
          </p:cNvPicPr>
          <p:nvPr/>
        </p:nvPicPr>
        <p:blipFill>
          <a:blip r:embed="rId8" cstate="print">
            <a:grayscl/>
          </a:blip>
          <a:srcRect/>
          <a:stretch>
            <a:fillRect/>
          </a:stretch>
        </p:blipFill>
        <p:spPr bwMode="auto">
          <a:xfrm>
            <a:off x="5329848" y="6100857"/>
            <a:ext cx="144016" cy="154097"/>
          </a:xfrm>
          <a:prstGeom prst="rect">
            <a:avLst/>
          </a:prstGeom>
          <a:noFill/>
        </p:spPr>
      </p:pic>
      <p:pic>
        <p:nvPicPr>
          <p:cNvPr id="103" name="Picture 2" descr="http://www.mkbergman.com/wp-content/uploads/2013/01/090326_rdf_200.png"/>
          <p:cNvPicPr>
            <a:picLocks noChangeAspect="1" noChangeArrowheads="1"/>
          </p:cNvPicPr>
          <p:nvPr/>
        </p:nvPicPr>
        <p:blipFill>
          <a:blip r:embed="rId8" cstate="print">
            <a:grayscl/>
          </a:blip>
          <a:srcRect/>
          <a:stretch>
            <a:fillRect/>
          </a:stretch>
        </p:blipFill>
        <p:spPr bwMode="auto">
          <a:xfrm>
            <a:off x="6875186" y="6093024"/>
            <a:ext cx="144016" cy="154097"/>
          </a:xfrm>
          <a:prstGeom prst="rect">
            <a:avLst/>
          </a:prstGeom>
          <a:noFill/>
        </p:spPr>
      </p:pic>
      <p:pic>
        <p:nvPicPr>
          <p:cNvPr id="104" name="Picture 2" descr="http://www.mkbergman.com/wp-content/uploads/2013/01/090326_rdf_200.png"/>
          <p:cNvPicPr>
            <a:picLocks noChangeAspect="1" noChangeArrowheads="1"/>
          </p:cNvPicPr>
          <p:nvPr/>
        </p:nvPicPr>
        <p:blipFill>
          <a:blip r:embed="rId9" cstate="print"/>
          <a:srcRect/>
          <a:stretch>
            <a:fillRect/>
          </a:stretch>
        </p:blipFill>
        <p:spPr bwMode="auto">
          <a:xfrm>
            <a:off x="7551948" y="1295943"/>
            <a:ext cx="226460" cy="242312"/>
          </a:xfrm>
          <a:prstGeom prst="rect">
            <a:avLst/>
          </a:prstGeom>
          <a:noFill/>
        </p:spPr>
      </p:pic>
      <p:sp>
        <p:nvSpPr>
          <p:cNvPr id="105" name="Gefaltete Ecke 104"/>
          <p:cNvSpPr/>
          <p:nvPr/>
        </p:nvSpPr>
        <p:spPr>
          <a:xfrm>
            <a:off x="190385" y="1583687"/>
            <a:ext cx="1509539" cy="447340"/>
          </a:xfrm>
          <a:prstGeom prst="foldedCorner">
            <a:avLst>
              <a:gd name="adj" fmla="val 40934"/>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vert="horz" rtlCol="0" anchor="t"/>
          <a:lstStyle/>
          <a:p>
            <a:r>
              <a:rPr lang="de-DE" sz="1200" b="1" smtClean="0">
                <a:solidFill>
                  <a:prstClr val="black"/>
                </a:solidFill>
              </a:rPr>
              <a:t>Raw Data Files</a:t>
            </a:r>
            <a:r>
              <a:rPr lang="de-DE" sz="1200" smtClean="0">
                <a:solidFill>
                  <a:prstClr val="black"/>
                </a:solidFill>
              </a:rPr>
              <a:t/>
            </a:r>
            <a:br>
              <a:rPr lang="de-DE" sz="1200" smtClean="0">
                <a:solidFill>
                  <a:prstClr val="black"/>
                </a:solidFill>
              </a:rPr>
            </a:br>
            <a:r>
              <a:rPr lang="de-DE" sz="900" smtClean="0">
                <a:solidFill>
                  <a:prstClr val="black"/>
                </a:solidFill>
              </a:rPr>
              <a:t>DATA.WIEN.GV.AT</a:t>
            </a:r>
          </a:p>
        </p:txBody>
      </p:sp>
      <p:cxnSp>
        <p:nvCxnSpPr>
          <p:cNvPr id="99" name="Gerade Verbindung 98"/>
          <p:cNvCxnSpPr/>
          <p:nvPr/>
        </p:nvCxnSpPr>
        <p:spPr>
          <a:xfrm>
            <a:off x="0" y="2376351"/>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Gerade Verbindung mit Pfeil 91"/>
          <p:cNvCxnSpPr>
            <a:endCxn id="91" idx="2"/>
          </p:cNvCxnSpPr>
          <p:nvPr/>
        </p:nvCxnSpPr>
        <p:spPr>
          <a:xfrm flipV="1">
            <a:off x="8087899" y="1709773"/>
            <a:ext cx="0" cy="1224136"/>
          </a:xfrm>
          <a:prstGeom prst="straightConnector1">
            <a:avLst/>
          </a:prstGeom>
          <a:ln>
            <a:solidFill>
              <a:schemeClr val="bg1">
                <a:lumMod val="65000"/>
              </a:schemeClr>
            </a:solidFill>
            <a:prstDash val="sysDot"/>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59" name="Gerade Verbindung mit Pfeil 58"/>
          <p:cNvCxnSpPr>
            <a:stCxn id="62" idx="0"/>
            <a:endCxn id="47" idx="2"/>
          </p:cNvCxnSpPr>
          <p:nvPr/>
        </p:nvCxnSpPr>
        <p:spPr>
          <a:xfrm flipV="1">
            <a:off x="5090458" y="2105385"/>
            <a:ext cx="14401" cy="666866"/>
          </a:xfrm>
          <a:prstGeom prst="straightConnector1">
            <a:avLst/>
          </a:prstGeom>
          <a:ln>
            <a:solidFill>
              <a:schemeClr val="bg1">
                <a:lumMod val="65000"/>
              </a:schemeClr>
            </a:solidFill>
            <a:prstDash val="sysDot"/>
            <a:tailEnd type="arrow"/>
          </a:ln>
        </p:spPr>
        <p:style>
          <a:lnRef idx="2">
            <a:schemeClr val="accent5"/>
          </a:lnRef>
          <a:fillRef idx="0">
            <a:schemeClr val="accent5"/>
          </a:fillRef>
          <a:effectRef idx="1">
            <a:schemeClr val="accent5"/>
          </a:effectRef>
          <a:fontRef idx="minor">
            <a:schemeClr val="tx1"/>
          </a:fontRef>
        </p:style>
      </p:cxnSp>
      <p:sp>
        <p:nvSpPr>
          <p:cNvPr id="62" name="Abgerundetes Rechteck 61"/>
          <p:cNvSpPr/>
          <p:nvPr/>
        </p:nvSpPr>
        <p:spPr>
          <a:xfrm>
            <a:off x="4456787" y="2772251"/>
            <a:ext cx="1267341" cy="722394"/>
          </a:xfrm>
          <a:prstGeom prst="roundRect">
            <a:avLst/>
          </a:prstGeom>
          <a:solidFill>
            <a:schemeClr val="tx1">
              <a:lumMod val="85000"/>
              <a:lumOff val="1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de-DE" sz="1200" smtClean="0">
                <a:solidFill>
                  <a:prstClr val="white"/>
                </a:solidFill>
              </a:rPr>
              <a:t>Android Framework</a:t>
            </a:r>
            <a:endParaRPr lang="de-DE" sz="1200">
              <a:solidFill>
                <a:prstClr val="white"/>
              </a:solidFill>
            </a:endParaRPr>
          </a:p>
        </p:txBody>
      </p:sp>
      <p:cxnSp>
        <p:nvCxnSpPr>
          <p:cNvPr id="63" name="Gerade Verbindung mit Pfeil 62"/>
          <p:cNvCxnSpPr>
            <a:stCxn id="77" idx="2"/>
            <a:endCxn id="62" idx="3"/>
          </p:cNvCxnSpPr>
          <p:nvPr/>
        </p:nvCxnSpPr>
        <p:spPr>
          <a:xfrm flipH="1">
            <a:off x="5724128" y="3132872"/>
            <a:ext cx="354603" cy="576"/>
          </a:xfrm>
          <a:prstGeom prst="straightConnector1">
            <a:avLst/>
          </a:prstGeom>
          <a:ln>
            <a:solidFill>
              <a:schemeClr val="tx1">
                <a:lumMod val="85000"/>
                <a:lumOff val="15000"/>
              </a:schemeClr>
            </a:solidFill>
            <a:tailEnd type="arrow"/>
          </a:ln>
        </p:spPr>
        <p:style>
          <a:lnRef idx="2">
            <a:schemeClr val="accent5"/>
          </a:lnRef>
          <a:fillRef idx="0">
            <a:schemeClr val="accent5"/>
          </a:fillRef>
          <a:effectRef idx="1">
            <a:schemeClr val="accent5"/>
          </a:effectRef>
          <a:fontRef idx="minor">
            <a:schemeClr val="tx1"/>
          </a:fontRef>
        </p:style>
      </p:cxnSp>
      <p:sp>
        <p:nvSpPr>
          <p:cNvPr id="75" name="Rechteck 74"/>
          <p:cNvSpPr/>
          <p:nvPr/>
        </p:nvSpPr>
        <p:spPr>
          <a:xfrm>
            <a:off x="7696859" y="2295090"/>
            <a:ext cx="792088" cy="144016"/>
          </a:xfrm>
          <a:prstGeom prst="rect">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de-DE" sz="1050" b="1" smtClean="0">
                <a:solidFill>
                  <a:sysClr val="windowText" lastClr="000000"/>
                </a:solidFill>
              </a:rPr>
              <a:t>SPARQL</a:t>
            </a:r>
          </a:p>
        </p:txBody>
      </p:sp>
      <p:sp>
        <p:nvSpPr>
          <p:cNvPr id="76" name="Rechteck 75"/>
          <p:cNvSpPr/>
          <p:nvPr/>
        </p:nvSpPr>
        <p:spPr>
          <a:xfrm>
            <a:off x="4654593" y="2295090"/>
            <a:ext cx="899956" cy="144016"/>
          </a:xfrm>
          <a:prstGeom prst="rect">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de-DE" sz="1050" b="1" smtClean="0">
                <a:solidFill>
                  <a:sysClr val="windowText" lastClr="000000"/>
                </a:solidFill>
              </a:rPr>
              <a:t>APP STORE</a:t>
            </a:r>
          </a:p>
        </p:txBody>
      </p:sp>
      <p:sp>
        <p:nvSpPr>
          <p:cNvPr id="85" name="Abgerundetes Rechteck 84"/>
          <p:cNvSpPr/>
          <p:nvPr/>
        </p:nvSpPr>
        <p:spPr>
          <a:xfrm>
            <a:off x="7706112" y="2771675"/>
            <a:ext cx="1267341" cy="722394"/>
          </a:xfrm>
          <a:prstGeom prst="roundRect">
            <a:avLst/>
          </a:prstGeom>
          <a:solidFill>
            <a:schemeClr val="tx1">
              <a:lumMod val="85000"/>
              <a:lumOff val="1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de-DE" sz="1200" smtClean="0">
                <a:solidFill>
                  <a:prstClr val="white"/>
                </a:solidFill>
              </a:rPr>
              <a:t>Triplestore </a:t>
            </a:r>
            <a:endParaRPr lang="de-DE" sz="1200">
              <a:solidFill>
                <a:prstClr val="white"/>
              </a:solidFill>
            </a:endParaRPr>
          </a:p>
        </p:txBody>
      </p:sp>
      <p:sp>
        <p:nvSpPr>
          <p:cNvPr id="86" name="Rechteck 85"/>
          <p:cNvSpPr/>
          <p:nvPr/>
        </p:nvSpPr>
        <p:spPr>
          <a:xfrm>
            <a:off x="8001201" y="2699954"/>
            <a:ext cx="864096" cy="152982"/>
          </a:xfrm>
          <a:prstGeom prst="rect">
            <a:avLst/>
          </a:prstGeom>
          <a:ln>
            <a:solidFill>
              <a:schemeClr val="tx1">
                <a:lumMod val="75000"/>
                <a:lumOff val="2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de-DE" sz="1050" b="1" smtClean="0">
                <a:solidFill>
                  <a:prstClr val="white"/>
                </a:solidFill>
              </a:rPr>
              <a:t>VIRTUOSO</a:t>
            </a:r>
          </a:p>
        </p:txBody>
      </p:sp>
      <p:sp>
        <p:nvSpPr>
          <p:cNvPr id="90" name="Rechteck 89"/>
          <p:cNvSpPr/>
          <p:nvPr/>
        </p:nvSpPr>
        <p:spPr>
          <a:xfrm>
            <a:off x="4745107" y="2700243"/>
            <a:ext cx="864096" cy="144016"/>
          </a:xfrm>
          <a:prstGeom prst="rect">
            <a:avLst/>
          </a:prstGeom>
          <a:ln>
            <a:solidFill>
              <a:schemeClr val="tx1">
                <a:lumMod val="75000"/>
                <a:lumOff val="2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de-DE" sz="1050" b="1" smtClean="0">
                <a:solidFill>
                  <a:prstClr val="white"/>
                </a:solidFill>
              </a:rPr>
              <a:t>MAPS API</a:t>
            </a:r>
          </a:p>
        </p:txBody>
      </p:sp>
      <p:sp>
        <p:nvSpPr>
          <p:cNvPr id="94" name="Textfeld 93"/>
          <p:cNvSpPr txBox="1"/>
          <p:nvPr/>
        </p:nvSpPr>
        <p:spPr>
          <a:xfrm>
            <a:off x="152617" y="125597"/>
            <a:ext cx="885698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1400" dirty="0" smtClean="0">
                <a:solidFill>
                  <a:prstClr val="black"/>
                </a:solidFill>
              </a:rPr>
              <a:t>Vienna Linked Open Government Data - System Architecture</a:t>
            </a:r>
          </a:p>
        </p:txBody>
      </p:sp>
      <p:sp>
        <p:nvSpPr>
          <p:cNvPr id="57" name="Gefaltete Ecke 56"/>
          <p:cNvSpPr/>
          <p:nvPr/>
        </p:nvSpPr>
        <p:spPr>
          <a:xfrm>
            <a:off x="7596336" y="5310173"/>
            <a:ext cx="1077491" cy="311441"/>
          </a:xfrm>
          <a:prstGeom prst="foldedCorner">
            <a:avLst>
              <a:gd name="adj" fmla="val 40934"/>
            </a:avLst>
          </a:prstGeom>
          <a:noFill/>
          <a:ln>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vert="horz" rtlCol="0" anchor="ctr"/>
          <a:lstStyle/>
          <a:p>
            <a:pPr algn="ctr"/>
            <a:endParaRPr lang="de-DE" sz="800" smtClean="0">
              <a:solidFill>
                <a:prstClr val="black">
                  <a:lumMod val="65000"/>
                  <a:lumOff val="35000"/>
                </a:prstClr>
              </a:solidFill>
            </a:endParaRPr>
          </a:p>
          <a:p>
            <a:pPr algn="ctr"/>
            <a:r>
              <a:rPr lang="de-DE" sz="1200" smtClean="0">
                <a:solidFill>
                  <a:prstClr val="black">
                    <a:lumMod val="65000"/>
                    <a:lumOff val="35000"/>
                  </a:prstClr>
                </a:solidFill>
              </a:rPr>
              <a:t>querycache</a:t>
            </a:r>
            <a:endParaRPr lang="de-DE" sz="1200">
              <a:solidFill>
                <a:prstClr val="black">
                  <a:lumMod val="65000"/>
                  <a:lumOff val="35000"/>
                </a:prstClr>
              </a:solidFill>
            </a:endParaRPr>
          </a:p>
        </p:txBody>
      </p:sp>
      <p:cxnSp>
        <p:nvCxnSpPr>
          <p:cNvPr id="58" name="Gerade Verbindung mit Pfeil 57"/>
          <p:cNvCxnSpPr>
            <a:stCxn id="52" idx="3"/>
          </p:cNvCxnSpPr>
          <p:nvPr/>
        </p:nvCxnSpPr>
        <p:spPr>
          <a:xfrm>
            <a:off x="8263957" y="4491249"/>
            <a:ext cx="268483" cy="809959"/>
          </a:xfrm>
          <a:prstGeom prst="bentConnector2">
            <a:avLst/>
          </a:prstGeom>
          <a:ln>
            <a:solidFill>
              <a:schemeClr val="bg1">
                <a:lumMod val="65000"/>
              </a:schemeClr>
            </a:solidFill>
            <a:prstDash val="sysDot"/>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82" name="Gerade Verbindung mit Pfeil 57"/>
          <p:cNvCxnSpPr>
            <a:endCxn id="78" idx="0"/>
          </p:cNvCxnSpPr>
          <p:nvPr/>
        </p:nvCxnSpPr>
        <p:spPr>
          <a:xfrm rot="16200000" flipH="1">
            <a:off x="6032187" y="2400860"/>
            <a:ext cx="2196676" cy="652555"/>
          </a:xfrm>
          <a:prstGeom prst="bentConnector3">
            <a:avLst>
              <a:gd name="adj1" fmla="val 40614"/>
            </a:avLst>
          </a:prstGeom>
          <a:ln>
            <a:solidFill>
              <a:schemeClr val="bg1">
                <a:lumMod val="65000"/>
              </a:schemeClr>
            </a:solidFill>
            <a:prstDash val="sysDot"/>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87" name="Gerade Verbindung mit Pfeil 86"/>
          <p:cNvCxnSpPr>
            <a:endCxn id="85" idx="1"/>
          </p:cNvCxnSpPr>
          <p:nvPr/>
        </p:nvCxnSpPr>
        <p:spPr>
          <a:xfrm>
            <a:off x="7346072" y="3132872"/>
            <a:ext cx="360040" cy="0"/>
          </a:xfrm>
          <a:prstGeom prst="straightConnector1">
            <a:avLst/>
          </a:prstGeom>
          <a:ln>
            <a:solidFill>
              <a:schemeClr val="tx1">
                <a:lumMod val="85000"/>
                <a:lumOff val="15000"/>
              </a:schemeClr>
            </a:solidFill>
            <a:tailEnd type="arrow"/>
          </a:ln>
        </p:spPr>
        <p:style>
          <a:lnRef idx="2">
            <a:schemeClr val="accent5"/>
          </a:lnRef>
          <a:fillRef idx="0">
            <a:schemeClr val="accent5"/>
          </a:fillRef>
          <a:effectRef idx="1">
            <a:schemeClr val="accent5"/>
          </a:effectRef>
          <a:fontRef idx="minor">
            <a:schemeClr val="tx1"/>
          </a:fontRef>
        </p:style>
      </p:cxnSp>
      <p:sp>
        <p:nvSpPr>
          <p:cNvPr id="3" name="Slide Number Placeholder 2"/>
          <p:cNvSpPr>
            <a:spLocks noGrp="1"/>
          </p:cNvSpPr>
          <p:nvPr>
            <p:ph type="sldNum" sz="quarter" idx="12"/>
          </p:nvPr>
        </p:nvSpPr>
        <p:spPr/>
        <p:txBody>
          <a:bodyPr/>
          <a:lstStyle/>
          <a:p>
            <a:fld id="{23396BDF-0589-4926-ACA1-C2D67AF05E3A}" type="slidenum">
              <a:rPr lang="de-DE" smtClean="0">
                <a:solidFill>
                  <a:prstClr val="black">
                    <a:tint val="75000"/>
                  </a:prstClr>
                </a:solidFill>
              </a:rPr>
              <a:pPr/>
              <a:t>13</a:t>
            </a:fld>
            <a:endParaRPr lang="de-DE">
              <a:solidFill>
                <a:prstClr val="black">
                  <a:tint val="75000"/>
                </a:prstClr>
              </a:solidFill>
            </a:endParaRPr>
          </a:p>
        </p:txBody>
      </p:sp>
    </p:spTree>
    <p:extLst>
      <p:ext uri="{BB962C8B-B14F-4D97-AF65-F5344CB8AC3E}">
        <p14:creationId xmlns:p14="http://schemas.microsoft.com/office/powerpoint/2010/main" xmlns="" val="193572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OGD Data Quality</a:t>
            </a:r>
            <a:endParaRPr lang="en-US" dirty="0"/>
          </a:p>
        </p:txBody>
      </p:sp>
      <p:sp>
        <p:nvSpPr>
          <p:cNvPr id="3" name="Content Placeholder 2"/>
          <p:cNvSpPr>
            <a:spLocks noGrp="1"/>
          </p:cNvSpPr>
          <p:nvPr>
            <p:ph idx="1"/>
          </p:nvPr>
        </p:nvSpPr>
        <p:spPr>
          <a:xfrm>
            <a:off x="352425" y="1341438"/>
            <a:ext cx="8464550" cy="4895874"/>
          </a:xfrm>
        </p:spPr>
        <p:txBody>
          <a:bodyPr/>
          <a:lstStyle/>
          <a:p>
            <a:r>
              <a:rPr lang="en-US" sz="2400" dirty="0" smtClean="0"/>
              <a:t>Open Government Linked Data represents </a:t>
            </a:r>
            <a:r>
              <a:rPr lang="en-US" sz="2400" dirty="0" smtClean="0">
                <a:solidFill>
                  <a:srgbClr val="FF0000"/>
                </a:solidFill>
              </a:rPr>
              <a:t>43%</a:t>
            </a:r>
            <a:r>
              <a:rPr lang="en-US" sz="2400" dirty="0" smtClean="0"/>
              <a:t> of the total volume of statements it contains less than </a:t>
            </a:r>
            <a:r>
              <a:rPr lang="en-US" sz="2400" dirty="0" smtClean="0">
                <a:solidFill>
                  <a:srgbClr val="FF0000"/>
                </a:solidFill>
              </a:rPr>
              <a:t>4%</a:t>
            </a:r>
            <a:r>
              <a:rPr lang="en-US" sz="2400" dirty="0" smtClean="0"/>
              <a:t> out-links. </a:t>
            </a:r>
          </a:p>
          <a:p>
            <a:r>
              <a:rPr lang="en-US" sz="2400" dirty="0" smtClean="0"/>
              <a:t>Compared to other domains such as Life Sciences and Publications with over 27% and 38% out-links, respectively, government data is not highly linked with other data. </a:t>
            </a:r>
          </a:p>
          <a:p>
            <a:r>
              <a:rPr lang="en-US" sz="2400" dirty="0" smtClean="0"/>
              <a:t>Published Open Government Linked Data is usually “3-star Linked Data" in most cases. </a:t>
            </a:r>
          </a:p>
          <a:p>
            <a:r>
              <a:rPr lang="en-US" sz="2400" dirty="0" smtClean="0"/>
              <a:t>Many published government data sets, including the comma-separated-value (CSV) format, are not immediately useful because column headings or schema are not defined.</a:t>
            </a:r>
            <a:endParaRPr lang="en-US" sz="2400"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14</a:t>
            </a:fld>
            <a:endParaRPr lang="en-GB"/>
          </a:p>
        </p:txBody>
      </p:sp>
      <p:sp>
        <p:nvSpPr>
          <p:cNvPr id="5" name="Rectangle 4"/>
          <p:cNvSpPr/>
          <p:nvPr/>
        </p:nvSpPr>
        <p:spPr>
          <a:xfrm>
            <a:off x="611560" y="5949280"/>
            <a:ext cx="7776864" cy="738664"/>
          </a:xfrm>
          <a:prstGeom prst="rect">
            <a:avLst/>
          </a:prstGeom>
        </p:spPr>
        <p:txBody>
          <a:bodyPr wrap="square">
            <a:spAutoFit/>
          </a:bodyPr>
          <a:lstStyle/>
          <a:p>
            <a:pPr>
              <a:buFont typeface="Arial" pitchFamily="34" charset="0"/>
              <a:buChar char="•"/>
            </a:pPr>
            <a:r>
              <a:rPr lang="en-US" sz="1400" dirty="0" smtClean="0"/>
              <a:t> Chris </a:t>
            </a:r>
            <a:r>
              <a:rPr lang="en-US" sz="1400" dirty="0" err="1" smtClean="0"/>
              <a:t>Bizer</a:t>
            </a:r>
            <a:r>
              <a:rPr lang="en-US" sz="1400" dirty="0" smtClean="0"/>
              <a:t> (</a:t>
            </a:r>
            <a:r>
              <a:rPr lang="en-US" sz="1400" dirty="0" err="1" smtClean="0"/>
              <a:t>Freie</a:t>
            </a:r>
            <a:r>
              <a:rPr lang="en-US" sz="1400" dirty="0" smtClean="0"/>
              <a:t> </a:t>
            </a:r>
            <a:r>
              <a:rPr lang="en-US" sz="1400" dirty="0" err="1" smtClean="0"/>
              <a:t>Universität</a:t>
            </a:r>
            <a:r>
              <a:rPr lang="en-US" sz="1400" dirty="0" smtClean="0"/>
              <a:t> Berlin), </a:t>
            </a:r>
            <a:r>
              <a:rPr lang="en-US" sz="1400" dirty="0" err="1" smtClean="0"/>
              <a:t>Anja</a:t>
            </a:r>
            <a:r>
              <a:rPr lang="en-US" sz="1400" dirty="0" smtClean="0"/>
              <a:t> </a:t>
            </a:r>
            <a:r>
              <a:rPr lang="en-US" sz="1400" dirty="0" err="1" smtClean="0"/>
              <a:t>Jentzsch</a:t>
            </a:r>
            <a:r>
              <a:rPr lang="en-US" sz="1400" dirty="0" smtClean="0"/>
              <a:t> (</a:t>
            </a:r>
            <a:r>
              <a:rPr lang="en-US" sz="1400" dirty="0" err="1" smtClean="0"/>
              <a:t>Freie</a:t>
            </a:r>
            <a:r>
              <a:rPr lang="en-US" sz="1400" dirty="0" smtClean="0"/>
              <a:t> </a:t>
            </a:r>
            <a:r>
              <a:rPr lang="en-US" sz="1400" dirty="0" err="1" smtClean="0"/>
              <a:t>Universität</a:t>
            </a:r>
            <a:r>
              <a:rPr lang="en-US" sz="1400" dirty="0" smtClean="0"/>
              <a:t> Berlin), Richard </a:t>
            </a:r>
            <a:r>
              <a:rPr lang="en-US" sz="1400" dirty="0" err="1" smtClean="0"/>
              <a:t>Cyganiak</a:t>
            </a:r>
            <a:r>
              <a:rPr lang="en-US" sz="1400" dirty="0" smtClean="0"/>
              <a:t> (DERI, NUI Galway) State of the LOD Cloud</a:t>
            </a:r>
          </a:p>
          <a:p>
            <a:pPr>
              <a:buFont typeface="Arial" pitchFamily="34" charset="0"/>
              <a:buChar char="•"/>
            </a:pPr>
            <a:r>
              <a:rPr lang="en-US" sz="1400" dirty="0" smtClean="0"/>
              <a:t> http://www.w3.org/2011/gld/wiki/Linked_Data_Cookbook</a:t>
            </a:r>
            <a:endParaRPr lang="en-US" sz="1400" dirty="0"/>
          </a:p>
        </p:txBody>
      </p:sp>
    </p:spTree>
    <p:extLst>
      <p:ext uri="{BB962C8B-B14F-4D97-AF65-F5344CB8AC3E}">
        <p14:creationId xmlns:p14="http://schemas.microsoft.com/office/powerpoint/2010/main" xmlns="" val="441045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Challenge : Schema heterogeneity and lack of schema-level links</a:t>
            </a:r>
            <a:endParaRPr lang="en-US" sz="2400" dirty="0"/>
          </a:p>
        </p:txBody>
      </p:sp>
      <p:sp>
        <p:nvSpPr>
          <p:cNvPr id="3" name="Content Placeholder 2"/>
          <p:cNvSpPr>
            <a:spLocks noGrp="1"/>
          </p:cNvSpPr>
          <p:nvPr>
            <p:ph idx="1"/>
          </p:nvPr>
        </p:nvSpPr>
        <p:spPr/>
        <p:txBody>
          <a:bodyPr>
            <a:normAutofit fontScale="85000" lnSpcReduction="20000"/>
          </a:bodyPr>
          <a:lstStyle/>
          <a:p>
            <a:r>
              <a:rPr lang="en-US" dirty="0" smtClean="0"/>
              <a:t>LOD is open and distributed so datasets</a:t>
            </a:r>
          </a:p>
          <a:p>
            <a:pPr lvl="1"/>
            <a:r>
              <a:rPr lang="en-US" dirty="0" smtClean="0"/>
              <a:t>do not need to follow a uniform conceptual schema </a:t>
            </a:r>
          </a:p>
          <a:p>
            <a:pPr lvl="1"/>
            <a:r>
              <a:rPr lang="en-US" dirty="0" smtClean="0"/>
              <a:t>may define their own concepts locally.</a:t>
            </a:r>
          </a:p>
          <a:p>
            <a:r>
              <a:rPr lang="en-US" dirty="0" smtClean="0"/>
              <a:t>So a single real-world concept might have multiple representations in different LOD datasets</a:t>
            </a:r>
          </a:p>
          <a:p>
            <a:pPr lvl="1"/>
            <a:r>
              <a:rPr lang="en-US" dirty="0" smtClean="0"/>
              <a:t>in most of cases these representations are not connected via appropriate schema-level links</a:t>
            </a:r>
          </a:p>
          <a:p>
            <a:pPr lvl="1"/>
            <a:r>
              <a:rPr lang="en-US" dirty="0" smtClean="0"/>
              <a:t>datasets are more sparsely connected than expected</a:t>
            </a:r>
          </a:p>
          <a:p>
            <a:r>
              <a:rPr lang="en-US" dirty="0" smtClean="0"/>
              <a:t>Solution providers need to explore the precise details of the target LOD datasets and enrich the datasets through nontrivial cross-links in order to create their unique data integration solutions. </a:t>
            </a:r>
          </a:p>
          <a:p>
            <a:r>
              <a:rPr lang="en-US" dirty="0" smtClean="0">
                <a:solidFill>
                  <a:srgbClr val="FF0000"/>
                </a:solidFill>
              </a:rPr>
              <a:t>Unfortunately</a:t>
            </a:r>
            <a:r>
              <a:rPr lang="en-US" dirty="0" smtClean="0"/>
              <a:t>, The creation of user-generated solutions demands considerable effort in familiarizing oneself with the target datasets,</a:t>
            </a:r>
          </a:p>
          <a:p>
            <a:r>
              <a:rPr lang="en-US" dirty="0" smtClean="0">
                <a:solidFill>
                  <a:srgbClr val="FF0000"/>
                </a:solidFill>
              </a:rPr>
              <a:t>More unfortunately </a:t>
            </a:r>
            <a:r>
              <a:rPr lang="en-US" dirty="0" smtClean="0"/>
              <a:t>and the implemented data integration solutions cannot be efficiently shared and reused.</a:t>
            </a:r>
            <a:endParaRPr lang="en-US"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15</a:t>
            </a:fld>
            <a:endParaRPr lang="en-GB"/>
          </a:p>
        </p:txBody>
      </p:sp>
    </p:spTree>
    <p:extLst>
      <p:ext uri="{BB962C8B-B14F-4D97-AF65-F5344CB8AC3E}">
        <p14:creationId xmlns:p14="http://schemas.microsoft.com/office/powerpoint/2010/main" xmlns="" val="19676723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Lack of custom-tailored LOD tools</a:t>
            </a:r>
            <a:endParaRPr lang="en-US" dirty="0"/>
          </a:p>
        </p:txBody>
      </p:sp>
      <p:sp>
        <p:nvSpPr>
          <p:cNvPr id="3" name="Content Placeholder 2"/>
          <p:cNvSpPr>
            <a:spLocks noGrp="1"/>
          </p:cNvSpPr>
          <p:nvPr>
            <p:ph idx="1"/>
          </p:nvPr>
        </p:nvSpPr>
        <p:spPr/>
        <p:txBody>
          <a:bodyPr/>
          <a:lstStyle/>
          <a:p>
            <a:r>
              <a:rPr lang="en-US" dirty="0" smtClean="0"/>
              <a:t>The current LOD tools and frameworks typically address the generic requirements of Linked Data solutions</a:t>
            </a:r>
          </a:p>
          <a:p>
            <a:pPr lvl="1"/>
            <a:r>
              <a:rPr lang="en-US" dirty="0" smtClean="0"/>
              <a:t> such as LOD publishing, storage, query, and reconciliation. </a:t>
            </a:r>
          </a:p>
          <a:p>
            <a:r>
              <a:rPr lang="en-US" dirty="0" smtClean="0"/>
              <a:t>Currently, it is believed in some major software domains that the </a:t>
            </a:r>
            <a:r>
              <a:rPr lang="en-US" dirty="0" smtClean="0">
                <a:solidFill>
                  <a:srgbClr val="FF0000"/>
                </a:solidFill>
              </a:rPr>
              <a:t>one-size-fits-all era has come </a:t>
            </a:r>
            <a:r>
              <a:rPr lang="en-US" dirty="0" smtClean="0"/>
              <a:t>and gone </a:t>
            </a:r>
          </a:p>
          <a:p>
            <a:r>
              <a:rPr lang="en-US" dirty="0" smtClean="0"/>
              <a:t>The LOD community is now striving for custom-tailored tools for addressing the long tail of requirements that a large number of novice end users and solution providers need.</a:t>
            </a:r>
          </a:p>
          <a:p>
            <a:r>
              <a:rPr lang="en-US" dirty="0" smtClean="0">
                <a:solidFill>
                  <a:srgbClr val="FF0000"/>
                </a:solidFill>
              </a:rPr>
              <a:t>Mashup architecture </a:t>
            </a:r>
            <a:r>
              <a:rPr lang="en-US" dirty="0" smtClean="0"/>
              <a:t>can be a potential candidate for custom-tailored LOD solutions</a:t>
            </a:r>
            <a:endParaRPr lang="en-US"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16</a:t>
            </a:fld>
            <a:endParaRPr lang="en-GB"/>
          </a:p>
        </p:txBody>
      </p:sp>
    </p:spTree>
    <p:extLst>
      <p:ext uri="{BB962C8B-B14F-4D97-AF65-F5344CB8AC3E}">
        <p14:creationId xmlns:p14="http://schemas.microsoft.com/office/powerpoint/2010/main" xmlns="" val="26278038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902575" cy="758825"/>
          </a:xfrm>
        </p:spPr>
        <p:txBody>
          <a:bodyPr>
            <a:normAutofit/>
          </a:bodyPr>
          <a:lstStyle/>
          <a:p>
            <a:r>
              <a:rPr lang="en-US" sz="2400" dirty="0" smtClean="0"/>
              <a:t>Challenge: Lack of effective LOD integration with Open APIs</a:t>
            </a:r>
            <a:endParaRPr lang="en-US" sz="2400" dirty="0"/>
          </a:p>
        </p:txBody>
      </p:sp>
      <p:sp>
        <p:nvSpPr>
          <p:cNvPr id="3" name="Content Placeholder 2"/>
          <p:cNvSpPr>
            <a:spLocks noGrp="1"/>
          </p:cNvSpPr>
          <p:nvPr>
            <p:ph idx="1"/>
          </p:nvPr>
        </p:nvSpPr>
        <p:spPr>
          <a:xfrm>
            <a:off x="0" y="764704"/>
            <a:ext cx="9144000" cy="6093296"/>
          </a:xfrm>
        </p:spPr>
        <p:txBody>
          <a:bodyPr>
            <a:noAutofit/>
          </a:bodyPr>
          <a:lstStyle/>
          <a:p>
            <a:pPr>
              <a:lnSpc>
                <a:spcPct val="170000"/>
              </a:lnSpc>
            </a:pPr>
            <a:r>
              <a:rPr lang="en-US" sz="1800" b="1" dirty="0" smtClean="0">
                <a:latin typeface="+mj-lt"/>
              </a:rPr>
              <a:t>The </a:t>
            </a:r>
            <a:r>
              <a:rPr lang="en-US" sz="1800" b="1" dirty="0" err="1" smtClean="0">
                <a:latin typeface="+mj-lt"/>
              </a:rPr>
              <a:t>RESTful</a:t>
            </a:r>
            <a:r>
              <a:rPr lang="en-US" sz="1800" b="1" dirty="0" smtClean="0">
                <a:latin typeface="+mj-lt"/>
              </a:rPr>
              <a:t> APIs are one of the core technologies of Web 2.0 </a:t>
            </a:r>
          </a:p>
          <a:p>
            <a:pPr>
              <a:lnSpc>
                <a:spcPct val="170000"/>
              </a:lnSpc>
            </a:pPr>
            <a:r>
              <a:rPr lang="en-US" sz="1800" b="1" dirty="0" smtClean="0">
                <a:latin typeface="+mj-lt"/>
              </a:rPr>
              <a:t>Many service providers incorporate Open APIs to offer their data and core functions </a:t>
            </a:r>
          </a:p>
          <a:p>
            <a:pPr>
              <a:lnSpc>
                <a:spcPct val="170000"/>
              </a:lnSpc>
            </a:pPr>
            <a:r>
              <a:rPr lang="en-US" sz="1800" b="1" dirty="0" smtClean="0">
                <a:latin typeface="+mj-lt"/>
              </a:rPr>
              <a:t>These Open APIs - similar to LOD - provide well-structured data in a scalable and resource-oriented manner</a:t>
            </a:r>
          </a:p>
          <a:p>
            <a:pPr>
              <a:lnSpc>
                <a:spcPct val="170000"/>
              </a:lnSpc>
            </a:pPr>
            <a:r>
              <a:rPr lang="en-US" sz="1800" b="1" dirty="0" smtClean="0">
                <a:latin typeface="+mj-lt"/>
              </a:rPr>
              <a:t> Unfortunately, neither Linked Data nor the Open APIs sufficiently describe the integration of these two useful information resources </a:t>
            </a:r>
          </a:p>
          <a:p>
            <a:pPr>
              <a:lnSpc>
                <a:spcPct val="170000"/>
              </a:lnSpc>
            </a:pPr>
            <a:r>
              <a:rPr lang="en-US" sz="1800" b="1" dirty="0" smtClean="0">
                <a:latin typeface="+mj-lt"/>
              </a:rPr>
              <a:t>The LOD community has tried to overcome this problem by introducing </a:t>
            </a:r>
            <a:r>
              <a:rPr lang="en-US" sz="1800" b="1" dirty="0" smtClean="0">
                <a:solidFill>
                  <a:srgbClr val="FF0000"/>
                </a:solidFill>
                <a:latin typeface="+mj-lt"/>
              </a:rPr>
              <a:t>Linked APIs</a:t>
            </a:r>
            <a:r>
              <a:rPr lang="en-US" sz="1800" b="1" dirty="0" smtClean="0">
                <a:latin typeface="+mj-lt"/>
              </a:rPr>
              <a:t>. </a:t>
            </a:r>
          </a:p>
          <a:p>
            <a:pPr>
              <a:lnSpc>
                <a:spcPct val="170000"/>
              </a:lnSpc>
            </a:pPr>
            <a:r>
              <a:rPr lang="en-US" sz="1800" b="1" dirty="0" smtClean="0">
                <a:latin typeface="+mj-lt"/>
              </a:rPr>
              <a:t>However, the data integration environments need to be improved to take the full advantage of both LOD and Open APIs for creating effective data integration solutions.</a:t>
            </a:r>
            <a:endParaRPr lang="en-US" sz="1800" b="1" dirty="0">
              <a:latin typeface="+mj-lt"/>
            </a:endParaRPr>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17</a:t>
            </a:fld>
            <a:endParaRPr lang="en-GB"/>
          </a:p>
        </p:txBody>
      </p:sp>
    </p:spTree>
    <p:extLst>
      <p:ext uri="{BB962C8B-B14F-4D97-AF65-F5344CB8AC3E}">
        <p14:creationId xmlns:p14="http://schemas.microsoft.com/office/powerpoint/2010/main" xmlns="" val="35337188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046163" y="1633538"/>
            <a:ext cx="6981825" cy="2371526"/>
          </a:xfrm>
        </p:spPr>
        <p:txBody>
          <a:bodyPr/>
          <a:lstStyle/>
          <a:p>
            <a:pPr algn="ctr">
              <a:lnSpc>
                <a:spcPct val="100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AT" sz="3600" dirty="0" smtClean="0">
                <a:solidFill>
                  <a:schemeClr val="tx1"/>
                </a:solidFill>
              </a:rPr>
              <a:t>A Widget-based Framework</a:t>
            </a:r>
            <a:br>
              <a:rPr lang="de-AT" sz="3600" dirty="0" smtClean="0">
                <a:solidFill>
                  <a:schemeClr val="tx1"/>
                </a:solidFill>
              </a:rPr>
            </a:br>
            <a:r>
              <a:rPr lang="de-AT" sz="3600" dirty="0" smtClean="0">
                <a:solidFill>
                  <a:schemeClr val="tx1"/>
                </a:solidFill>
              </a:rPr>
              <a:t>for</a:t>
            </a:r>
            <a:br>
              <a:rPr lang="de-AT" sz="3600" dirty="0" smtClean="0">
                <a:solidFill>
                  <a:schemeClr val="tx1"/>
                </a:solidFill>
              </a:rPr>
            </a:br>
            <a:r>
              <a:rPr lang="de-AT" sz="3600" dirty="0" smtClean="0">
                <a:solidFill>
                  <a:schemeClr val="tx1"/>
                </a:solidFill>
              </a:rPr>
              <a:t>Linked Applications</a:t>
            </a:r>
            <a:br>
              <a:rPr lang="de-AT" sz="3600" dirty="0" smtClean="0">
                <a:solidFill>
                  <a:schemeClr val="tx1"/>
                </a:solidFill>
              </a:rPr>
            </a:br>
            <a:r>
              <a:rPr lang="en-US" dirty="0" smtClean="0">
                <a:solidFill>
                  <a:srgbClr val="000000"/>
                </a:solidFill>
                <a:effectLst>
                  <a:outerShdw blurRad="38100" dist="38100" dir="2700000" algn="tl">
                    <a:srgbClr val="C0C0C0"/>
                  </a:outerShdw>
                </a:effectLst>
              </a:rPr>
              <a:t/>
            </a:r>
            <a:br>
              <a:rPr lang="en-US" dirty="0" smtClean="0">
                <a:solidFill>
                  <a:srgbClr val="000000"/>
                </a:solidFill>
                <a:effectLst>
                  <a:outerShdw blurRad="38100" dist="38100" dir="2700000" algn="tl">
                    <a:srgbClr val="C0C0C0"/>
                  </a:outerShdw>
                </a:effectLst>
              </a:rPr>
            </a:br>
            <a:endParaRPr lang="en-GB" dirty="0" smtClean="0">
              <a:solidFill>
                <a:srgbClr val="000000"/>
              </a:solidFill>
              <a:effectLst>
                <a:outerShdw blurRad="38100" dist="38100" dir="2700000" algn="tl">
                  <a:srgbClr val="C0C0C0"/>
                </a:outerShdw>
              </a:effectLst>
            </a:endParaRPr>
          </a:p>
        </p:txBody>
      </p:sp>
      <p:sp>
        <p:nvSpPr>
          <p:cNvPr id="4099" name="Rectangle 2"/>
          <p:cNvSpPr>
            <a:spLocks noGrp="1" noChangeArrowheads="1"/>
          </p:cNvSpPr>
          <p:nvPr>
            <p:ph type="subTitle" idx="4294967295"/>
          </p:nvPr>
        </p:nvSpPr>
        <p:spPr>
          <a:xfrm>
            <a:off x="755650" y="4221163"/>
            <a:ext cx="7488238" cy="1862137"/>
          </a:xfrm>
        </p:spPr>
        <p:txBody>
          <a:bodyPr lIns="95760" tIns="47880" rIns="95760" bIns="47880"/>
          <a:lstStyle/>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p>
          <a:p>
            <a:pPr marL="0" indent="0" algn="ctr">
              <a:lnSpc>
                <a:spcPct val="90000"/>
              </a:lnSpc>
              <a:spcBef>
                <a:spcPts val="450"/>
              </a:spcBef>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- 1</a:t>
            </a:r>
            <a:endParaRPr lang="en-US" dirty="0"/>
          </a:p>
        </p:txBody>
      </p:sp>
      <p:sp>
        <p:nvSpPr>
          <p:cNvPr id="3" name="Content Placeholder 2"/>
          <p:cNvSpPr>
            <a:spLocks noGrp="1"/>
          </p:cNvSpPr>
          <p:nvPr>
            <p:ph idx="1"/>
          </p:nvPr>
        </p:nvSpPr>
        <p:spPr/>
        <p:txBody>
          <a:bodyPr/>
          <a:lstStyle/>
          <a:p>
            <a:r>
              <a:rPr lang="en-US" dirty="0" smtClean="0"/>
              <a:t>Number of 20 years old males born in Wien</a:t>
            </a:r>
            <a:endParaRPr lang="en-US" dirty="0"/>
          </a:p>
        </p:txBody>
      </p:sp>
      <p:pic>
        <p:nvPicPr>
          <p:cNvPr id="4" name="Picture 3"/>
          <p:cNvPicPr>
            <a:picLocks noChangeAspect="1"/>
          </p:cNvPicPr>
          <p:nvPr/>
        </p:nvPicPr>
        <p:blipFill>
          <a:blip r:embed="rId3" cstate="print"/>
          <a:stretch>
            <a:fillRect/>
          </a:stretch>
        </p:blipFill>
        <p:spPr>
          <a:xfrm>
            <a:off x="305848" y="2286000"/>
            <a:ext cx="8380952" cy="4247619"/>
          </a:xfrm>
          <a:prstGeom prst="rect">
            <a:avLst/>
          </a:prstGeom>
        </p:spPr>
      </p:pic>
    </p:spTree>
    <p:extLst>
      <p:ext uri="{BB962C8B-B14F-4D97-AF65-F5344CB8AC3E}">
        <p14:creationId xmlns:p14="http://schemas.microsoft.com/office/powerpoint/2010/main" xmlns="" val="37273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What is Linked Data?</a:t>
            </a:r>
            <a:endParaRPr lang="de-AT" dirty="0"/>
          </a:p>
        </p:txBody>
      </p:sp>
      <p:sp>
        <p:nvSpPr>
          <p:cNvPr id="3" name="Content Placeholder 2"/>
          <p:cNvSpPr>
            <a:spLocks noGrp="1"/>
          </p:cNvSpPr>
          <p:nvPr>
            <p:ph idx="1"/>
          </p:nvPr>
        </p:nvSpPr>
        <p:spPr>
          <a:xfrm>
            <a:off x="352425" y="1341438"/>
            <a:ext cx="8464550" cy="4602162"/>
          </a:xfrm>
        </p:spPr>
        <p:txBody>
          <a:bodyPr>
            <a:normAutofit fontScale="92500"/>
          </a:bodyPr>
          <a:lstStyle/>
          <a:p>
            <a:r>
              <a:rPr lang="en-US" dirty="0" smtClean="0"/>
              <a:t>The term Linked Data refers to a set of best practices for publishing and connecting structured data on the Web.</a:t>
            </a:r>
          </a:p>
          <a:p>
            <a:r>
              <a:rPr lang="en-US" dirty="0" smtClean="0"/>
              <a:t>Rules for publishing data on the web</a:t>
            </a:r>
          </a:p>
          <a:p>
            <a:pPr lvl="1"/>
            <a:r>
              <a:rPr lang="en-US" dirty="0" smtClean="0"/>
              <a:t>Use URIs to identify things.</a:t>
            </a:r>
          </a:p>
          <a:p>
            <a:pPr lvl="1"/>
            <a:r>
              <a:rPr lang="en-US" dirty="0" smtClean="0"/>
              <a:t>Use HTTP URIs so that these things can be referred to and looked up ("</a:t>
            </a:r>
            <a:r>
              <a:rPr lang="en-US" dirty="0" err="1" smtClean="0"/>
              <a:t>dereferenced</a:t>
            </a:r>
            <a:r>
              <a:rPr lang="en-US" dirty="0" smtClean="0"/>
              <a:t>") by people and user agents.</a:t>
            </a:r>
          </a:p>
          <a:p>
            <a:pPr lvl="1"/>
            <a:r>
              <a:rPr lang="en-US" dirty="0" smtClean="0"/>
              <a:t>Provide useful information about the thing when its URI is </a:t>
            </a:r>
            <a:r>
              <a:rPr lang="en-US" dirty="0" err="1" smtClean="0"/>
              <a:t>dereferenced</a:t>
            </a:r>
            <a:r>
              <a:rPr lang="en-US" dirty="0" smtClean="0"/>
              <a:t>, using standard formats such as RDF/XML.</a:t>
            </a:r>
          </a:p>
          <a:p>
            <a:pPr lvl="1"/>
            <a:r>
              <a:rPr lang="en-US" dirty="0" smtClean="0"/>
              <a:t>Include links to other, related URIs in the exposed data to improve discovery of other related information on the Web.</a:t>
            </a:r>
          </a:p>
          <a:p>
            <a:endParaRPr lang="de-AT" dirty="0"/>
          </a:p>
        </p:txBody>
      </p:sp>
      <p:sp>
        <p:nvSpPr>
          <p:cNvPr id="5" name="Rectangle 4"/>
          <p:cNvSpPr/>
          <p:nvPr/>
        </p:nvSpPr>
        <p:spPr>
          <a:xfrm>
            <a:off x="609600" y="6135469"/>
            <a:ext cx="8305800" cy="646331"/>
          </a:xfrm>
          <a:prstGeom prst="rect">
            <a:avLst/>
          </a:prstGeom>
        </p:spPr>
        <p:txBody>
          <a:bodyPr wrap="square">
            <a:spAutoFit/>
          </a:bodyPr>
          <a:lstStyle/>
          <a:p>
            <a:r>
              <a:rPr lang="en-US" sz="1200" dirty="0" err="1" smtClean="0"/>
              <a:t>Bizer</a:t>
            </a:r>
            <a:r>
              <a:rPr lang="en-US" sz="1200" dirty="0" smtClean="0"/>
              <a:t>, Christian; Heath, Tom; Berners-Lee, Tim (2009). "Linked Data—The Story So Far". International Journal on Semantic Web and Information Systems 5 (3): 1-22. DOI:10.4018/jswis.2009081901. ISSN 15526283. Retrieved 2010-12-18.</a:t>
            </a:r>
            <a:endParaRPr lang="de-AT" sz="1200"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2</a:t>
            </a:fld>
            <a:endParaRPr lang="en-GB"/>
          </a:p>
        </p:txBody>
      </p:sp>
    </p:spTree>
    <p:extLst>
      <p:ext uri="{BB962C8B-B14F-4D97-AF65-F5344CB8AC3E}">
        <p14:creationId xmlns:p14="http://schemas.microsoft.com/office/powerpoint/2010/main" xmlns="" val="3052224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 </a:t>
            </a:r>
            <a:r>
              <a:rPr lang="en-US" dirty="0" smtClean="0"/>
              <a:t>2</a:t>
            </a:r>
            <a:endParaRPr lang="en-US" dirty="0"/>
          </a:p>
        </p:txBody>
      </p:sp>
      <p:sp>
        <p:nvSpPr>
          <p:cNvPr id="3" name="Content Placeholder 2"/>
          <p:cNvSpPr>
            <a:spLocks noGrp="1"/>
          </p:cNvSpPr>
          <p:nvPr>
            <p:ph idx="1"/>
          </p:nvPr>
        </p:nvSpPr>
        <p:spPr/>
        <p:txBody>
          <a:bodyPr/>
          <a:lstStyle/>
          <a:p>
            <a:r>
              <a:rPr lang="en-US" dirty="0" smtClean="0"/>
              <a:t>Compare the number of males &amp; females at 20 years old born in Wien</a:t>
            </a:r>
            <a:endParaRPr lang="en-US" dirty="0"/>
          </a:p>
        </p:txBody>
      </p:sp>
      <p:pic>
        <p:nvPicPr>
          <p:cNvPr id="4" name="Picture 3"/>
          <p:cNvPicPr>
            <a:picLocks noChangeAspect="1"/>
          </p:cNvPicPr>
          <p:nvPr/>
        </p:nvPicPr>
        <p:blipFill>
          <a:blip r:embed="rId3" cstate="print"/>
          <a:stretch>
            <a:fillRect/>
          </a:stretch>
        </p:blipFill>
        <p:spPr>
          <a:xfrm>
            <a:off x="105851" y="2634570"/>
            <a:ext cx="8276149" cy="4147230"/>
          </a:xfrm>
          <a:prstGeom prst="rect">
            <a:avLst/>
          </a:prstGeom>
        </p:spPr>
      </p:pic>
      <p:pic>
        <p:nvPicPr>
          <p:cNvPr id="5" name="Picture 4"/>
          <p:cNvPicPr>
            <a:picLocks noChangeAspect="1"/>
          </p:cNvPicPr>
          <p:nvPr/>
        </p:nvPicPr>
        <p:blipFill>
          <a:blip r:embed="rId4" cstate="print"/>
          <a:stretch>
            <a:fillRect/>
          </a:stretch>
        </p:blipFill>
        <p:spPr>
          <a:xfrm>
            <a:off x="4607169" y="3352800"/>
            <a:ext cx="2076190" cy="2247619"/>
          </a:xfrm>
          <a:prstGeom prst="rect">
            <a:avLst/>
          </a:prstGeom>
        </p:spPr>
      </p:pic>
    </p:spTree>
    <p:extLst>
      <p:ext uri="{BB962C8B-B14F-4D97-AF65-F5344CB8AC3E}">
        <p14:creationId xmlns:p14="http://schemas.microsoft.com/office/powerpoint/2010/main" xmlns="" val="36168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a:t>
            </a:r>
            <a:r>
              <a:rPr lang="en-US" dirty="0" smtClean="0"/>
              <a:t>- 3</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57200" y="1172267"/>
            <a:ext cx="8161905" cy="5533333"/>
          </a:xfrm>
          <a:prstGeom prst="rect">
            <a:avLst/>
          </a:prstGeom>
        </p:spPr>
      </p:pic>
    </p:spTree>
    <p:extLst>
      <p:ext uri="{BB962C8B-B14F-4D97-AF65-F5344CB8AC3E}">
        <p14:creationId xmlns:p14="http://schemas.microsoft.com/office/powerpoint/2010/main" xmlns="" val="3023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 </a:t>
            </a:r>
            <a:r>
              <a:rPr lang="en-US" dirty="0" smtClean="0"/>
              <a:t>4</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cstate="print"/>
          <a:stretch>
            <a:fillRect/>
          </a:stretch>
        </p:blipFill>
        <p:spPr>
          <a:xfrm>
            <a:off x="304800" y="1219200"/>
            <a:ext cx="8142857" cy="5523809"/>
          </a:xfrm>
          <a:prstGeom prst="rect">
            <a:avLst/>
          </a:prstGeom>
        </p:spPr>
      </p:pic>
    </p:spTree>
    <p:extLst>
      <p:ext uri="{BB962C8B-B14F-4D97-AF65-F5344CB8AC3E}">
        <p14:creationId xmlns:p14="http://schemas.microsoft.com/office/powerpoint/2010/main" xmlns="" val="218929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- 1</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cstate="print"/>
          <a:stretch>
            <a:fillRect/>
          </a:stretch>
        </p:blipFill>
        <p:spPr>
          <a:xfrm>
            <a:off x="457200" y="2034734"/>
            <a:ext cx="8380952" cy="4285714"/>
          </a:xfrm>
          <a:prstGeom prst="rect">
            <a:avLst/>
          </a:prstGeom>
        </p:spPr>
      </p:pic>
    </p:spTree>
    <p:extLst>
      <p:ext uri="{BB962C8B-B14F-4D97-AF65-F5344CB8AC3E}">
        <p14:creationId xmlns:p14="http://schemas.microsoft.com/office/powerpoint/2010/main" xmlns="" val="23327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 </a:t>
            </a:r>
            <a:r>
              <a:rPr lang="en-US" dirty="0" smtClean="0"/>
              <a:t>2</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cstate="print"/>
          <a:stretch>
            <a:fillRect/>
          </a:stretch>
        </p:blipFill>
        <p:spPr>
          <a:xfrm>
            <a:off x="262476" y="2095539"/>
            <a:ext cx="8619048" cy="4219048"/>
          </a:xfrm>
          <a:prstGeom prst="rect">
            <a:avLst/>
          </a:prstGeom>
        </p:spPr>
      </p:pic>
    </p:spTree>
    <p:extLst>
      <p:ext uri="{BB962C8B-B14F-4D97-AF65-F5344CB8AC3E}">
        <p14:creationId xmlns:p14="http://schemas.microsoft.com/office/powerpoint/2010/main" xmlns="" val="400628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 </a:t>
            </a:r>
            <a:r>
              <a:rPr lang="en-US" dirty="0" smtClean="0"/>
              <a:t>3</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Ride a bike, walk around 700 meter &amp; go swimming?</a:t>
            </a:r>
            <a:endParaRPr lang="en-US" dirty="0"/>
          </a:p>
        </p:txBody>
      </p:sp>
      <p:pic>
        <p:nvPicPr>
          <p:cNvPr id="4" name="Picture 3"/>
          <p:cNvPicPr>
            <a:picLocks noChangeAspect="1"/>
          </p:cNvPicPr>
          <p:nvPr/>
        </p:nvPicPr>
        <p:blipFill>
          <a:blip r:embed="rId3" cstate="print"/>
          <a:stretch>
            <a:fillRect/>
          </a:stretch>
        </p:blipFill>
        <p:spPr>
          <a:xfrm>
            <a:off x="67810" y="2514600"/>
            <a:ext cx="9076190" cy="4314286"/>
          </a:xfrm>
          <a:prstGeom prst="rect">
            <a:avLst/>
          </a:prstGeom>
        </p:spPr>
      </p:pic>
    </p:spTree>
    <p:extLst>
      <p:ext uri="{BB962C8B-B14F-4D97-AF65-F5344CB8AC3E}">
        <p14:creationId xmlns:p14="http://schemas.microsoft.com/office/powerpoint/2010/main" xmlns="" val="16059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187624" y="3140968"/>
            <a:ext cx="6981825" cy="2371526"/>
          </a:xfrm>
        </p:spPr>
        <p:txBody>
          <a:bodyPr/>
          <a:lstStyle/>
          <a:p>
            <a:pPr algn="ctr">
              <a:lnSpc>
                <a:spcPct val="100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AT" sz="3600" dirty="0" smtClean="0">
                <a:solidFill>
                  <a:schemeClr val="tx1"/>
                </a:solidFill>
              </a:rPr>
              <a:t>Open Mashup Solution for Consuming Lined Data</a:t>
            </a:r>
            <a:br>
              <a:rPr lang="de-AT" sz="3600" dirty="0" smtClean="0">
                <a:solidFill>
                  <a:schemeClr val="tx1"/>
                </a:solidFill>
              </a:rPr>
            </a:br>
            <a:r>
              <a:rPr lang="de-AT" sz="3600" dirty="0" smtClean="0">
                <a:solidFill>
                  <a:schemeClr val="tx1"/>
                </a:solidFill>
              </a:rPr>
              <a:t/>
            </a:r>
            <a:br>
              <a:rPr lang="de-AT" sz="3600" dirty="0" smtClean="0">
                <a:solidFill>
                  <a:schemeClr val="tx1"/>
                </a:solidFill>
              </a:rPr>
            </a:br>
            <a:r>
              <a:rPr lang="en-US" dirty="0" smtClean="0">
                <a:solidFill>
                  <a:srgbClr val="000000"/>
                </a:solidFill>
                <a:effectLst>
                  <a:outerShdw blurRad="38100" dist="38100" dir="2700000" algn="tl">
                    <a:srgbClr val="C0C0C0"/>
                  </a:outerShdw>
                </a:effectLst>
              </a:rPr>
              <a:t/>
            </a:r>
            <a:br>
              <a:rPr lang="en-US" dirty="0" smtClean="0">
                <a:solidFill>
                  <a:srgbClr val="000000"/>
                </a:solidFill>
                <a:effectLst>
                  <a:outerShdw blurRad="38100" dist="38100" dir="2700000" algn="tl">
                    <a:srgbClr val="C0C0C0"/>
                  </a:outerShdw>
                </a:effectLst>
              </a:rPr>
            </a:br>
            <a:endParaRPr lang="en-GB" dirty="0" smtClean="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xmlns="" val="3637284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429552" cy="1143008"/>
          </a:xfrm>
        </p:spPr>
        <p:txBody>
          <a:bodyPr/>
          <a:lstStyle/>
          <a:p>
            <a:r>
              <a:rPr lang="en-US" dirty="0" smtClean="0"/>
              <a:t>Architecture Overview</a:t>
            </a:r>
            <a:endParaRPr lang="en-US" dirty="0"/>
          </a:p>
        </p:txBody>
      </p:sp>
      <p:pic>
        <p:nvPicPr>
          <p:cNvPr id="51202" name="Picture 2"/>
          <p:cNvPicPr>
            <a:picLocks noChangeAspect="1" noChangeArrowheads="1"/>
          </p:cNvPicPr>
          <p:nvPr/>
        </p:nvPicPr>
        <p:blipFill>
          <a:blip r:embed="rId3" cstate="print"/>
          <a:srcRect/>
          <a:stretch>
            <a:fillRect/>
          </a:stretch>
        </p:blipFill>
        <p:spPr bwMode="auto">
          <a:xfrm>
            <a:off x="323528" y="1340768"/>
            <a:ext cx="8183120" cy="5172999"/>
          </a:xfrm>
          <a:prstGeom prst="rect">
            <a:avLst/>
          </a:prstGeom>
          <a:noFill/>
          <a:ln w="9525">
            <a:noFill/>
            <a:miter lim="800000"/>
            <a:headEnd/>
            <a:tailEnd/>
          </a:ln>
        </p:spPr>
      </p:pic>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27</a:t>
            </a:fld>
            <a:endParaRPr lang="en-GB"/>
          </a:p>
        </p:txBody>
      </p:sp>
    </p:spTree>
    <p:extLst>
      <p:ext uri="{BB962C8B-B14F-4D97-AF65-F5344CB8AC3E}">
        <p14:creationId xmlns:p14="http://schemas.microsoft.com/office/powerpoint/2010/main" xmlns="" val="150795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0"/>
            <a:ext cx="7429552" cy="1143008"/>
          </a:xfrm>
        </p:spPr>
        <p:txBody>
          <a:bodyPr/>
          <a:lstStyle/>
          <a:p>
            <a:r>
              <a:rPr lang="en-US" dirty="0" smtClean="0"/>
              <a:t>Open Data </a:t>
            </a:r>
            <a:r>
              <a:rPr lang="en-US" dirty="0" err="1" smtClean="0"/>
              <a:t>Mashup</a:t>
            </a:r>
            <a:r>
              <a:rPr lang="en-US" dirty="0" smtClean="0"/>
              <a:t> Platform</a:t>
            </a:r>
            <a:endParaRPr lang="en-US" dirty="0"/>
          </a:p>
        </p:txBody>
      </p:sp>
      <p:sp>
        <p:nvSpPr>
          <p:cNvPr id="7" name="Slide Number Placeholder 6"/>
          <p:cNvSpPr>
            <a:spLocks noGrp="1"/>
          </p:cNvSpPr>
          <p:nvPr>
            <p:ph type="sldNum" sz="quarter" idx="4294967295"/>
          </p:nvPr>
        </p:nvSpPr>
        <p:spPr>
          <a:xfrm>
            <a:off x="8388424" y="6381328"/>
            <a:ext cx="537175" cy="365125"/>
          </a:xfrm>
          <a:prstGeom prst="rect">
            <a:avLst/>
          </a:prstGeom>
        </p:spPr>
        <p:txBody>
          <a:bodyPr/>
          <a:lstStyle/>
          <a:p>
            <a:pPr>
              <a:defRPr/>
            </a:pPr>
            <a:fld id="{B2DD4CD6-E438-48DD-BDB7-FEA1579C01EC}" type="slidenum">
              <a:rPr lang="de-DE" smtClean="0"/>
              <a:pPr>
                <a:defRPr/>
              </a:pPr>
              <a:t>28</a:t>
            </a:fld>
            <a:endParaRPr lang="de-DE" dirty="0"/>
          </a:p>
        </p:txBody>
      </p:sp>
      <p:pic>
        <p:nvPicPr>
          <p:cNvPr id="9" name="Picture 8"/>
          <p:cNvPicPr>
            <a:picLocks noChangeAspect="1"/>
          </p:cNvPicPr>
          <p:nvPr/>
        </p:nvPicPr>
        <p:blipFill>
          <a:blip r:embed="rId3" cstate="print"/>
          <a:stretch>
            <a:fillRect/>
          </a:stretch>
        </p:blipFill>
        <p:spPr>
          <a:xfrm>
            <a:off x="0" y="1268760"/>
            <a:ext cx="9008735" cy="4797152"/>
          </a:xfrm>
          <a:prstGeom prst="rect">
            <a:avLst/>
          </a:prstGeom>
        </p:spPr>
      </p:pic>
    </p:spTree>
    <p:extLst>
      <p:ext uri="{BB962C8B-B14F-4D97-AF65-F5344CB8AC3E}">
        <p14:creationId xmlns:p14="http://schemas.microsoft.com/office/powerpoint/2010/main" xmlns="" val="3757422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8" y="28608"/>
            <a:ext cx="7429552" cy="1143008"/>
          </a:xfrm>
        </p:spPr>
        <p:txBody>
          <a:bodyPr/>
          <a:lstStyle/>
          <a:p>
            <a:r>
              <a:rPr lang="en-US" dirty="0" smtClean="0"/>
              <a:t>Example 1</a:t>
            </a:r>
            <a:endParaRPr lang="en-US" dirty="0"/>
          </a:p>
        </p:txBody>
      </p:sp>
      <p:sp>
        <p:nvSpPr>
          <p:cNvPr id="7" name="Slide Number Placeholder 6"/>
          <p:cNvSpPr>
            <a:spLocks noGrp="1"/>
          </p:cNvSpPr>
          <p:nvPr>
            <p:ph type="sldNum" sz="quarter" idx="4294967295"/>
          </p:nvPr>
        </p:nvSpPr>
        <p:spPr>
          <a:xfrm>
            <a:off x="8388424" y="6381328"/>
            <a:ext cx="539080" cy="365125"/>
          </a:xfrm>
          <a:prstGeom prst="rect">
            <a:avLst/>
          </a:prstGeom>
        </p:spPr>
        <p:txBody>
          <a:bodyPr/>
          <a:lstStyle/>
          <a:p>
            <a:pPr>
              <a:defRPr/>
            </a:pPr>
            <a:fld id="{B2DD4CD6-E438-48DD-BDB7-FEA1579C01EC}" type="slidenum">
              <a:rPr lang="de-DE" smtClean="0"/>
              <a:pPr>
                <a:defRPr/>
              </a:pPr>
              <a:t>29</a:t>
            </a:fld>
            <a:endParaRPr lang="de-DE"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540783"/>
            <a:ext cx="7231013" cy="4634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ontent Placeholder 3"/>
          <p:cNvSpPr>
            <a:spLocks noGrp="1"/>
          </p:cNvSpPr>
          <p:nvPr>
            <p:ph sz="half" idx="2"/>
          </p:nvPr>
        </p:nvSpPr>
        <p:spPr>
          <a:xfrm>
            <a:off x="5364088" y="4437112"/>
            <a:ext cx="3024336" cy="1614291"/>
          </a:xfrm>
        </p:spPr>
        <p:txBody>
          <a:bodyPr/>
          <a:lstStyle/>
          <a:p>
            <a:r>
              <a:rPr lang="de-AT" sz="2000" dirty="0"/>
              <a:t>Find a park with good air quality 700m near my home/office</a:t>
            </a:r>
          </a:p>
          <a:p>
            <a:endParaRPr lang="en-US" sz="2000" dirty="0"/>
          </a:p>
        </p:txBody>
      </p:sp>
    </p:spTree>
    <p:extLst>
      <p:ext uri="{BB962C8B-B14F-4D97-AF65-F5344CB8AC3E}">
        <p14:creationId xmlns:p14="http://schemas.microsoft.com/office/powerpoint/2010/main" xmlns="" val="38850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Why Linked Data?</a:t>
            </a:r>
            <a:endParaRPr lang="de-AT" dirty="0"/>
          </a:p>
        </p:txBody>
      </p:sp>
      <p:sp>
        <p:nvSpPr>
          <p:cNvPr id="3" name="Content Placeholder 2"/>
          <p:cNvSpPr>
            <a:spLocks noGrp="1"/>
          </p:cNvSpPr>
          <p:nvPr>
            <p:ph idx="1"/>
          </p:nvPr>
        </p:nvSpPr>
        <p:spPr>
          <a:xfrm>
            <a:off x="352424" y="1341438"/>
            <a:ext cx="8486775" cy="5256212"/>
          </a:xfrm>
        </p:spPr>
        <p:txBody>
          <a:bodyPr/>
          <a:lstStyle/>
          <a:p>
            <a:r>
              <a:rPr lang="en-US" dirty="0" smtClean="0"/>
              <a:t>Information integration from different sources, (mashing data) is often too time-consuming and too costly</a:t>
            </a:r>
          </a:p>
          <a:p>
            <a:pPr lvl="1"/>
            <a:r>
              <a:rPr lang="en-US" dirty="0" smtClean="0"/>
              <a:t>databases are still seen as „silos”, and people often do not want others to touch the database for which they are responsible</a:t>
            </a:r>
          </a:p>
          <a:p>
            <a:pPr lvl="1"/>
            <a:r>
              <a:rPr lang="en-US" dirty="0" smtClean="0"/>
              <a:t>data is still locked up in certain applications</a:t>
            </a:r>
            <a:endParaRPr lang="de-AT"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3</a:t>
            </a:fld>
            <a:endParaRPr lang="en-GB"/>
          </a:p>
        </p:txBody>
      </p:sp>
    </p:spTree>
    <p:extLst>
      <p:ext uri="{BB962C8B-B14F-4D97-AF65-F5344CB8AC3E}">
        <p14:creationId xmlns:p14="http://schemas.microsoft.com/office/powerpoint/2010/main" xmlns="" val="857934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Example 2</a:t>
            </a:r>
            <a:endParaRPr lang="de-AT"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057447"/>
            <a:ext cx="7632848" cy="4891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3"/>
          <p:cNvSpPr>
            <a:spLocks noGrp="1"/>
          </p:cNvSpPr>
          <p:nvPr>
            <p:ph sz="half" idx="4294967295"/>
          </p:nvPr>
        </p:nvSpPr>
        <p:spPr>
          <a:xfrm>
            <a:off x="5004048" y="3789040"/>
            <a:ext cx="3816424" cy="2592288"/>
          </a:xfrm>
          <a:prstGeom prst="rect">
            <a:avLst/>
          </a:prstGeom>
        </p:spPr>
        <p:txBody>
          <a:bodyPr>
            <a:normAutofit fontScale="85000" lnSpcReduction="10000"/>
          </a:bodyPr>
          <a:lstStyle/>
          <a:p>
            <a:r>
              <a:rPr lang="de-AT" sz="2400" dirty="0"/>
              <a:t>Find a park </a:t>
            </a:r>
            <a:r>
              <a:rPr lang="de-AT" sz="2400" dirty="0" err="1"/>
              <a:t>with</a:t>
            </a:r>
            <a:r>
              <a:rPr lang="de-AT" sz="2400" dirty="0"/>
              <a:t> </a:t>
            </a:r>
            <a:r>
              <a:rPr lang="de-AT" sz="2400" dirty="0" err="1"/>
              <a:t>good</a:t>
            </a:r>
            <a:r>
              <a:rPr lang="de-AT" sz="2400" dirty="0"/>
              <a:t> </a:t>
            </a:r>
            <a:r>
              <a:rPr lang="de-AT" sz="2400" dirty="0" err="1"/>
              <a:t>air</a:t>
            </a:r>
            <a:r>
              <a:rPr lang="de-AT" sz="2400" dirty="0"/>
              <a:t> </a:t>
            </a:r>
            <a:r>
              <a:rPr lang="de-AT" sz="2400" dirty="0" err="1"/>
              <a:t>quality</a:t>
            </a:r>
            <a:r>
              <a:rPr lang="de-AT" sz="2400" dirty="0"/>
              <a:t> 700m </a:t>
            </a:r>
            <a:r>
              <a:rPr lang="de-AT" sz="2400" dirty="0" err="1"/>
              <a:t>near</a:t>
            </a:r>
            <a:r>
              <a:rPr lang="de-AT" sz="2400" dirty="0"/>
              <a:t> </a:t>
            </a:r>
            <a:r>
              <a:rPr lang="de-AT" sz="2400" dirty="0" err="1" smtClean="0"/>
              <a:t>my</a:t>
            </a:r>
            <a:r>
              <a:rPr lang="de-AT" sz="2400" dirty="0"/>
              <a:t> </a:t>
            </a:r>
            <a:r>
              <a:rPr lang="de-AT" sz="2400" dirty="0" err="1" smtClean="0"/>
              <a:t>office</a:t>
            </a:r>
            <a:endParaRPr lang="de-AT" sz="2400" dirty="0" smtClean="0"/>
          </a:p>
          <a:p>
            <a:r>
              <a:rPr lang="de-AT" sz="2400" dirty="0" err="1" smtClean="0"/>
              <a:t>Used</a:t>
            </a:r>
            <a:r>
              <a:rPr lang="de-AT" sz="2400" dirty="0" smtClean="0"/>
              <a:t>  </a:t>
            </a:r>
            <a:r>
              <a:rPr lang="de-AT" sz="2400" dirty="0" err="1" smtClean="0"/>
              <a:t>widgets</a:t>
            </a:r>
            <a:endParaRPr lang="de-AT" sz="2400" dirty="0" smtClean="0"/>
          </a:p>
          <a:p>
            <a:pPr lvl="1"/>
            <a:r>
              <a:rPr lang="de-AT" sz="2000" dirty="0" smtClean="0"/>
              <a:t>Location + </a:t>
            </a:r>
            <a:r>
              <a:rPr lang="de-AT" sz="2000" dirty="0" err="1" smtClean="0"/>
              <a:t>Map</a:t>
            </a:r>
            <a:r>
              <a:rPr lang="de-AT" sz="2000" dirty="0" smtClean="0"/>
              <a:t> Pointer: </a:t>
            </a:r>
            <a:r>
              <a:rPr lang="de-AT" sz="2000" dirty="0" err="1" smtClean="0"/>
              <a:t>serves</a:t>
            </a:r>
            <a:r>
              <a:rPr lang="de-AT" sz="2000" dirty="0" smtClean="0"/>
              <a:t> </a:t>
            </a:r>
            <a:r>
              <a:rPr lang="de-AT" sz="2000" dirty="0" err="1" smtClean="0"/>
              <a:t>as</a:t>
            </a:r>
            <a:r>
              <a:rPr lang="de-AT" sz="2000" dirty="0" smtClean="0"/>
              <a:t> </a:t>
            </a:r>
            <a:r>
              <a:rPr lang="de-AT" sz="2000" dirty="0" err="1" smtClean="0"/>
              <a:t>input</a:t>
            </a:r>
            <a:endParaRPr lang="de-AT" sz="2000" dirty="0" smtClean="0"/>
          </a:p>
          <a:p>
            <a:pPr lvl="1"/>
            <a:r>
              <a:rPr lang="de-AT" sz="2000" dirty="0" smtClean="0"/>
              <a:t>Air </a:t>
            </a:r>
            <a:r>
              <a:rPr lang="de-AT" sz="2000" dirty="0" err="1" smtClean="0"/>
              <a:t>quality</a:t>
            </a:r>
            <a:r>
              <a:rPr lang="de-AT" sz="2000" dirty="0" smtClean="0"/>
              <a:t>: </a:t>
            </a:r>
            <a:r>
              <a:rPr lang="de-AT" sz="2000" dirty="0" err="1" smtClean="0"/>
              <a:t>retrieves</a:t>
            </a:r>
            <a:r>
              <a:rPr lang="de-AT" sz="2000" dirty="0" smtClean="0"/>
              <a:t> </a:t>
            </a:r>
            <a:r>
              <a:rPr lang="de-AT" sz="2000" dirty="0" err="1" smtClean="0"/>
              <a:t>air</a:t>
            </a:r>
            <a:r>
              <a:rPr lang="de-AT" sz="2000" dirty="0" smtClean="0"/>
              <a:t> </a:t>
            </a:r>
            <a:r>
              <a:rPr lang="de-AT" sz="2000" dirty="0" err="1" smtClean="0"/>
              <a:t>quality</a:t>
            </a:r>
            <a:r>
              <a:rPr lang="de-AT" sz="2000" dirty="0" smtClean="0"/>
              <a:t> </a:t>
            </a:r>
            <a:r>
              <a:rPr lang="de-AT" sz="2000" dirty="0" err="1" smtClean="0"/>
              <a:t>values</a:t>
            </a:r>
            <a:endParaRPr lang="de-AT" sz="2000" dirty="0" smtClean="0"/>
          </a:p>
          <a:p>
            <a:pPr lvl="1"/>
            <a:r>
              <a:rPr lang="de-AT" sz="2000" dirty="0" err="1" smtClean="0"/>
              <a:t>Geo</a:t>
            </a:r>
            <a:r>
              <a:rPr lang="de-AT" sz="2000" dirty="0" smtClean="0"/>
              <a:t> </a:t>
            </a:r>
            <a:r>
              <a:rPr lang="de-AT" sz="2000" dirty="0" err="1" smtClean="0"/>
              <a:t>Merge</a:t>
            </a:r>
            <a:r>
              <a:rPr lang="de-AT" sz="2000" dirty="0" smtClean="0"/>
              <a:t>: </a:t>
            </a:r>
            <a:r>
              <a:rPr lang="de-AT" sz="2000" dirty="0" err="1" smtClean="0"/>
              <a:t>combines</a:t>
            </a:r>
            <a:r>
              <a:rPr lang="de-AT" sz="2000" dirty="0" smtClean="0"/>
              <a:t> 2 </a:t>
            </a:r>
            <a:r>
              <a:rPr lang="de-AT" sz="2000" dirty="0" err="1" smtClean="0"/>
              <a:t>locations</a:t>
            </a:r>
            <a:r>
              <a:rPr lang="de-AT" sz="2000" dirty="0" smtClean="0"/>
              <a:t> </a:t>
            </a:r>
            <a:r>
              <a:rPr lang="de-AT" sz="2000" dirty="0" err="1" smtClean="0"/>
              <a:t>based</a:t>
            </a:r>
            <a:r>
              <a:rPr lang="de-AT" sz="2000" dirty="0" smtClean="0"/>
              <a:t> on </a:t>
            </a:r>
            <a:r>
              <a:rPr lang="de-AT" sz="2000" dirty="0" err="1" smtClean="0"/>
              <a:t>distance</a:t>
            </a:r>
            <a:endParaRPr lang="de-AT" sz="2000" dirty="0" smtClean="0"/>
          </a:p>
          <a:p>
            <a:pPr lvl="1"/>
            <a:r>
              <a:rPr lang="de-AT" sz="2000" dirty="0" smtClean="0"/>
              <a:t>Google </a:t>
            </a:r>
            <a:r>
              <a:rPr lang="de-AT" sz="2000" dirty="0" err="1" smtClean="0"/>
              <a:t>Map</a:t>
            </a:r>
            <a:r>
              <a:rPr lang="de-AT" sz="2000" dirty="0" smtClean="0"/>
              <a:t>: </a:t>
            </a:r>
            <a:r>
              <a:rPr lang="de-AT" sz="2000" dirty="0" err="1" smtClean="0"/>
              <a:t>for</a:t>
            </a:r>
            <a:r>
              <a:rPr lang="de-AT" sz="2000" dirty="0" smtClean="0"/>
              <a:t> </a:t>
            </a:r>
            <a:r>
              <a:rPr lang="de-AT" sz="2000" dirty="0" err="1" smtClean="0"/>
              <a:t>visualization</a:t>
            </a:r>
            <a:endParaRPr lang="de-AT" sz="2000" dirty="0"/>
          </a:p>
          <a:p>
            <a:endParaRPr lang="en-US" dirty="0"/>
          </a:p>
        </p:txBody>
      </p:sp>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30</a:t>
            </a:fld>
            <a:endParaRPr lang="en-GB"/>
          </a:p>
        </p:txBody>
      </p:sp>
    </p:spTree>
    <p:extLst>
      <p:ext uri="{BB962C8B-B14F-4D97-AF65-F5344CB8AC3E}">
        <p14:creationId xmlns:p14="http://schemas.microsoft.com/office/powerpoint/2010/main" xmlns="" val="4067291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Example 3</a:t>
            </a:r>
            <a:endParaRPr lang="de-AT" sz="2400" dirty="0"/>
          </a:p>
        </p:txBody>
      </p:sp>
      <p:sp>
        <p:nvSpPr>
          <p:cNvPr id="8" name="Inhaltsplatzhalter 2"/>
          <p:cNvSpPr>
            <a:spLocks noGrp="1"/>
          </p:cNvSpPr>
          <p:nvPr>
            <p:ph idx="1"/>
          </p:nvPr>
        </p:nvSpPr>
        <p:spPr>
          <a:xfrm>
            <a:off x="395536" y="1268760"/>
            <a:ext cx="8496944" cy="1152128"/>
          </a:xfrm>
        </p:spPr>
        <p:txBody>
          <a:bodyPr>
            <a:noAutofit/>
          </a:bodyPr>
          <a:lstStyle/>
          <a:p>
            <a:r>
              <a:rPr lang="de-AT" sz="1600" dirty="0" err="1"/>
              <a:t>Requirement</a:t>
            </a:r>
            <a:r>
              <a:rPr lang="de-AT" sz="1600" dirty="0"/>
              <a:t>: I </a:t>
            </a:r>
            <a:r>
              <a:rPr lang="de-AT" sz="1600" dirty="0" err="1"/>
              <a:t>want</a:t>
            </a:r>
            <a:r>
              <a:rPr lang="de-AT" sz="1600" dirty="0"/>
              <a:t> </a:t>
            </a:r>
            <a:r>
              <a:rPr lang="de-AT" sz="1600" dirty="0" err="1"/>
              <a:t>to</a:t>
            </a:r>
            <a:r>
              <a:rPr lang="de-AT" sz="1600" dirty="0"/>
              <a:t> </a:t>
            </a:r>
            <a:r>
              <a:rPr lang="de-AT" sz="1600" dirty="0" err="1"/>
              <a:t>ride</a:t>
            </a:r>
            <a:r>
              <a:rPr lang="de-AT" sz="1600" dirty="0"/>
              <a:t> a City Bike </a:t>
            </a:r>
            <a:r>
              <a:rPr lang="de-AT" sz="1600" dirty="0" err="1"/>
              <a:t>and</a:t>
            </a:r>
            <a:r>
              <a:rPr lang="de-AT" sz="1600" dirty="0"/>
              <a:t> </a:t>
            </a:r>
            <a:r>
              <a:rPr lang="de-AT" sz="1600" dirty="0" err="1"/>
              <a:t>then</a:t>
            </a:r>
            <a:r>
              <a:rPr lang="de-AT" sz="1600" dirty="0"/>
              <a:t> </a:t>
            </a:r>
            <a:r>
              <a:rPr lang="de-AT" sz="1600" dirty="0" err="1"/>
              <a:t>go</a:t>
            </a:r>
            <a:r>
              <a:rPr lang="de-AT" sz="1600" dirty="0"/>
              <a:t> </a:t>
            </a:r>
            <a:r>
              <a:rPr lang="de-AT" sz="1600" dirty="0" err="1"/>
              <a:t>swimming</a:t>
            </a:r>
            <a:r>
              <a:rPr lang="de-AT" sz="1600" dirty="0"/>
              <a:t>. </a:t>
            </a:r>
            <a:r>
              <a:rPr lang="de-AT" sz="1600" dirty="0" err="1"/>
              <a:t>Good</a:t>
            </a:r>
            <a:r>
              <a:rPr lang="de-AT" sz="1600" dirty="0"/>
              <a:t> </a:t>
            </a:r>
            <a:r>
              <a:rPr lang="de-AT" sz="1600" dirty="0" err="1"/>
              <a:t>air</a:t>
            </a:r>
            <a:r>
              <a:rPr lang="de-AT" sz="1600" dirty="0"/>
              <a:t> </a:t>
            </a:r>
            <a:r>
              <a:rPr lang="de-AT" sz="1600" dirty="0" err="1"/>
              <a:t>quality</a:t>
            </a:r>
            <a:r>
              <a:rPr lang="de-AT" sz="1600" dirty="0"/>
              <a:t> </a:t>
            </a:r>
            <a:r>
              <a:rPr lang="de-AT" sz="1600" dirty="0" err="1"/>
              <a:t>should</a:t>
            </a:r>
            <a:r>
              <a:rPr lang="de-AT" sz="1600" dirty="0"/>
              <a:t> </a:t>
            </a:r>
            <a:r>
              <a:rPr lang="de-AT" sz="1600" dirty="0" err="1"/>
              <a:t>be</a:t>
            </a:r>
            <a:r>
              <a:rPr lang="de-AT" sz="1600" dirty="0"/>
              <a:t> </a:t>
            </a:r>
            <a:r>
              <a:rPr lang="de-AT" sz="1600" dirty="0" err="1"/>
              <a:t>provided</a:t>
            </a:r>
            <a:r>
              <a:rPr lang="de-AT" sz="1600" dirty="0"/>
              <a:t>.</a:t>
            </a:r>
          </a:p>
          <a:p>
            <a:r>
              <a:rPr lang="de-AT" sz="1600" dirty="0"/>
              <a:t>Solution: Find a City Bike </a:t>
            </a:r>
            <a:r>
              <a:rPr lang="de-AT" sz="1600" dirty="0" err="1"/>
              <a:t>location</a:t>
            </a:r>
            <a:r>
              <a:rPr lang="de-AT" sz="1600" dirty="0"/>
              <a:t>, </a:t>
            </a:r>
            <a:r>
              <a:rPr lang="de-AT" sz="1600" dirty="0" err="1"/>
              <a:t>which</a:t>
            </a:r>
            <a:r>
              <a:rPr lang="de-AT" sz="1600" dirty="0"/>
              <a:t> </a:t>
            </a:r>
            <a:r>
              <a:rPr lang="de-AT" sz="1600" dirty="0" err="1"/>
              <a:t>is</a:t>
            </a:r>
            <a:r>
              <a:rPr lang="de-AT" sz="1600" dirty="0"/>
              <a:t> </a:t>
            </a:r>
            <a:r>
              <a:rPr lang="de-AT" sz="1600" dirty="0" err="1"/>
              <a:t>near</a:t>
            </a:r>
            <a:r>
              <a:rPr lang="de-AT" sz="1600" dirty="0"/>
              <a:t> a </a:t>
            </a:r>
            <a:r>
              <a:rPr lang="de-AT" sz="1600" dirty="0" err="1"/>
              <a:t>public</a:t>
            </a:r>
            <a:r>
              <a:rPr lang="de-AT" sz="1600" dirty="0"/>
              <a:t> </a:t>
            </a:r>
            <a:r>
              <a:rPr lang="de-AT" sz="1600" dirty="0" err="1"/>
              <a:t>swimming</a:t>
            </a:r>
            <a:r>
              <a:rPr lang="de-AT" sz="1600" dirty="0"/>
              <a:t> </a:t>
            </a:r>
            <a:r>
              <a:rPr lang="de-AT" sz="1600" dirty="0" err="1"/>
              <a:t>pool</a:t>
            </a:r>
            <a:r>
              <a:rPr lang="de-AT" sz="1600" dirty="0"/>
              <a:t> </a:t>
            </a:r>
            <a:r>
              <a:rPr lang="de-AT" sz="1600" dirty="0" err="1"/>
              <a:t>and</a:t>
            </a:r>
            <a:r>
              <a:rPr lang="de-AT" sz="1600" dirty="0"/>
              <a:t> </a:t>
            </a:r>
            <a:r>
              <a:rPr lang="de-AT" sz="1600" dirty="0" err="1"/>
              <a:t>provides</a:t>
            </a:r>
            <a:r>
              <a:rPr lang="de-AT" sz="1600" dirty="0"/>
              <a:t> </a:t>
            </a:r>
            <a:r>
              <a:rPr lang="de-AT" sz="1600" dirty="0" err="1"/>
              <a:t>best</a:t>
            </a:r>
            <a:r>
              <a:rPr lang="de-AT" sz="1600" dirty="0"/>
              <a:t> </a:t>
            </a:r>
            <a:r>
              <a:rPr lang="de-AT" sz="1600" dirty="0" err="1"/>
              <a:t>air</a:t>
            </a:r>
            <a:r>
              <a:rPr lang="de-AT" sz="1600" dirty="0"/>
              <a:t> </a:t>
            </a:r>
            <a:r>
              <a:rPr lang="de-AT" sz="1600" dirty="0" err="1"/>
              <a:t>quality</a:t>
            </a:r>
            <a:r>
              <a:rPr lang="de-AT" sz="1600" dirty="0"/>
              <a:t>.</a:t>
            </a:r>
          </a:p>
        </p:txBody>
      </p:sp>
      <p:pic>
        <p:nvPicPr>
          <p:cNvPr id="9" name="Picture 2" descr="C:\Users\peter\AppData\Local\Microsoft\Windows\Temporary Internet Files\Content.Outlook\LN9ESV41\sample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420888"/>
            <a:ext cx="8100392" cy="42231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31</a:t>
            </a:fld>
            <a:endParaRPr lang="en-GB"/>
          </a:p>
        </p:txBody>
      </p:sp>
    </p:spTree>
    <p:extLst>
      <p:ext uri="{BB962C8B-B14F-4D97-AF65-F5344CB8AC3E}">
        <p14:creationId xmlns:p14="http://schemas.microsoft.com/office/powerpoint/2010/main" xmlns="" val="4251444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187624" y="3140968"/>
            <a:ext cx="6981825" cy="2371526"/>
          </a:xfrm>
        </p:spPr>
        <p:txBody>
          <a:bodyPr/>
          <a:lstStyle/>
          <a:p>
            <a:pPr algn="ctr">
              <a:lnSpc>
                <a:spcPct val="100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AT" sz="3600" dirty="0" smtClean="0">
                <a:solidFill>
                  <a:schemeClr val="tx1"/>
                </a:solidFill>
              </a:rPr>
              <a:t>Work in Progress</a:t>
            </a:r>
            <a:br>
              <a:rPr lang="de-AT" sz="3600" dirty="0" smtClean="0">
                <a:solidFill>
                  <a:schemeClr val="tx1"/>
                </a:solidFill>
              </a:rPr>
            </a:br>
            <a:r>
              <a:rPr lang="en-US" dirty="0" smtClean="0">
                <a:solidFill>
                  <a:srgbClr val="000000"/>
                </a:solidFill>
                <a:effectLst>
                  <a:outerShdw blurRad="38100" dist="38100" dir="2700000" algn="tl">
                    <a:srgbClr val="C0C0C0"/>
                  </a:outerShdw>
                </a:effectLst>
              </a:rPr>
              <a:t/>
            </a:r>
            <a:br>
              <a:rPr lang="en-US" dirty="0" smtClean="0">
                <a:solidFill>
                  <a:srgbClr val="000000"/>
                </a:solidFill>
                <a:effectLst>
                  <a:outerShdw blurRad="38100" dist="38100" dir="2700000" algn="tl">
                    <a:srgbClr val="C0C0C0"/>
                  </a:outerShdw>
                </a:effectLst>
              </a:rPr>
            </a:br>
            <a:endParaRPr lang="en-GB" dirty="0" smtClean="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xmlns="" val="966577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Semantic Description of Widgets</a:t>
            </a:r>
            <a:endParaRPr lang="en-US" dirty="0"/>
          </a:p>
        </p:txBody>
      </p:sp>
      <p:pic>
        <p:nvPicPr>
          <p:cNvPr id="13" name="Picture 12"/>
          <p:cNvPicPr>
            <a:picLocks noChangeAspect="1"/>
          </p:cNvPicPr>
          <p:nvPr/>
        </p:nvPicPr>
        <p:blipFill>
          <a:blip r:embed="rId3" cstate="print"/>
          <a:stretch>
            <a:fillRect/>
          </a:stretch>
        </p:blipFill>
        <p:spPr>
          <a:xfrm>
            <a:off x="107504" y="1182142"/>
            <a:ext cx="2267909" cy="1310754"/>
          </a:xfrm>
          <a:prstGeom prst="rect">
            <a:avLst/>
          </a:prstGeom>
        </p:spPr>
      </p:pic>
      <p:grpSp>
        <p:nvGrpSpPr>
          <p:cNvPr id="160" name="Group 159"/>
          <p:cNvGrpSpPr/>
          <p:nvPr/>
        </p:nvGrpSpPr>
        <p:grpSpPr>
          <a:xfrm>
            <a:off x="3944025" y="1996590"/>
            <a:ext cx="808892" cy="439615"/>
            <a:chOff x="4806462" y="1922585"/>
            <a:chExt cx="1078523" cy="586153"/>
          </a:xfrm>
        </p:grpSpPr>
        <p:sp>
          <p:nvSpPr>
            <p:cNvPr id="161" name="Rounded Rectangle 160"/>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smtClean="0">
                  <a:ln>
                    <a:noFill/>
                  </a:ln>
                  <a:solidFill>
                    <a:prstClr val="black"/>
                  </a:solidFill>
                  <a:effectLst/>
                  <a:uLnTx/>
                  <a:uFillTx/>
                  <a:latin typeface="Calibri" panose="020F0502020204030204"/>
                </a:rPr>
                <a:t>movieWidget</a:t>
              </a:r>
              <a:endParaRPr kumimoji="0" lang="en-US" sz="900" b="0" i="0" u="none" strike="noStrike" kern="0" cap="none" spc="0" normalizeH="0" baseline="0" noProof="0" dirty="0" smtClean="0">
                <a:ln>
                  <a:noFill/>
                </a:ln>
                <a:solidFill>
                  <a:prstClr val="black"/>
                </a:solidFill>
                <a:effectLst/>
                <a:uLnTx/>
                <a:uFillTx/>
                <a:latin typeface="Calibri" panose="020F0502020204030204"/>
              </a:endParaRPr>
            </a:p>
          </p:txBody>
        </p:sp>
        <p:sp>
          <p:nvSpPr>
            <p:cNvPr id="162" name="Rectangle 161"/>
            <p:cNvSpPr/>
            <p:nvPr/>
          </p:nvSpPr>
          <p:spPr>
            <a:xfrm>
              <a:off x="4806462" y="1922585"/>
              <a:ext cx="1078523" cy="259146"/>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Lw:Widget</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sp>
        <p:nvSpPr>
          <p:cNvPr id="163" name="Rectangle 162"/>
          <p:cNvSpPr/>
          <p:nvPr/>
        </p:nvSpPr>
        <p:spPr>
          <a:xfrm>
            <a:off x="6142102" y="1756267"/>
            <a:ext cx="2379784" cy="240323"/>
          </a:xfrm>
          <a:prstGeom prst="rect">
            <a:avLst/>
          </a:prstGeom>
          <a:solidFill>
            <a:srgbClr val="5B9BD5">
              <a:lumMod val="50000"/>
            </a:srgbClr>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rPr>
              <a:t>http://linkedwidgets.org/12345-A4567-65BD0</a:t>
            </a:r>
          </a:p>
        </p:txBody>
      </p:sp>
      <p:cxnSp>
        <p:nvCxnSpPr>
          <p:cNvPr id="164" name="Curved Connector 163"/>
          <p:cNvCxnSpPr>
            <a:stCxn id="161" idx="3"/>
          </p:cNvCxnSpPr>
          <p:nvPr/>
        </p:nvCxnSpPr>
        <p:spPr>
          <a:xfrm flipV="1">
            <a:off x="4752917" y="1885220"/>
            <a:ext cx="1389185" cy="352190"/>
          </a:xfrm>
          <a:prstGeom prst="curvedConnector3">
            <a:avLst/>
          </a:prstGeom>
          <a:noFill/>
          <a:ln w="19050" cap="flat" cmpd="sng" algn="ctr">
            <a:solidFill>
              <a:srgbClr val="5B9BD5"/>
            </a:solidFill>
            <a:prstDash val="dash"/>
            <a:miter lim="800000"/>
            <a:tailEnd type="triangle"/>
          </a:ln>
          <a:effectLst/>
        </p:spPr>
      </p:cxnSp>
      <p:sp>
        <p:nvSpPr>
          <p:cNvPr id="165" name="Rectangle 164"/>
          <p:cNvSpPr/>
          <p:nvPr/>
        </p:nvSpPr>
        <p:spPr>
          <a:xfrm>
            <a:off x="6142102" y="2179801"/>
            <a:ext cx="844061" cy="240323"/>
          </a:xfrm>
          <a:prstGeom prst="rect">
            <a:avLst/>
          </a:prstGeom>
          <a:solidFill>
            <a:srgbClr val="5B9BD5">
              <a:lumMod val="50000"/>
            </a:srgbClr>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panose="020F0502020204030204"/>
              </a:rPr>
              <a:t>Movie Widget</a:t>
            </a:r>
          </a:p>
        </p:txBody>
      </p:sp>
      <p:cxnSp>
        <p:nvCxnSpPr>
          <p:cNvPr id="166" name="Curved Connector 165"/>
          <p:cNvCxnSpPr>
            <a:stCxn id="161" idx="3"/>
            <a:endCxn id="165" idx="1"/>
          </p:cNvCxnSpPr>
          <p:nvPr/>
        </p:nvCxnSpPr>
        <p:spPr>
          <a:xfrm>
            <a:off x="4752917" y="2237410"/>
            <a:ext cx="1389185" cy="62553"/>
          </a:xfrm>
          <a:prstGeom prst="curvedConnector3">
            <a:avLst/>
          </a:prstGeom>
          <a:noFill/>
          <a:ln w="19050" cap="flat" cmpd="sng" algn="ctr">
            <a:solidFill>
              <a:srgbClr val="5B9BD5"/>
            </a:solidFill>
            <a:prstDash val="dash"/>
            <a:miter lim="800000"/>
            <a:tailEnd type="triangle"/>
          </a:ln>
          <a:effectLst/>
        </p:spPr>
      </p:cxnSp>
      <p:sp>
        <p:nvSpPr>
          <p:cNvPr id="167" name="TextBox 166"/>
          <p:cNvSpPr txBox="1"/>
          <p:nvPr/>
        </p:nvSpPr>
        <p:spPr>
          <a:xfrm>
            <a:off x="5018880" y="1843452"/>
            <a:ext cx="654346" cy="213585"/>
          </a:xfrm>
          <a:prstGeom prst="rect">
            <a:avLst/>
          </a:prstGeom>
          <a:noFill/>
        </p:spPr>
        <p:txBody>
          <a:bodyPr wrap="none" rtlCol="0">
            <a:spAutoFit/>
          </a:bodyPr>
          <a:lstStyle/>
          <a:p>
            <a:r>
              <a:rPr lang="en-US" sz="788" dirty="0" err="1">
                <a:solidFill>
                  <a:prstClr val="black"/>
                </a:solidFill>
                <a:latin typeface="Calibri" panose="020F0502020204030204"/>
              </a:rPr>
              <a:t>hasAddress</a:t>
            </a:r>
            <a:endParaRPr lang="en-US" sz="788" dirty="0">
              <a:solidFill>
                <a:prstClr val="black"/>
              </a:solidFill>
              <a:latin typeface="Calibri" panose="020F0502020204030204"/>
            </a:endParaRPr>
          </a:p>
        </p:txBody>
      </p:sp>
      <p:sp>
        <p:nvSpPr>
          <p:cNvPr id="168" name="TextBox 167"/>
          <p:cNvSpPr txBox="1"/>
          <p:nvPr/>
        </p:nvSpPr>
        <p:spPr>
          <a:xfrm>
            <a:off x="5071635" y="2337057"/>
            <a:ext cx="569387" cy="213585"/>
          </a:xfrm>
          <a:prstGeom prst="rect">
            <a:avLst/>
          </a:prstGeom>
          <a:noFill/>
        </p:spPr>
        <p:txBody>
          <a:bodyPr wrap="none" rtlCol="0">
            <a:spAutoFit/>
          </a:bodyPr>
          <a:lstStyle/>
          <a:p>
            <a:r>
              <a:rPr lang="en-US" sz="788" dirty="0" err="1">
                <a:solidFill>
                  <a:prstClr val="black"/>
                </a:solidFill>
                <a:latin typeface="Calibri" panose="020F0502020204030204"/>
              </a:rPr>
              <a:t>hasName</a:t>
            </a:r>
            <a:endParaRPr lang="en-US" sz="788" dirty="0">
              <a:solidFill>
                <a:prstClr val="black"/>
              </a:solidFill>
              <a:latin typeface="Calibri" panose="020F0502020204030204"/>
            </a:endParaRPr>
          </a:p>
        </p:txBody>
      </p:sp>
      <p:grpSp>
        <p:nvGrpSpPr>
          <p:cNvPr id="169" name="Group 168"/>
          <p:cNvGrpSpPr/>
          <p:nvPr/>
        </p:nvGrpSpPr>
        <p:grpSpPr>
          <a:xfrm>
            <a:off x="7135638" y="3290228"/>
            <a:ext cx="808892" cy="439615"/>
            <a:chOff x="4806462" y="1922585"/>
            <a:chExt cx="1078523" cy="586153"/>
          </a:xfrm>
        </p:grpSpPr>
        <p:sp>
          <p:nvSpPr>
            <p:cNvPr id="170" name="Rounded Rectangle 169"/>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input</a:t>
              </a:r>
            </a:p>
          </p:txBody>
        </p:sp>
        <p:sp>
          <p:nvSpPr>
            <p:cNvPr id="171" name="Rectangle 170"/>
            <p:cNvSpPr/>
            <p:nvPr/>
          </p:nvSpPr>
          <p:spPr>
            <a:xfrm>
              <a:off x="4806462" y="1922585"/>
              <a:ext cx="1078523" cy="259146"/>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Lw:Input</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172" name="Group 171"/>
          <p:cNvGrpSpPr/>
          <p:nvPr/>
        </p:nvGrpSpPr>
        <p:grpSpPr>
          <a:xfrm>
            <a:off x="8155596" y="3049016"/>
            <a:ext cx="808892" cy="439615"/>
            <a:chOff x="4806462" y="1922585"/>
            <a:chExt cx="1078523" cy="586153"/>
          </a:xfrm>
        </p:grpSpPr>
        <p:sp>
          <p:nvSpPr>
            <p:cNvPr id="173" name="Rounded Rectangle 172"/>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output</a:t>
              </a:r>
            </a:p>
          </p:txBody>
        </p:sp>
        <p:sp>
          <p:nvSpPr>
            <p:cNvPr id="174" name="Rectangle 173"/>
            <p:cNvSpPr/>
            <p:nvPr/>
          </p:nvSpPr>
          <p:spPr>
            <a:xfrm>
              <a:off x="4806462" y="1922585"/>
              <a:ext cx="1078523" cy="259146"/>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Lw:Output</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175" name="Group 174"/>
          <p:cNvGrpSpPr/>
          <p:nvPr/>
        </p:nvGrpSpPr>
        <p:grpSpPr>
          <a:xfrm>
            <a:off x="1010597" y="4329776"/>
            <a:ext cx="808892" cy="439615"/>
            <a:chOff x="4806462" y="1922585"/>
            <a:chExt cx="1078523" cy="586153"/>
          </a:xfrm>
        </p:grpSpPr>
        <p:sp>
          <p:nvSpPr>
            <p:cNvPr id="176" name="Rounded Rectangle 175"/>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model</a:t>
              </a:r>
            </a:p>
          </p:txBody>
        </p:sp>
        <p:sp>
          <p:nvSpPr>
            <p:cNvPr id="177" name="Rectangle 176"/>
            <p:cNvSpPr/>
            <p:nvPr/>
          </p:nvSpPr>
          <p:spPr>
            <a:xfrm>
              <a:off x="4806462" y="1922585"/>
              <a:ext cx="1078523" cy="259146"/>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Lw:Model</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178" name="Group 177"/>
          <p:cNvGrpSpPr/>
          <p:nvPr/>
        </p:nvGrpSpPr>
        <p:grpSpPr>
          <a:xfrm>
            <a:off x="5836719" y="3134645"/>
            <a:ext cx="808892" cy="439615"/>
            <a:chOff x="4806462" y="1922585"/>
            <a:chExt cx="1078523" cy="586153"/>
          </a:xfrm>
        </p:grpSpPr>
        <p:sp>
          <p:nvSpPr>
            <p:cNvPr id="179" name="Rounded Rectangle 178"/>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director</a:t>
              </a:r>
            </a:p>
          </p:txBody>
        </p:sp>
        <p:sp>
          <p:nvSpPr>
            <p:cNvPr id="180" name="Rectangle 179"/>
            <p:cNvSpPr/>
            <p:nvPr/>
          </p:nvSpPr>
          <p:spPr>
            <a:xfrm>
              <a:off x="4806462" y="1922585"/>
              <a:ext cx="1078523" cy="259146"/>
            </a:xfrm>
            <a:prstGeom prst="rect">
              <a:avLst/>
            </a:prstGeom>
            <a:solidFill>
              <a:srgbClr val="ED7D31"/>
            </a:solidFill>
            <a:ln w="12700" cap="flat" cmpd="sng" algn="ctr">
              <a:solidFill>
                <a:srgbClr val="ED7D31">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foaf:Person</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181" name="Group 180"/>
          <p:cNvGrpSpPr/>
          <p:nvPr/>
        </p:nvGrpSpPr>
        <p:grpSpPr>
          <a:xfrm>
            <a:off x="6095776" y="4287752"/>
            <a:ext cx="923195" cy="439615"/>
            <a:chOff x="4806462" y="1922585"/>
            <a:chExt cx="1078523" cy="586153"/>
          </a:xfrm>
        </p:grpSpPr>
        <p:sp>
          <p:nvSpPr>
            <p:cNvPr id="182" name="Rounded Rectangle 181"/>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actor</a:t>
              </a:r>
            </a:p>
          </p:txBody>
        </p:sp>
        <p:sp>
          <p:nvSpPr>
            <p:cNvPr id="183" name="Rectangle 182"/>
            <p:cNvSpPr/>
            <p:nvPr/>
          </p:nvSpPr>
          <p:spPr>
            <a:xfrm>
              <a:off x="4806462" y="1922585"/>
              <a:ext cx="1078523" cy="259146"/>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dbpedia:Actor</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184" name="Group 183"/>
          <p:cNvGrpSpPr/>
          <p:nvPr/>
        </p:nvGrpSpPr>
        <p:grpSpPr>
          <a:xfrm>
            <a:off x="6897707" y="5452422"/>
            <a:ext cx="923195" cy="439615"/>
            <a:chOff x="4806462" y="1922585"/>
            <a:chExt cx="1078523" cy="586153"/>
          </a:xfrm>
        </p:grpSpPr>
        <p:sp>
          <p:nvSpPr>
            <p:cNvPr id="185" name="Rounded Rectangle 184"/>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film</a:t>
              </a:r>
            </a:p>
          </p:txBody>
        </p:sp>
        <p:sp>
          <p:nvSpPr>
            <p:cNvPr id="186" name="Rectangle 185"/>
            <p:cNvSpPr/>
            <p:nvPr/>
          </p:nvSpPr>
          <p:spPr>
            <a:xfrm>
              <a:off x="4806462" y="1922585"/>
              <a:ext cx="1078523" cy="259146"/>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dbpedia:Film</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cxnSp>
        <p:nvCxnSpPr>
          <p:cNvPr id="187" name="Curved Connector 186"/>
          <p:cNvCxnSpPr>
            <a:stCxn id="170" idx="1"/>
            <a:endCxn id="179" idx="3"/>
          </p:cNvCxnSpPr>
          <p:nvPr/>
        </p:nvCxnSpPr>
        <p:spPr>
          <a:xfrm rot="10800000">
            <a:off x="6645612" y="3375464"/>
            <a:ext cx="490027" cy="155583"/>
          </a:xfrm>
          <a:prstGeom prst="curvedConnector3">
            <a:avLst>
              <a:gd name="adj1" fmla="val 50000"/>
            </a:avLst>
          </a:prstGeom>
          <a:noFill/>
          <a:ln w="19050" cap="flat" cmpd="sng" algn="ctr">
            <a:solidFill>
              <a:srgbClr val="5B9BD5"/>
            </a:solidFill>
            <a:prstDash val="solid"/>
            <a:miter lim="800000"/>
            <a:tailEnd type="triangle"/>
          </a:ln>
          <a:effectLst/>
        </p:spPr>
      </p:cxnSp>
      <p:sp>
        <p:nvSpPr>
          <p:cNvPr id="188" name="TextBox 187"/>
          <p:cNvSpPr txBox="1"/>
          <p:nvPr/>
        </p:nvSpPr>
        <p:spPr>
          <a:xfrm>
            <a:off x="7168725" y="4032719"/>
            <a:ext cx="697627" cy="213585"/>
          </a:xfrm>
          <a:prstGeom prst="rect">
            <a:avLst/>
          </a:prstGeom>
          <a:noFill/>
        </p:spPr>
        <p:txBody>
          <a:bodyPr wrap="none" rtlCol="0">
            <a:spAutoFit/>
          </a:bodyPr>
          <a:lstStyle/>
          <a:p>
            <a:r>
              <a:rPr lang="en-US" sz="788" dirty="0" err="1">
                <a:solidFill>
                  <a:prstClr val="black"/>
                </a:solidFill>
                <a:latin typeface="Calibri" panose="020F0502020204030204"/>
              </a:rPr>
              <a:t>hasAttribute</a:t>
            </a:r>
            <a:endParaRPr lang="en-US" sz="788" dirty="0">
              <a:solidFill>
                <a:prstClr val="black"/>
              </a:solidFill>
              <a:latin typeface="Calibri" panose="020F0502020204030204"/>
            </a:endParaRPr>
          </a:p>
        </p:txBody>
      </p:sp>
      <p:cxnSp>
        <p:nvCxnSpPr>
          <p:cNvPr id="189" name="Curved Connector 188"/>
          <p:cNvCxnSpPr>
            <a:stCxn id="170" idx="2"/>
            <a:endCxn id="182" idx="3"/>
          </p:cNvCxnSpPr>
          <p:nvPr/>
        </p:nvCxnSpPr>
        <p:spPr>
          <a:xfrm rot="5400000">
            <a:off x="6880163" y="3868650"/>
            <a:ext cx="798729" cy="521114"/>
          </a:xfrm>
          <a:prstGeom prst="curvedConnector2">
            <a:avLst/>
          </a:prstGeom>
          <a:noFill/>
          <a:ln w="19050" cap="flat" cmpd="sng" algn="ctr">
            <a:solidFill>
              <a:srgbClr val="5B9BD5"/>
            </a:solidFill>
            <a:prstDash val="solid"/>
            <a:miter lim="800000"/>
            <a:tailEnd type="triangle"/>
          </a:ln>
          <a:effectLst/>
        </p:spPr>
      </p:cxnSp>
      <p:sp>
        <p:nvSpPr>
          <p:cNvPr id="190" name="TextBox 189"/>
          <p:cNvSpPr txBox="1"/>
          <p:nvPr/>
        </p:nvSpPr>
        <p:spPr>
          <a:xfrm>
            <a:off x="6512843" y="3681593"/>
            <a:ext cx="697627" cy="213585"/>
          </a:xfrm>
          <a:prstGeom prst="rect">
            <a:avLst/>
          </a:prstGeom>
          <a:noFill/>
        </p:spPr>
        <p:txBody>
          <a:bodyPr wrap="none" rtlCol="0">
            <a:spAutoFit/>
          </a:bodyPr>
          <a:lstStyle/>
          <a:p>
            <a:r>
              <a:rPr lang="en-US" sz="788" dirty="0" err="1">
                <a:solidFill>
                  <a:prstClr val="black"/>
                </a:solidFill>
                <a:latin typeface="Calibri" panose="020F0502020204030204"/>
              </a:rPr>
              <a:t>hasAttribute</a:t>
            </a:r>
            <a:endParaRPr lang="en-US" sz="788" dirty="0">
              <a:solidFill>
                <a:prstClr val="black"/>
              </a:solidFill>
              <a:latin typeface="Calibri" panose="020F0502020204030204"/>
            </a:endParaRPr>
          </a:p>
        </p:txBody>
      </p:sp>
      <p:cxnSp>
        <p:nvCxnSpPr>
          <p:cNvPr id="191" name="Curved Connector 190"/>
          <p:cNvCxnSpPr>
            <a:stCxn id="161" idx="2"/>
            <a:endCxn id="171" idx="0"/>
          </p:cNvCxnSpPr>
          <p:nvPr/>
        </p:nvCxnSpPr>
        <p:spPr>
          <a:xfrm rot="16200000" flipH="1">
            <a:off x="5517267" y="1267409"/>
            <a:ext cx="854023" cy="3191613"/>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192" name="Curved Connector 191"/>
          <p:cNvCxnSpPr>
            <a:stCxn id="161" idx="2"/>
            <a:endCxn id="174" idx="0"/>
          </p:cNvCxnSpPr>
          <p:nvPr/>
        </p:nvCxnSpPr>
        <p:spPr>
          <a:xfrm rot="16200000" flipH="1">
            <a:off x="6147852" y="636824"/>
            <a:ext cx="612811" cy="4211571"/>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193" name="Curved Connector 192"/>
          <p:cNvCxnSpPr>
            <a:stCxn id="173" idx="2"/>
            <a:endCxn id="186" idx="0"/>
          </p:cNvCxnSpPr>
          <p:nvPr/>
        </p:nvCxnSpPr>
        <p:spPr>
          <a:xfrm rot="5400000">
            <a:off x="6977779" y="3870158"/>
            <a:ext cx="1963792" cy="1200737"/>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194" name="Curved Connector 193"/>
          <p:cNvCxnSpPr>
            <a:stCxn id="161" idx="1"/>
            <a:endCxn id="177" idx="0"/>
          </p:cNvCxnSpPr>
          <p:nvPr/>
        </p:nvCxnSpPr>
        <p:spPr>
          <a:xfrm rot="10800000" flipV="1">
            <a:off x="1415045" y="2237409"/>
            <a:ext cx="2528981" cy="2092366"/>
          </a:xfrm>
          <a:prstGeom prst="curvedConnector2">
            <a:avLst/>
          </a:prstGeom>
          <a:noFill/>
          <a:ln w="19050" cap="flat" cmpd="sng" algn="ctr">
            <a:solidFill>
              <a:srgbClr val="5B9BD5"/>
            </a:solidFill>
            <a:prstDash val="solid"/>
            <a:miter lim="800000"/>
            <a:tailEnd type="triangle"/>
          </a:ln>
          <a:effectLst/>
        </p:spPr>
      </p:cxnSp>
      <p:grpSp>
        <p:nvGrpSpPr>
          <p:cNvPr id="195" name="Group 194"/>
          <p:cNvGrpSpPr/>
          <p:nvPr/>
        </p:nvGrpSpPr>
        <p:grpSpPr>
          <a:xfrm>
            <a:off x="2924850" y="4309579"/>
            <a:ext cx="1039862" cy="439615"/>
            <a:chOff x="4806462" y="1922585"/>
            <a:chExt cx="1078523" cy="586153"/>
          </a:xfrm>
        </p:grpSpPr>
        <p:sp>
          <p:nvSpPr>
            <p:cNvPr id="196" name="Rounded Rectangle 195"/>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atom3</a:t>
              </a:r>
            </a:p>
          </p:txBody>
        </p:sp>
        <p:sp>
          <p:nvSpPr>
            <p:cNvPr id="197" name="Rectangle 196"/>
            <p:cNvSpPr/>
            <p:nvPr/>
          </p:nvSpPr>
          <p:spPr>
            <a:xfrm>
              <a:off x="4806462" y="1922585"/>
              <a:ext cx="1078523" cy="259146"/>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swrl:ClassAtom</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198" name="Group 197"/>
          <p:cNvGrpSpPr/>
          <p:nvPr/>
        </p:nvGrpSpPr>
        <p:grpSpPr>
          <a:xfrm>
            <a:off x="2877769" y="2640470"/>
            <a:ext cx="1039862" cy="439615"/>
            <a:chOff x="4806462" y="1922585"/>
            <a:chExt cx="1078523" cy="586153"/>
          </a:xfrm>
        </p:grpSpPr>
        <p:sp>
          <p:nvSpPr>
            <p:cNvPr id="199" name="Rounded Rectangle 198"/>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atom1</a:t>
              </a:r>
            </a:p>
          </p:txBody>
        </p:sp>
        <p:sp>
          <p:nvSpPr>
            <p:cNvPr id="200" name="Rectangle 199"/>
            <p:cNvSpPr/>
            <p:nvPr/>
          </p:nvSpPr>
          <p:spPr>
            <a:xfrm>
              <a:off x="4806462" y="1922585"/>
              <a:ext cx="1078523" cy="259146"/>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swrl:ClassAtom</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201" name="Group 200"/>
          <p:cNvGrpSpPr/>
          <p:nvPr/>
        </p:nvGrpSpPr>
        <p:grpSpPr>
          <a:xfrm>
            <a:off x="2892853" y="3456922"/>
            <a:ext cx="1039862" cy="439615"/>
            <a:chOff x="4806462" y="1922585"/>
            <a:chExt cx="1078523" cy="586153"/>
          </a:xfrm>
        </p:grpSpPr>
        <p:sp>
          <p:nvSpPr>
            <p:cNvPr id="202" name="Rounded Rectangle 201"/>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atom2</a:t>
              </a:r>
            </a:p>
          </p:txBody>
        </p:sp>
        <p:sp>
          <p:nvSpPr>
            <p:cNvPr id="203" name="Rectangle 202"/>
            <p:cNvSpPr/>
            <p:nvPr/>
          </p:nvSpPr>
          <p:spPr>
            <a:xfrm>
              <a:off x="4806462" y="1922585"/>
              <a:ext cx="1078523" cy="259146"/>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swrl:ClassAtom</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sp>
        <p:nvSpPr>
          <p:cNvPr id="204" name="Rectangle 203"/>
          <p:cNvSpPr/>
          <p:nvPr/>
        </p:nvSpPr>
        <p:spPr>
          <a:xfrm>
            <a:off x="3804266" y="3137180"/>
            <a:ext cx="869950" cy="194921"/>
          </a:xfrm>
          <a:prstGeom prst="rect">
            <a:avLst/>
          </a:prstGeom>
          <a:solidFill>
            <a:srgbClr val="ED7D31"/>
          </a:solidFill>
          <a:ln w="12700" cap="flat" cmpd="sng" algn="ctr">
            <a:solidFill>
              <a:srgbClr val="ED7D31">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smtClean="0">
                <a:ln>
                  <a:noFill/>
                </a:ln>
                <a:solidFill>
                  <a:prstClr val="white"/>
                </a:solidFill>
                <a:effectLst/>
                <a:uLnTx/>
                <a:uFillTx/>
                <a:latin typeface="Calibri" panose="020F0502020204030204"/>
              </a:rPr>
              <a:t>foaf:Person</a:t>
            </a:r>
            <a:endParaRPr kumimoji="0" lang="en-US" sz="900" b="0" i="0" u="none" strike="noStrike" kern="0" cap="none" spc="0" normalizeH="0" baseline="0" noProof="0" dirty="0" smtClean="0">
              <a:ln>
                <a:noFill/>
              </a:ln>
              <a:solidFill>
                <a:prstClr val="white"/>
              </a:solidFill>
              <a:effectLst/>
              <a:uLnTx/>
              <a:uFillTx/>
              <a:latin typeface="Calibri" panose="020F0502020204030204"/>
            </a:endParaRPr>
          </a:p>
        </p:txBody>
      </p:sp>
      <p:cxnSp>
        <p:nvCxnSpPr>
          <p:cNvPr id="205" name="Curved Connector 204"/>
          <p:cNvCxnSpPr>
            <a:stCxn id="199" idx="2"/>
            <a:endCxn id="204" idx="1"/>
          </p:cNvCxnSpPr>
          <p:nvPr/>
        </p:nvCxnSpPr>
        <p:spPr>
          <a:xfrm rot="16200000" flipH="1">
            <a:off x="3523706" y="2954079"/>
            <a:ext cx="154556" cy="406566"/>
          </a:xfrm>
          <a:prstGeom prst="curvedConnector2">
            <a:avLst/>
          </a:prstGeom>
          <a:noFill/>
          <a:ln w="19050" cap="flat" cmpd="sng" algn="ctr">
            <a:solidFill>
              <a:srgbClr val="5B9BD5"/>
            </a:solidFill>
            <a:prstDash val="solid"/>
            <a:miter lim="800000"/>
            <a:tailEnd type="triangle"/>
          </a:ln>
          <a:effectLst/>
        </p:spPr>
      </p:cxnSp>
      <p:cxnSp>
        <p:nvCxnSpPr>
          <p:cNvPr id="206" name="Curved Connector 205"/>
          <p:cNvCxnSpPr>
            <a:stCxn id="199" idx="3"/>
            <a:endCxn id="179" idx="1"/>
          </p:cNvCxnSpPr>
          <p:nvPr/>
        </p:nvCxnSpPr>
        <p:spPr>
          <a:xfrm>
            <a:off x="3917631" y="2881289"/>
            <a:ext cx="1919088" cy="494175"/>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07" name="Curved Connector 206"/>
          <p:cNvCxnSpPr>
            <a:stCxn id="202" idx="2"/>
            <a:endCxn id="217" idx="1"/>
          </p:cNvCxnSpPr>
          <p:nvPr/>
        </p:nvCxnSpPr>
        <p:spPr>
          <a:xfrm rot="16200000" flipH="1">
            <a:off x="3543704" y="3765617"/>
            <a:ext cx="189489" cy="451329"/>
          </a:xfrm>
          <a:prstGeom prst="curvedConnector2">
            <a:avLst/>
          </a:prstGeom>
          <a:noFill/>
          <a:ln w="19050" cap="flat" cmpd="sng" algn="ctr">
            <a:solidFill>
              <a:srgbClr val="5B9BD5"/>
            </a:solidFill>
            <a:prstDash val="solid"/>
            <a:miter lim="800000"/>
            <a:tailEnd type="triangle"/>
          </a:ln>
          <a:effectLst/>
        </p:spPr>
      </p:cxnSp>
      <p:cxnSp>
        <p:nvCxnSpPr>
          <p:cNvPr id="208" name="Curved Connector 207"/>
          <p:cNvCxnSpPr>
            <a:stCxn id="202" idx="3"/>
            <a:endCxn id="182" idx="1"/>
          </p:cNvCxnSpPr>
          <p:nvPr/>
        </p:nvCxnSpPr>
        <p:spPr>
          <a:xfrm>
            <a:off x="3932715" y="3697742"/>
            <a:ext cx="2163061" cy="830830"/>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09" name="Curved Connector 208"/>
          <p:cNvCxnSpPr>
            <a:stCxn id="196" idx="2"/>
            <a:endCxn id="218" idx="1"/>
          </p:cNvCxnSpPr>
          <p:nvPr/>
        </p:nvCxnSpPr>
        <p:spPr>
          <a:xfrm rot="16200000" flipH="1">
            <a:off x="3536855" y="4657120"/>
            <a:ext cx="198277" cy="382424"/>
          </a:xfrm>
          <a:prstGeom prst="curvedConnector2">
            <a:avLst/>
          </a:prstGeom>
          <a:noFill/>
          <a:ln w="19050" cap="flat" cmpd="sng" algn="ctr">
            <a:solidFill>
              <a:srgbClr val="5B9BD5"/>
            </a:solidFill>
            <a:prstDash val="solid"/>
            <a:miter lim="800000"/>
            <a:tailEnd type="triangle"/>
          </a:ln>
          <a:effectLst/>
        </p:spPr>
      </p:cxnSp>
      <p:cxnSp>
        <p:nvCxnSpPr>
          <p:cNvPr id="210" name="Curved Connector 209"/>
          <p:cNvCxnSpPr>
            <a:stCxn id="196" idx="3"/>
            <a:endCxn id="185" idx="1"/>
          </p:cNvCxnSpPr>
          <p:nvPr/>
        </p:nvCxnSpPr>
        <p:spPr>
          <a:xfrm>
            <a:off x="3964712" y="4550399"/>
            <a:ext cx="2932995" cy="1142843"/>
          </a:xfrm>
          <a:prstGeom prst="curvedConnector3">
            <a:avLst>
              <a:gd name="adj1" fmla="val 50000"/>
            </a:avLst>
          </a:prstGeom>
          <a:noFill/>
          <a:ln w="19050" cap="flat" cmpd="sng" algn="ctr">
            <a:solidFill>
              <a:srgbClr val="5B9BD5"/>
            </a:solidFill>
            <a:prstDash val="solid"/>
            <a:miter lim="800000"/>
            <a:tailEnd type="triangle"/>
          </a:ln>
          <a:effectLst/>
        </p:spPr>
      </p:cxnSp>
      <p:grpSp>
        <p:nvGrpSpPr>
          <p:cNvPr id="211" name="Group 210"/>
          <p:cNvGrpSpPr/>
          <p:nvPr/>
        </p:nvGrpSpPr>
        <p:grpSpPr>
          <a:xfrm>
            <a:off x="2813016" y="5228427"/>
            <a:ext cx="1263530" cy="439615"/>
            <a:chOff x="4806462" y="1922585"/>
            <a:chExt cx="1078523" cy="586153"/>
          </a:xfrm>
        </p:grpSpPr>
        <p:sp>
          <p:nvSpPr>
            <p:cNvPr id="212" name="Rounded Rectangle 211"/>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atom4</a:t>
              </a:r>
            </a:p>
          </p:txBody>
        </p:sp>
        <p:sp>
          <p:nvSpPr>
            <p:cNvPr id="213" name="Rectangle 212"/>
            <p:cNvSpPr/>
            <p:nvPr/>
          </p:nvSpPr>
          <p:spPr>
            <a:xfrm>
              <a:off x="4806462" y="1922585"/>
              <a:ext cx="1078523" cy="259146"/>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swrl:PropertyAtom</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214" name="Group 213"/>
          <p:cNvGrpSpPr/>
          <p:nvPr/>
        </p:nvGrpSpPr>
        <p:grpSpPr>
          <a:xfrm>
            <a:off x="2757622" y="6007159"/>
            <a:ext cx="1263530" cy="439615"/>
            <a:chOff x="4806462" y="1922585"/>
            <a:chExt cx="1078523" cy="586153"/>
          </a:xfrm>
        </p:grpSpPr>
        <p:sp>
          <p:nvSpPr>
            <p:cNvPr id="215" name="Rounded Rectangle 214"/>
            <p:cNvSpPr/>
            <p:nvPr/>
          </p:nvSpPr>
          <p:spPr>
            <a:xfrm>
              <a:off x="4806462" y="1978617"/>
              <a:ext cx="1078523" cy="5301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rPr>
                <a:t>atom5</a:t>
              </a:r>
            </a:p>
          </p:txBody>
        </p:sp>
        <p:sp>
          <p:nvSpPr>
            <p:cNvPr id="216" name="Rectangle 215"/>
            <p:cNvSpPr/>
            <p:nvPr/>
          </p:nvSpPr>
          <p:spPr>
            <a:xfrm>
              <a:off x="4806462" y="1922585"/>
              <a:ext cx="1078523" cy="259146"/>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smtClean="0">
                  <a:ln>
                    <a:noFill/>
                  </a:ln>
                  <a:solidFill>
                    <a:prstClr val="white"/>
                  </a:solidFill>
                  <a:effectLst/>
                  <a:uLnTx/>
                  <a:uFillTx/>
                  <a:latin typeface="Calibri" panose="020F0502020204030204"/>
                </a:rPr>
                <a:t>swrl:PropertyAtom</a:t>
              </a:r>
              <a:endParaRPr kumimoji="0" lang="en-US" sz="1050" b="0" i="0" u="none" strike="noStrike" kern="0" cap="none" spc="0" normalizeH="0" baseline="0" noProof="0" dirty="0" smtClean="0">
                <a:ln>
                  <a:noFill/>
                </a:ln>
                <a:solidFill>
                  <a:prstClr val="white"/>
                </a:solidFill>
                <a:effectLst/>
                <a:uLnTx/>
                <a:uFillTx/>
                <a:latin typeface="Calibri" panose="020F0502020204030204"/>
              </a:endParaRPr>
            </a:p>
          </p:txBody>
        </p:sp>
      </p:grpSp>
      <p:sp>
        <p:nvSpPr>
          <p:cNvPr id="217" name="Rectangle 216"/>
          <p:cNvSpPr/>
          <p:nvPr/>
        </p:nvSpPr>
        <p:spPr>
          <a:xfrm>
            <a:off x="3864113" y="3988565"/>
            <a:ext cx="869950" cy="194921"/>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smtClean="0">
                <a:ln>
                  <a:noFill/>
                </a:ln>
                <a:solidFill>
                  <a:prstClr val="white"/>
                </a:solidFill>
                <a:effectLst/>
                <a:uLnTx/>
                <a:uFillTx/>
                <a:latin typeface="Calibri" panose="020F0502020204030204"/>
              </a:rPr>
              <a:t>dbpedia:Actor</a:t>
            </a:r>
            <a:endParaRPr kumimoji="0" lang="en-US" sz="900" b="0" i="0" u="none" strike="noStrike" kern="0" cap="none" spc="0" normalizeH="0" baseline="0" noProof="0" dirty="0" smtClean="0">
              <a:ln>
                <a:noFill/>
              </a:ln>
              <a:solidFill>
                <a:prstClr val="white"/>
              </a:solidFill>
              <a:effectLst/>
              <a:uLnTx/>
              <a:uFillTx/>
              <a:latin typeface="Calibri" panose="020F0502020204030204"/>
            </a:endParaRPr>
          </a:p>
        </p:txBody>
      </p:sp>
      <p:sp>
        <p:nvSpPr>
          <p:cNvPr id="218" name="Rectangle 217"/>
          <p:cNvSpPr/>
          <p:nvPr/>
        </p:nvSpPr>
        <p:spPr>
          <a:xfrm>
            <a:off x="3827205" y="4850010"/>
            <a:ext cx="869950" cy="194921"/>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smtClean="0">
                <a:ln>
                  <a:noFill/>
                </a:ln>
                <a:solidFill>
                  <a:prstClr val="white"/>
                </a:solidFill>
                <a:effectLst/>
                <a:uLnTx/>
                <a:uFillTx/>
                <a:latin typeface="Calibri" panose="020F0502020204030204"/>
              </a:rPr>
              <a:t>dbpedia:Film</a:t>
            </a:r>
            <a:endParaRPr kumimoji="0" lang="en-US" sz="900" b="0" i="0" u="none" strike="noStrike" kern="0" cap="none" spc="0" normalizeH="0" baseline="0" noProof="0" dirty="0" smtClean="0">
              <a:ln>
                <a:noFill/>
              </a:ln>
              <a:solidFill>
                <a:prstClr val="white"/>
              </a:solidFill>
              <a:effectLst/>
              <a:uLnTx/>
              <a:uFillTx/>
              <a:latin typeface="Calibri" panose="020F0502020204030204"/>
            </a:endParaRPr>
          </a:p>
        </p:txBody>
      </p:sp>
      <p:sp>
        <p:nvSpPr>
          <p:cNvPr id="219" name="Rectangle 218"/>
          <p:cNvSpPr/>
          <p:nvPr/>
        </p:nvSpPr>
        <p:spPr>
          <a:xfrm>
            <a:off x="4048784" y="5743888"/>
            <a:ext cx="1271219" cy="216968"/>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smtClean="0">
                <a:ln>
                  <a:noFill/>
                </a:ln>
                <a:solidFill>
                  <a:prstClr val="white"/>
                </a:solidFill>
                <a:effectLst/>
                <a:uLnTx/>
                <a:uFillTx/>
                <a:latin typeface="Calibri" panose="020F0502020204030204"/>
              </a:rPr>
              <a:t>dbpedia-owl:director</a:t>
            </a:r>
            <a:endParaRPr kumimoji="0" lang="en-US" sz="900" b="0" i="0" u="none" strike="noStrike" kern="0" cap="none" spc="0" normalizeH="0" baseline="0" noProof="0" dirty="0" smtClean="0">
              <a:ln>
                <a:noFill/>
              </a:ln>
              <a:solidFill>
                <a:prstClr val="white"/>
              </a:solidFill>
              <a:effectLst/>
              <a:uLnTx/>
              <a:uFillTx/>
              <a:latin typeface="Calibri" panose="020F0502020204030204"/>
            </a:endParaRPr>
          </a:p>
        </p:txBody>
      </p:sp>
      <p:cxnSp>
        <p:nvCxnSpPr>
          <p:cNvPr id="220" name="Curved Connector 219"/>
          <p:cNvCxnSpPr>
            <a:stCxn id="212" idx="2"/>
            <a:endCxn id="219" idx="1"/>
          </p:cNvCxnSpPr>
          <p:nvPr/>
        </p:nvCxnSpPr>
        <p:spPr>
          <a:xfrm rot="16200000" flipH="1">
            <a:off x="3654617" y="5458205"/>
            <a:ext cx="184331" cy="604003"/>
          </a:xfrm>
          <a:prstGeom prst="curvedConnector2">
            <a:avLst/>
          </a:prstGeom>
          <a:noFill/>
          <a:ln w="19050" cap="flat" cmpd="sng" algn="ctr">
            <a:solidFill>
              <a:srgbClr val="5B9BD5"/>
            </a:solidFill>
            <a:prstDash val="solid"/>
            <a:miter lim="800000"/>
            <a:tailEnd type="triangle"/>
          </a:ln>
          <a:effectLst/>
        </p:spPr>
      </p:cxnSp>
      <p:cxnSp>
        <p:nvCxnSpPr>
          <p:cNvPr id="221" name="Curved Connector 220"/>
          <p:cNvCxnSpPr>
            <a:stCxn id="212" idx="3"/>
            <a:endCxn id="185" idx="1"/>
          </p:cNvCxnSpPr>
          <p:nvPr/>
        </p:nvCxnSpPr>
        <p:spPr>
          <a:xfrm>
            <a:off x="4076546" y="5469246"/>
            <a:ext cx="2821161" cy="223996"/>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22" name="Curved Connector 221"/>
          <p:cNvCxnSpPr>
            <a:stCxn id="212" idx="3"/>
            <a:endCxn id="179" idx="1"/>
          </p:cNvCxnSpPr>
          <p:nvPr/>
        </p:nvCxnSpPr>
        <p:spPr>
          <a:xfrm flipV="1">
            <a:off x="4076546" y="3375465"/>
            <a:ext cx="1760173" cy="2093782"/>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23" name="Curved Connector 222"/>
          <p:cNvCxnSpPr>
            <a:stCxn id="215" idx="3"/>
            <a:endCxn id="182" idx="1"/>
          </p:cNvCxnSpPr>
          <p:nvPr/>
        </p:nvCxnSpPr>
        <p:spPr>
          <a:xfrm flipV="1">
            <a:off x="4021152" y="4528572"/>
            <a:ext cx="2074624" cy="1719407"/>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24" name="Curved Connector 223"/>
          <p:cNvCxnSpPr>
            <a:stCxn id="215" idx="3"/>
            <a:endCxn id="185" idx="1"/>
          </p:cNvCxnSpPr>
          <p:nvPr/>
        </p:nvCxnSpPr>
        <p:spPr>
          <a:xfrm flipV="1">
            <a:off x="4021152" y="5693242"/>
            <a:ext cx="2876555" cy="554737"/>
          </a:xfrm>
          <a:prstGeom prst="curvedConnector3">
            <a:avLst>
              <a:gd name="adj1" fmla="val 50000"/>
            </a:avLst>
          </a:prstGeom>
          <a:noFill/>
          <a:ln w="19050" cap="flat" cmpd="sng" algn="ctr">
            <a:solidFill>
              <a:srgbClr val="5B9BD5"/>
            </a:solidFill>
            <a:prstDash val="solid"/>
            <a:miter lim="800000"/>
            <a:tailEnd type="triangle"/>
          </a:ln>
          <a:effectLst/>
        </p:spPr>
      </p:cxnSp>
      <p:sp>
        <p:nvSpPr>
          <p:cNvPr id="225" name="Rectangle 224"/>
          <p:cNvSpPr/>
          <p:nvPr/>
        </p:nvSpPr>
        <p:spPr>
          <a:xfrm>
            <a:off x="4084649" y="6524400"/>
            <a:ext cx="1271219" cy="216968"/>
          </a:xfrm>
          <a:prstGeom prst="rect">
            <a:avLst/>
          </a:prstGeom>
          <a:solidFill>
            <a:srgbClr val="70AD47"/>
          </a:solidFill>
          <a:ln w="12700" cap="flat" cmpd="sng" algn="ctr">
            <a:solidFill>
              <a:srgbClr val="70AD47">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smtClean="0">
                <a:ln>
                  <a:noFill/>
                </a:ln>
                <a:solidFill>
                  <a:prstClr val="white"/>
                </a:solidFill>
                <a:effectLst/>
                <a:uLnTx/>
                <a:uFillTx/>
                <a:latin typeface="Calibri" panose="020F0502020204030204"/>
              </a:rPr>
              <a:t>dbpedia-owl:starring</a:t>
            </a:r>
            <a:endParaRPr kumimoji="0" lang="en-US" sz="900" b="0" i="0" u="none" strike="noStrike" kern="0" cap="none" spc="0" normalizeH="0" baseline="0" noProof="0" dirty="0" smtClean="0">
              <a:ln>
                <a:noFill/>
              </a:ln>
              <a:solidFill>
                <a:prstClr val="white"/>
              </a:solidFill>
              <a:effectLst/>
              <a:uLnTx/>
              <a:uFillTx/>
              <a:latin typeface="Calibri" panose="020F0502020204030204"/>
            </a:endParaRPr>
          </a:p>
        </p:txBody>
      </p:sp>
      <p:cxnSp>
        <p:nvCxnSpPr>
          <p:cNvPr id="226" name="Curved Connector 225"/>
          <p:cNvCxnSpPr>
            <a:stCxn id="215" idx="2"/>
            <a:endCxn id="225" idx="1"/>
          </p:cNvCxnSpPr>
          <p:nvPr/>
        </p:nvCxnSpPr>
        <p:spPr>
          <a:xfrm rot="16200000" flipH="1">
            <a:off x="3643964" y="6192197"/>
            <a:ext cx="186110" cy="695262"/>
          </a:xfrm>
          <a:prstGeom prst="curvedConnector2">
            <a:avLst/>
          </a:prstGeom>
          <a:noFill/>
          <a:ln w="19050" cap="flat" cmpd="sng" algn="ctr">
            <a:solidFill>
              <a:srgbClr val="5B9BD5"/>
            </a:solidFill>
            <a:prstDash val="solid"/>
            <a:miter lim="800000"/>
            <a:tailEnd type="triangle"/>
          </a:ln>
          <a:effectLst/>
        </p:spPr>
      </p:cxnSp>
      <p:sp>
        <p:nvSpPr>
          <p:cNvPr id="227" name="TextBox 226"/>
          <p:cNvSpPr txBox="1"/>
          <p:nvPr/>
        </p:nvSpPr>
        <p:spPr>
          <a:xfrm>
            <a:off x="8162477" y="4333702"/>
            <a:ext cx="697627" cy="213585"/>
          </a:xfrm>
          <a:prstGeom prst="rect">
            <a:avLst/>
          </a:prstGeom>
          <a:noFill/>
        </p:spPr>
        <p:txBody>
          <a:bodyPr wrap="none" rtlCol="0">
            <a:spAutoFit/>
          </a:bodyPr>
          <a:lstStyle/>
          <a:p>
            <a:r>
              <a:rPr lang="en-US" sz="788" dirty="0" err="1">
                <a:solidFill>
                  <a:prstClr val="black"/>
                </a:solidFill>
                <a:latin typeface="Calibri" panose="020F0502020204030204"/>
              </a:rPr>
              <a:t>hasAttribute</a:t>
            </a:r>
            <a:endParaRPr lang="en-US" sz="788" dirty="0">
              <a:solidFill>
                <a:prstClr val="black"/>
              </a:solidFill>
              <a:latin typeface="Calibri" panose="020F0502020204030204"/>
            </a:endParaRPr>
          </a:p>
        </p:txBody>
      </p:sp>
      <p:cxnSp>
        <p:nvCxnSpPr>
          <p:cNvPr id="228" name="Curved Connector 227"/>
          <p:cNvCxnSpPr>
            <a:stCxn id="176" idx="3"/>
            <a:endCxn id="199" idx="1"/>
          </p:cNvCxnSpPr>
          <p:nvPr/>
        </p:nvCxnSpPr>
        <p:spPr>
          <a:xfrm flipV="1">
            <a:off x="1819490" y="2881289"/>
            <a:ext cx="1058279" cy="1689306"/>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29" name="Curved Connector 228"/>
          <p:cNvCxnSpPr>
            <a:stCxn id="176" idx="3"/>
            <a:endCxn id="202" idx="1"/>
          </p:cNvCxnSpPr>
          <p:nvPr/>
        </p:nvCxnSpPr>
        <p:spPr>
          <a:xfrm flipV="1">
            <a:off x="1819490" y="3697742"/>
            <a:ext cx="1073363" cy="872854"/>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30" name="Curved Connector 229"/>
          <p:cNvCxnSpPr>
            <a:stCxn id="176" idx="3"/>
            <a:endCxn id="196" idx="1"/>
          </p:cNvCxnSpPr>
          <p:nvPr/>
        </p:nvCxnSpPr>
        <p:spPr>
          <a:xfrm flipV="1">
            <a:off x="1819489" y="4550399"/>
            <a:ext cx="1105361" cy="20197"/>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31" name="Curved Connector 230"/>
          <p:cNvCxnSpPr>
            <a:stCxn id="176" idx="3"/>
            <a:endCxn id="212" idx="1"/>
          </p:cNvCxnSpPr>
          <p:nvPr/>
        </p:nvCxnSpPr>
        <p:spPr>
          <a:xfrm>
            <a:off x="1819490" y="4570596"/>
            <a:ext cx="993527" cy="898651"/>
          </a:xfrm>
          <a:prstGeom prst="curvedConnector3">
            <a:avLst>
              <a:gd name="adj1" fmla="val 50000"/>
            </a:avLst>
          </a:prstGeom>
          <a:noFill/>
          <a:ln w="19050" cap="flat" cmpd="sng" algn="ctr">
            <a:solidFill>
              <a:srgbClr val="5B9BD5"/>
            </a:solidFill>
            <a:prstDash val="solid"/>
            <a:miter lim="800000"/>
            <a:tailEnd type="triangle"/>
          </a:ln>
          <a:effectLst/>
        </p:spPr>
      </p:cxnSp>
      <p:cxnSp>
        <p:nvCxnSpPr>
          <p:cNvPr id="232" name="Curved Connector 231"/>
          <p:cNvCxnSpPr>
            <a:stCxn id="176" idx="3"/>
            <a:endCxn id="215" idx="1"/>
          </p:cNvCxnSpPr>
          <p:nvPr/>
        </p:nvCxnSpPr>
        <p:spPr>
          <a:xfrm>
            <a:off x="1819489" y="4570596"/>
            <a:ext cx="938133" cy="1677383"/>
          </a:xfrm>
          <a:prstGeom prst="curvedConnector3">
            <a:avLst>
              <a:gd name="adj1" fmla="val 50000"/>
            </a:avLst>
          </a:prstGeom>
          <a:noFill/>
          <a:ln w="19050" cap="flat" cmpd="sng" algn="ctr">
            <a:solidFill>
              <a:srgbClr val="5B9BD5"/>
            </a:solidFill>
            <a:prstDash val="solid"/>
            <a:miter lim="800000"/>
            <a:tailEnd type="triangle"/>
          </a:ln>
          <a:effectLst/>
        </p:spPr>
      </p:cxnSp>
      <p:sp>
        <p:nvSpPr>
          <p:cNvPr id="233" name="Slide Number Placeholder 232"/>
          <p:cNvSpPr>
            <a:spLocks noGrp="1"/>
          </p:cNvSpPr>
          <p:nvPr>
            <p:ph type="sldNum" idx="10"/>
          </p:nvPr>
        </p:nvSpPr>
        <p:spPr/>
        <p:txBody>
          <a:bodyPr/>
          <a:lstStyle/>
          <a:p>
            <a:pPr>
              <a:defRPr/>
            </a:pPr>
            <a:fld id="{5BEE09FD-8270-4097-A1D2-B56D334152C1}" type="slidenum">
              <a:rPr lang="en-GB" smtClean="0"/>
              <a:pPr>
                <a:defRPr/>
              </a:pPr>
              <a:t>33</a:t>
            </a:fld>
            <a:endParaRPr lang="en-GB"/>
          </a:p>
        </p:txBody>
      </p:sp>
    </p:spTree>
    <p:extLst>
      <p:ext uri="{BB962C8B-B14F-4D97-AF65-F5344CB8AC3E}">
        <p14:creationId xmlns:p14="http://schemas.microsoft.com/office/powerpoint/2010/main" xmlns="" val="31319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Facilitating the Linked Data Consumption</a:t>
            </a:r>
            <a:endParaRPr lang="en-US" sz="2400" dirty="0"/>
          </a:p>
        </p:txBody>
      </p:sp>
      <p:pic>
        <p:nvPicPr>
          <p:cNvPr id="7" name="Content Placeholder 6"/>
          <p:cNvPicPr>
            <a:picLocks noGrp="1" noChangeAspect="1"/>
          </p:cNvPicPr>
          <p:nvPr>
            <p:ph idx="1"/>
          </p:nvPr>
        </p:nvPicPr>
        <p:blipFill>
          <a:blip r:embed="rId3" cstate="print"/>
          <a:stretch>
            <a:fillRect/>
          </a:stretch>
        </p:blipFill>
        <p:spPr>
          <a:xfrm>
            <a:off x="167641" y="2030730"/>
            <a:ext cx="4136247" cy="3146940"/>
          </a:xfrm>
          <a:prstGeom prst="rect">
            <a:avLst/>
          </a:prstGeom>
        </p:spPr>
      </p:pic>
      <p:sp>
        <p:nvSpPr>
          <p:cNvPr id="9" name="Right Arrow 8"/>
          <p:cNvSpPr/>
          <p:nvPr/>
        </p:nvSpPr>
        <p:spPr>
          <a:xfrm>
            <a:off x="4404360" y="3470910"/>
            <a:ext cx="403860" cy="220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036321" y="5437533"/>
            <a:ext cx="2080260" cy="323165"/>
          </a:xfrm>
          <a:prstGeom prst="rect">
            <a:avLst/>
          </a:prstGeom>
          <a:noFill/>
        </p:spPr>
        <p:txBody>
          <a:bodyPr wrap="square" rtlCol="0">
            <a:spAutoFit/>
          </a:bodyPr>
          <a:lstStyle/>
          <a:p>
            <a:r>
              <a:rPr lang="en-US" sz="1500" dirty="0" err="1" smtClean="0"/>
              <a:t>Sparql</a:t>
            </a:r>
            <a:r>
              <a:rPr lang="en-US" sz="1500" dirty="0" smtClean="0"/>
              <a:t> query interface</a:t>
            </a:r>
            <a:endParaRPr lang="en-US" sz="1500" dirty="0"/>
          </a:p>
        </p:txBody>
      </p:sp>
      <p:sp>
        <p:nvSpPr>
          <p:cNvPr id="11" name="TextBox 10"/>
          <p:cNvSpPr txBox="1"/>
          <p:nvPr/>
        </p:nvSpPr>
        <p:spPr>
          <a:xfrm>
            <a:off x="6329396" y="5444822"/>
            <a:ext cx="1912621" cy="323165"/>
          </a:xfrm>
          <a:prstGeom prst="rect">
            <a:avLst/>
          </a:prstGeom>
          <a:noFill/>
        </p:spPr>
        <p:txBody>
          <a:bodyPr wrap="square" rtlCol="0">
            <a:spAutoFit/>
          </a:bodyPr>
          <a:lstStyle/>
          <a:p>
            <a:r>
              <a:rPr lang="en-US" sz="1500" dirty="0" smtClean="0"/>
              <a:t>User friendly Widget</a:t>
            </a:r>
            <a:endParaRPr lang="en-US" sz="1500" dirty="0"/>
          </a:p>
        </p:txBody>
      </p:sp>
      <p:sp>
        <p:nvSpPr>
          <p:cNvPr id="12" name="Right Arrow 11"/>
          <p:cNvSpPr/>
          <p:nvPr/>
        </p:nvSpPr>
        <p:spPr>
          <a:xfrm>
            <a:off x="4349608" y="5444822"/>
            <a:ext cx="403860" cy="220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4" cstate="print"/>
          <a:stretch>
            <a:fillRect/>
          </a:stretch>
        </p:blipFill>
        <p:spPr>
          <a:xfrm>
            <a:off x="4890628" y="2002098"/>
            <a:ext cx="4010132" cy="3175572"/>
          </a:xfrm>
          <a:prstGeom prst="rect">
            <a:avLst/>
          </a:prstGeom>
        </p:spPr>
      </p:pic>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34</a:t>
            </a:fld>
            <a:endParaRPr lang="en-GB"/>
          </a:p>
        </p:txBody>
      </p:sp>
    </p:spTree>
    <p:extLst>
      <p:ext uri="{BB962C8B-B14F-4D97-AF65-F5344CB8AC3E}">
        <p14:creationId xmlns:p14="http://schemas.microsoft.com/office/powerpoint/2010/main" xmlns="" val="2456206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3342" y="1497330"/>
            <a:ext cx="9058412" cy="4168141"/>
          </a:xfrm>
          <a:prstGeom prst="rect">
            <a:avLst/>
          </a:prstGeom>
        </p:spPr>
      </p:pic>
      <p:sp>
        <p:nvSpPr>
          <p:cNvPr id="5" name="Title 1"/>
          <p:cNvSpPr>
            <a:spLocks noGrp="1"/>
          </p:cNvSpPr>
          <p:nvPr>
            <p:ph type="title"/>
          </p:nvPr>
        </p:nvSpPr>
        <p:spPr>
          <a:xfrm>
            <a:off x="304800" y="228600"/>
            <a:ext cx="7656368" cy="647484"/>
          </a:xfrm>
        </p:spPr>
        <p:txBody>
          <a:bodyPr/>
          <a:lstStyle/>
          <a:p>
            <a:r>
              <a:rPr lang="en-US" dirty="0" smtClean="0"/>
              <a:t>Automatic Generation of Widgets</a:t>
            </a:r>
            <a:endParaRPr lang="en-US" dirty="0"/>
          </a:p>
        </p:txBody>
      </p:sp>
      <p:sp>
        <p:nvSpPr>
          <p:cNvPr id="2" name="TextBox 1"/>
          <p:cNvSpPr txBox="1"/>
          <p:nvPr/>
        </p:nvSpPr>
        <p:spPr>
          <a:xfrm>
            <a:off x="546104" y="5805264"/>
            <a:ext cx="7992888" cy="646331"/>
          </a:xfrm>
          <a:prstGeom prst="rect">
            <a:avLst/>
          </a:prstGeom>
          <a:noFill/>
        </p:spPr>
        <p:txBody>
          <a:bodyPr wrap="square" rtlCol="0">
            <a:spAutoFit/>
          </a:bodyPr>
          <a:lstStyle/>
          <a:p>
            <a:r>
              <a:rPr lang="en-US" dirty="0" smtClean="0"/>
              <a:t>The widgets are automatically generated by negotiating with SPARQL endpoints that are using W3C </a:t>
            </a:r>
            <a:r>
              <a:rPr lang="en-US" dirty="0" smtClean="0">
                <a:solidFill>
                  <a:srgbClr val="FF0000"/>
                </a:solidFill>
              </a:rPr>
              <a:t>Data Cube Vocabulary</a:t>
            </a:r>
            <a:endParaRPr lang="en-US" dirty="0">
              <a:solidFill>
                <a:srgbClr val="FF0000"/>
              </a:solidFill>
            </a:endParaRPr>
          </a:p>
        </p:txBody>
      </p:sp>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35</a:t>
            </a:fld>
            <a:endParaRPr lang="en-GB"/>
          </a:p>
        </p:txBody>
      </p:sp>
    </p:spTree>
    <p:extLst>
      <p:ext uri="{BB962C8B-B14F-4D97-AF65-F5344CB8AC3E}">
        <p14:creationId xmlns:p14="http://schemas.microsoft.com/office/powerpoint/2010/main" xmlns="" val="3266883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800" dirty="0" smtClean="0"/>
              <a:t>Converting the Environmental Data 1/2</a:t>
            </a:r>
            <a:endParaRPr lang="de-AT" sz="2800" dirty="0"/>
          </a:p>
        </p:txBody>
      </p:sp>
      <p:sp>
        <p:nvSpPr>
          <p:cNvPr id="3" name="Inhaltsplatzhalter 2"/>
          <p:cNvSpPr>
            <a:spLocks noGrp="1"/>
          </p:cNvSpPr>
          <p:nvPr>
            <p:ph idx="1"/>
          </p:nvPr>
        </p:nvSpPr>
        <p:spPr>
          <a:xfrm>
            <a:off x="395536" y="1268760"/>
            <a:ext cx="3888432" cy="1828800"/>
          </a:xfrm>
        </p:spPr>
        <p:txBody>
          <a:bodyPr>
            <a:normAutofit/>
          </a:bodyPr>
          <a:lstStyle/>
          <a:p>
            <a:r>
              <a:rPr lang="de-AT" sz="2000" dirty="0" smtClean="0"/>
              <a:t>Data </a:t>
            </a:r>
            <a:r>
              <a:rPr lang="de-AT" sz="2000" dirty="0" err="1" smtClean="0"/>
              <a:t>Conversion</a:t>
            </a:r>
            <a:endParaRPr lang="de-AT" sz="2000" dirty="0" smtClean="0"/>
          </a:p>
          <a:p>
            <a:r>
              <a:rPr lang="de-AT" sz="2000" dirty="0" err="1" smtClean="0"/>
              <a:t>Raw</a:t>
            </a:r>
            <a:r>
              <a:rPr lang="de-AT" sz="2000" dirty="0" smtClean="0"/>
              <a:t> Measurement Data </a:t>
            </a:r>
            <a:r>
              <a:rPr lang="de-AT" sz="2000" dirty="0" smtClean="0">
                <a:sym typeface="Wingdings" panose="05000000000000000000" pitchFamily="2" charset="2"/>
              </a:rPr>
              <a:t> W3C RDF Data Cube </a:t>
            </a:r>
            <a:r>
              <a:rPr lang="de-AT" sz="2000" dirty="0" err="1" smtClean="0">
                <a:sym typeface="Wingdings" panose="05000000000000000000" pitchFamily="2" charset="2"/>
              </a:rPr>
              <a:t>Vocabulary</a:t>
            </a:r>
            <a:endParaRPr lang="de-AT" sz="2000" dirty="0" smtClean="0">
              <a:sym typeface="Wingdings" panose="05000000000000000000" pitchFamily="2" charset="2"/>
            </a:endParaRPr>
          </a:p>
          <a:p>
            <a:endParaRPr lang="en-US" dirty="0"/>
          </a:p>
        </p:txBody>
      </p:sp>
      <p:sp>
        <p:nvSpPr>
          <p:cNvPr id="7" name="Flussdiagramm: Dokument 6"/>
          <p:cNvSpPr/>
          <p:nvPr/>
        </p:nvSpPr>
        <p:spPr>
          <a:xfrm>
            <a:off x="3779912" y="3645024"/>
            <a:ext cx="1800200" cy="779333"/>
          </a:xfrm>
          <a:prstGeom prst="flowChartDocumen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AT" dirty="0" smtClean="0"/>
              <a:t>RDF Data Cube</a:t>
            </a:r>
            <a:endParaRPr lang="en-US" dirty="0"/>
          </a:p>
        </p:txBody>
      </p:sp>
      <p:sp>
        <p:nvSpPr>
          <p:cNvPr id="8" name="Eine Ecke des Rechtecks abrunden 7"/>
          <p:cNvSpPr/>
          <p:nvPr/>
        </p:nvSpPr>
        <p:spPr>
          <a:xfrm>
            <a:off x="6948264" y="3670534"/>
            <a:ext cx="1800200" cy="648072"/>
          </a:xfrm>
          <a:prstGeom prst="round1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AT" sz="1600" dirty="0" err="1" smtClean="0"/>
              <a:t>Semantic</a:t>
            </a:r>
            <a:r>
              <a:rPr lang="de-AT" sz="1600" dirty="0" smtClean="0"/>
              <a:t> </a:t>
            </a:r>
            <a:r>
              <a:rPr lang="de-AT" sz="1600" dirty="0" err="1" smtClean="0"/>
              <a:t>Widget</a:t>
            </a:r>
            <a:endParaRPr lang="en-US" sz="1600" dirty="0"/>
          </a:p>
        </p:txBody>
      </p:sp>
      <p:sp>
        <p:nvSpPr>
          <p:cNvPr id="5" name="Rechteck 4"/>
          <p:cNvSpPr/>
          <p:nvPr/>
        </p:nvSpPr>
        <p:spPr>
          <a:xfrm>
            <a:off x="179512" y="4546843"/>
            <a:ext cx="2592288" cy="861774"/>
          </a:xfrm>
          <a:prstGeom prst="rect">
            <a:avLst/>
          </a:prstGeom>
          <a:ln>
            <a:solidFill>
              <a:schemeClr val="tx1"/>
            </a:solidFill>
          </a:ln>
        </p:spPr>
        <p:txBody>
          <a:bodyPr wrap="square">
            <a:spAutoFit/>
          </a:bodyPr>
          <a:lstStyle/>
          <a:p>
            <a:r>
              <a:rPr lang="en-US" sz="1000" dirty="0">
                <a:latin typeface="Courier" pitchFamily="49" charset="0"/>
              </a:rPr>
              <a:t>layerP_AT3340003700020010;47.062999;10.641699;Badesee </a:t>
            </a:r>
            <a:r>
              <a:rPr lang="en-US" sz="1000" dirty="0" err="1">
                <a:latin typeface="Courier" pitchFamily="49" charset="0"/>
              </a:rPr>
              <a:t>Überwasser</a:t>
            </a:r>
            <a:r>
              <a:rPr lang="en-US" sz="1000" dirty="0">
                <a:latin typeface="Courier" pitchFamily="49" charset="0"/>
              </a:rPr>
              <a:t> in Ladis;1;15;21,8;1,5;2013-08-08;2013-08-30 </a:t>
            </a:r>
            <a:r>
              <a:rPr lang="en-US" sz="1000" dirty="0" smtClean="0">
                <a:latin typeface="Courier" pitchFamily="49" charset="0"/>
              </a:rPr>
              <a:t>15:42:40</a:t>
            </a:r>
            <a:endParaRPr lang="en-US" sz="1000" dirty="0">
              <a:latin typeface="Courier" pitchFamily="49" charset="0"/>
            </a:endParaRPr>
          </a:p>
        </p:txBody>
      </p:sp>
      <p:sp>
        <p:nvSpPr>
          <p:cNvPr id="10" name="Rechteck 9"/>
          <p:cNvSpPr/>
          <p:nvPr/>
        </p:nvSpPr>
        <p:spPr>
          <a:xfrm>
            <a:off x="3131840" y="4546843"/>
            <a:ext cx="3096344" cy="1631216"/>
          </a:xfrm>
          <a:prstGeom prst="rect">
            <a:avLst/>
          </a:prstGeom>
          <a:ln>
            <a:solidFill>
              <a:schemeClr val="tx1"/>
            </a:solidFill>
          </a:ln>
        </p:spPr>
        <p:txBody>
          <a:bodyPr wrap="square">
            <a:spAutoFit/>
          </a:bodyPr>
          <a:lstStyle/>
          <a:p>
            <a:r>
              <a:rPr lang="en-US" sz="1000" dirty="0" smtClean="0">
                <a:latin typeface="Courier" pitchFamily="49" charset="0"/>
              </a:rPr>
              <a:t># </a:t>
            </a:r>
            <a:r>
              <a:rPr lang="en-US" sz="1000" dirty="0">
                <a:latin typeface="Courier" pitchFamily="49" charset="0"/>
              </a:rPr>
              <a:t>Example </a:t>
            </a:r>
            <a:r>
              <a:rPr lang="en-US" sz="1000" dirty="0" smtClean="0">
                <a:latin typeface="Courier" pitchFamily="49" charset="0"/>
              </a:rPr>
              <a:t>Observation</a:t>
            </a:r>
            <a:endParaRPr lang="en-US" sz="1000" dirty="0">
              <a:latin typeface="Courier" pitchFamily="49" charset="0"/>
            </a:endParaRPr>
          </a:p>
          <a:p>
            <a:r>
              <a:rPr lang="en-US" sz="1000" dirty="0">
                <a:latin typeface="Courier" pitchFamily="49" charset="0"/>
              </a:rPr>
              <a:t>ifs-env:obs1 a </a:t>
            </a:r>
            <a:r>
              <a:rPr lang="en-US" sz="1000" dirty="0" err="1">
                <a:latin typeface="Courier" pitchFamily="49" charset="0"/>
              </a:rPr>
              <a:t>cube:Observation</a:t>
            </a:r>
            <a:r>
              <a:rPr lang="en-US" sz="1000" dirty="0">
                <a:latin typeface="Courier" pitchFamily="49" charset="0"/>
              </a:rPr>
              <a:t> ;</a:t>
            </a:r>
          </a:p>
          <a:p>
            <a:r>
              <a:rPr lang="en-US" sz="1000" dirty="0">
                <a:latin typeface="Courier" pitchFamily="49" charset="0"/>
              </a:rPr>
              <a:t>    </a:t>
            </a:r>
            <a:r>
              <a:rPr lang="en-US" sz="1000" dirty="0" err="1">
                <a:latin typeface="Courier" pitchFamily="49" charset="0"/>
              </a:rPr>
              <a:t>cube:dataSet</a:t>
            </a:r>
            <a:r>
              <a:rPr lang="en-US" sz="1000" dirty="0">
                <a:latin typeface="Courier" pitchFamily="49" charset="0"/>
              </a:rPr>
              <a:t> </a:t>
            </a:r>
            <a:r>
              <a:rPr lang="en-US" sz="1000" dirty="0" err="1" smtClean="0">
                <a:latin typeface="Courier" pitchFamily="49" charset="0"/>
              </a:rPr>
              <a:t>ifs-env:bathingStats</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err="1">
                <a:latin typeface="Courier" pitchFamily="49" charset="0"/>
              </a:rPr>
              <a:t>ifs-envProps:enterococci</a:t>
            </a:r>
            <a:r>
              <a:rPr lang="en-US" sz="1000" dirty="0">
                <a:latin typeface="Courier" pitchFamily="49" charset="0"/>
              </a:rPr>
              <a:t> "</a:t>
            </a:r>
            <a:r>
              <a:rPr lang="en-US" sz="1000" dirty="0" smtClean="0">
                <a:latin typeface="Courier" pitchFamily="49" charset="0"/>
              </a:rPr>
              <a:t>10";</a:t>
            </a:r>
            <a:br>
              <a:rPr lang="en-US" sz="1000" dirty="0" smtClean="0">
                <a:latin typeface="Courier" pitchFamily="49" charset="0"/>
              </a:rPr>
            </a:br>
            <a:r>
              <a:rPr lang="en-US" sz="1000" dirty="0" smtClean="0">
                <a:latin typeface="Courier" pitchFamily="49" charset="0"/>
              </a:rPr>
              <a:t>    </a:t>
            </a:r>
            <a:r>
              <a:rPr lang="en-US" sz="1000" dirty="0" err="1" smtClean="0">
                <a:latin typeface="Courier" pitchFamily="49" charset="0"/>
              </a:rPr>
              <a:t>ifs-envProps:ecoli</a:t>
            </a:r>
            <a:r>
              <a:rPr lang="en-US" sz="1000" dirty="0" smtClean="0">
                <a:latin typeface="Courier" pitchFamily="49" charset="0"/>
              </a:rPr>
              <a:t> </a:t>
            </a:r>
            <a:r>
              <a:rPr lang="en-US" sz="1000" dirty="0">
                <a:latin typeface="Courier" pitchFamily="49" charset="0"/>
              </a:rPr>
              <a:t>"20</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err="1">
                <a:latin typeface="Courier" pitchFamily="49" charset="0"/>
              </a:rPr>
              <a:t>ifs-envProps:temperature</a:t>
            </a:r>
            <a:r>
              <a:rPr lang="en-US" sz="1000" dirty="0">
                <a:latin typeface="Courier" pitchFamily="49" charset="0"/>
              </a:rPr>
              <a:t> "20</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smtClean="0">
                <a:latin typeface="Courier" pitchFamily="49" charset="0"/>
              </a:rPr>
              <a:t>   </a:t>
            </a:r>
            <a:r>
              <a:rPr lang="en-US" sz="1000" dirty="0" err="1" smtClean="0">
                <a:latin typeface="Courier" pitchFamily="49" charset="0"/>
              </a:rPr>
              <a:t>ifs-envProps:depth</a:t>
            </a:r>
            <a:r>
              <a:rPr lang="en-US" sz="1000" dirty="0" smtClean="0">
                <a:latin typeface="Courier" pitchFamily="49" charset="0"/>
              </a:rPr>
              <a:t> </a:t>
            </a:r>
            <a:r>
              <a:rPr lang="en-US" sz="1000" dirty="0">
                <a:latin typeface="Courier" pitchFamily="49" charset="0"/>
              </a:rPr>
              <a:t>"1.5</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smtClean="0">
                <a:latin typeface="Courier" pitchFamily="49" charset="0"/>
              </a:rPr>
              <a:t>   </a:t>
            </a:r>
            <a:r>
              <a:rPr lang="en-US" sz="1000" dirty="0" err="1" smtClean="0">
                <a:latin typeface="Courier" pitchFamily="49" charset="0"/>
              </a:rPr>
              <a:t>ifs-envProps:date</a:t>
            </a:r>
            <a:r>
              <a:rPr lang="en-US" sz="1000" dirty="0" smtClean="0">
                <a:latin typeface="Courier" pitchFamily="49" charset="0"/>
              </a:rPr>
              <a:t> </a:t>
            </a:r>
            <a:r>
              <a:rPr lang="en-US" sz="1000" dirty="0">
                <a:latin typeface="Courier" pitchFamily="49" charset="0"/>
              </a:rPr>
              <a:t>"2013-07-09</a:t>
            </a:r>
            <a:r>
              <a:rPr lang="en-US" sz="1000" dirty="0" smtClean="0">
                <a:latin typeface="Courier" pitchFamily="49" charset="0"/>
              </a:rPr>
              <a:t>";</a:t>
            </a:r>
            <a:endParaRPr lang="en-US" sz="1000" dirty="0">
              <a:latin typeface="Courier" pitchFamily="49" charset="0"/>
            </a:endParaRPr>
          </a:p>
          <a:p>
            <a:r>
              <a:rPr lang="en-US" sz="1000" dirty="0" smtClean="0">
                <a:latin typeface="Courier" pitchFamily="49" charset="0"/>
              </a:rPr>
              <a:t>    </a:t>
            </a:r>
            <a:r>
              <a:rPr lang="en-US" sz="1000" dirty="0" err="1" smtClean="0">
                <a:latin typeface="Courier" pitchFamily="49" charset="0"/>
              </a:rPr>
              <a:t>ifs-envProps:geo</a:t>
            </a:r>
            <a:r>
              <a:rPr lang="en-US" sz="1000" dirty="0" smtClean="0">
                <a:latin typeface="Courier" pitchFamily="49" charset="0"/>
              </a:rPr>
              <a:t> ifs-envLoc:layerP_AT1120004400010010</a:t>
            </a:r>
            <a:r>
              <a:rPr lang="en-US" sz="1000" dirty="0">
                <a:latin typeface="Courier" pitchFamily="49" charset="0"/>
              </a:rPr>
              <a: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4546843"/>
            <a:ext cx="2208274" cy="136201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9" name="Gerade Verbindung mit Pfeil 8"/>
          <p:cNvCxnSpPr/>
          <p:nvPr/>
        </p:nvCxnSpPr>
        <p:spPr>
          <a:xfrm>
            <a:off x="2195736" y="3994570"/>
            <a:ext cx="15841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p:nvPr/>
        </p:nvCxnSpPr>
        <p:spPr>
          <a:xfrm>
            <a:off x="5580112" y="3994570"/>
            <a:ext cx="13681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Flussdiagramm: Dokument 17"/>
          <p:cNvSpPr/>
          <p:nvPr/>
        </p:nvSpPr>
        <p:spPr>
          <a:xfrm>
            <a:off x="683568" y="3645024"/>
            <a:ext cx="1512168" cy="804843"/>
          </a:xfrm>
          <a:prstGeom prst="flowChartDocumen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AT" dirty="0"/>
              <a:t>CSV / XLS / …</a:t>
            </a:r>
            <a:endParaRPr lang="en-US" dirty="0"/>
          </a:p>
        </p:txBody>
      </p:sp>
      <p:grpSp>
        <p:nvGrpSpPr>
          <p:cNvPr id="20" name="Gruppieren 19"/>
          <p:cNvGrpSpPr/>
          <p:nvPr/>
        </p:nvGrpSpPr>
        <p:grpSpPr>
          <a:xfrm>
            <a:off x="4788024" y="1340768"/>
            <a:ext cx="3514719" cy="1872208"/>
            <a:chOff x="4506828" y="1268760"/>
            <a:chExt cx="3514719" cy="1872208"/>
          </a:xfrm>
        </p:grpSpPr>
        <p:graphicFrame>
          <p:nvGraphicFramePr>
            <p:cNvPr id="12" name="Inhaltsplatzhalter 14"/>
            <p:cNvGraphicFramePr>
              <a:graphicFrameLocks/>
            </p:cNvGraphicFramePr>
            <p:nvPr>
              <p:extLst/>
            </p:nvPr>
          </p:nvGraphicFramePr>
          <p:xfrm>
            <a:off x="4506828" y="1268760"/>
            <a:ext cx="3514719" cy="1872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http://www.clker.com/cliparts/e/v/A/R/K/t/transparent-magnifying-glass-m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80112" y="1844824"/>
              <a:ext cx="1163595" cy="121207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36</a:t>
            </a:fld>
            <a:endParaRPr lang="en-GB"/>
          </a:p>
        </p:txBody>
      </p:sp>
    </p:spTree>
    <p:extLst>
      <p:ext uri="{BB962C8B-B14F-4D97-AF65-F5344CB8AC3E}">
        <p14:creationId xmlns:p14="http://schemas.microsoft.com/office/powerpoint/2010/main" xmlns="" val="2050276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6156175" y="1772816"/>
            <a:ext cx="2758444" cy="4824536"/>
          </a:xfrm>
          <a:prstGeom prst="rect">
            <a:avLst/>
          </a:prstGeom>
          <a:solidFill>
            <a:schemeClr val="accent3">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i="1" dirty="0" smtClean="0">
                <a:solidFill>
                  <a:schemeClr val="tx1"/>
                </a:solidFill>
              </a:rPr>
              <a:t>Semantic Web Platform</a:t>
            </a:r>
            <a:endParaRPr lang="en-US" i="1" dirty="0">
              <a:solidFill>
                <a:schemeClr val="tx1"/>
              </a:solidFill>
            </a:endParaRPr>
          </a:p>
        </p:txBody>
      </p:sp>
      <p:sp>
        <p:nvSpPr>
          <p:cNvPr id="24" name="Rechteck 23"/>
          <p:cNvSpPr/>
          <p:nvPr/>
        </p:nvSpPr>
        <p:spPr>
          <a:xfrm>
            <a:off x="179512" y="1772816"/>
            <a:ext cx="2198504" cy="4824536"/>
          </a:xfrm>
          <a:prstGeom prst="rect">
            <a:avLst/>
          </a:prstGeom>
          <a:solidFill>
            <a:schemeClr val="tx2">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i="1" dirty="0" smtClean="0">
                <a:solidFill>
                  <a:schemeClr val="tx1"/>
                </a:solidFill>
                <a:latin typeface="+mj-lt"/>
              </a:rPr>
              <a:t/>
            </a:r>
            <a:br>
              <a:rPr lang="en-US" i="1" dirty="0" smtClean="0">
                <a:solidFill>
                  <a:schemeClr val="tx1"/>
                </a:solidFill>
                <a:latin typeface="+mj-lt"/>
              </a:rPr>
            </a:br>
            <a:endParaRPr lang="en-US" i="1" dirty="0" smtClean="0">
              <a:solidFill>
                <a:schemeClr val="tx1"/>
              </a:solidFill>
              <a:latin typeface="+mj-lt"/>
            </a:endParaRPr>
          </a:p>
          <a:p>
            <a:pPr algn="ctr"/>
            <a:r>
              <a:rPr lang="en-US" sz="1600" i="1" dirty="0" smtClean="0">
                <a:solidFill>
                  <a:schemeClr val="tx1"/>
                </a:solidFill>
                <a:latin typeface="+mj-lt"/>
              </a:rPr>
              <a:t>Heterogeneous data</a:t>
            </a:r>
            <a:endParaRPr lang="en-US" sz="1600" i="1" dirty="0">
              <a:solidFill>
                <a:schemeClr val="tx1"/>
              </a:solidFill>
              <a:latin typeface="+mj-lt"/>
            </a:endParaRPr>
          </a:p>
        </p:txBody>
      </p:sp>
      <p:sp>
        <p:nvSpPr>
          <p:cNvPr id="25" name="Rechteck 24"/>
          <p:cNvSpPr/>
          <p:nvPr/>
        </p:nvSpPr>
        <p:spPr>
          <a:xfrm>
            <a:off x="2378171" y="1772816"/>
            <a:ext cx="3778004" cy="4824536"/>
          </a:xfrm>
          <a:prstGeom prst="rect">
            <a:avLst/>
          </a:prstGeom>
          <a:solidFill>
            <a:schemeClr val="accent6">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i="1" dirty="0" smtClean="0">
                <a:solidFill>
                  <a:schemeClr val="tx1"/>
                </a:solidFill>
              </a:rPr>
              <a:t>Unified Semantic Data</a:t>
            </a:r>
            <a:endParaRPr lang="en-US" i="1" dirty="0">
              <a:solidFill>
                <a:schemeClr val="tx1"/>
              </a:solidFill>
            </a:endParaRPr>
          </a:p>
        </p:txBody>
      </p:sp>
      <p:sp>
        <p:nvSpPr>
          <p:cNvPr id="2" name="Titel 1"/>
          <p:cNvSpPr>
            <a:spLocks noGrp="1"/>
          </p:cNvSpPr>
          <p:nvPr>
            <p:ph type="title"/>
          </p:nvPr>
        </p:nvSpPr>
        <p:spPr/>
        <p:txBody>
          <a:bodyPr/>
          <a:lstStyle/>
          <a:p>
            <a:r>
              <a:rPr lang="de-AT" sz="2800" dirty="0"/>
              <a:t>Converting the Environmental Data </a:t>
            </a:r>
            <a:r>
              <a:rPr lang="de-AT" sz="2800" dirty="0" smtClean="0"/>
              <a:t>2/2</a:t>
            </a:r>
            <a:endParaRPr lang="de-AT" sz="2800" dirty="0"/>
          </a:p>
        </p:txBody>
      </p:sp>
      <p:sp>
        <p:nvSpPr>
          <p:cNvPr id="3" name="Inhaltsplatzhalter 2"/>
          <p:cNvSpPr>
            <a:spLocks noGrp="1"/>
          </p:cNvSpPr>
          <p:nvPr>
            <p:ph idx="1"/>
          </p:nvPr>
        </p:nvSpPr>
        <p:spPr>
          <a:xfrm>
            <a:off x="179512" y="1124744"/>
            <a:ext cx="8229600" cy="648072"/>
          </a:xfrm>
        </p:spPr>
        <p:txBody>
          <a:bodyPr>
            <a:normAutofit/>
          </a:bodyPr>
          <a:lstStyle/>
          <a:p>
            <a:r>
              <a:rPr lang="en-US" dirty="0" smtClean="0"/>
              <a:t>Big picture</a:t>
            </a:r>
          </a:p>
        </p:txBody>
      </p:sp>
      <p:sp>
        <p:nvSpPr>
          <p:cNvPr id="7" name="Abgerundetes Rechteck 6"/>
          <p:cNvSpPr/>
          <p:nvPr/>
        </p:nvSpPr>
        <p:spPr>
          <a:xfrm>
            <a:off x="323526" y="3053592"/>
            <a:ext cx="1982635" cy="3038185"/>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Environmental Data</a:t>
            </a:r>
            <a:endParaRPr lang="en-US" b="1" dirty="0"/>
          </a:p>
        </p:txBody>
      </p:sp>
      <p:sp>
        <p:nvSpPr>
          <p:cNvPr id="4" name="Abgerundetes Rechteck 3"/>
          <p:cNvSpPr/>
          <p:nvPr/>
        </p:nvSpPr>
        <p:spPr>
          <a:xfrm>
            <a:off x="467543" y="3842772"/>
            <a:ext cx="165618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Historic Data</a:t>
            </a:r>
            <a:endParaRPr lang="en-US" sz="1400" dirty="0"/>
          </a:p>
        </p:txBody>
      </p:sp>
      <p:sp>
        <p:nvSpPr>
          <p:cNvPr id="5" name="Abgerundetes Rechteck 4"/>
          <p:cNvSpPr/>
          <p:nvPr/>
        </p:nvSpPr>
        <p:spPr>
          <a:xfrm>
            <a:off x="472808" y="4483352"/>
            <a:ext cx="165618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Real Time Data</a:t>
            </a:r>
            <a:endParaRPr lang="en-US" sz="1400" dirty="0"/>
          </a:p>
        </p:txBody>
      </p:sp>
      <p:grpSp>
        <p:nvGrpSpPr>
          <p:cNvPr id="50" name="Gruppieren 49"/>
          <p:cNvGrpSpPr/>
          <p:nvPr/>
        </p:nvGrpSpPr>
        <p:grpSpPr>
          <a:xfrm>
            <a:off x="2738056" y="1916832"/>
            <a:ext cx="3130087" cy="1280776"/>
            <a:chOff x="2738056" y="2132856"/>
            <a:chExt cx="3130087" cy="1280776"/>
          </a:xfrm>
        </p:grpSpPr>
        <p:sp>
          <p:nvSpPr>
            <p:cNvPr id="8" name="Abgerundetes Rechteck 7"/>
            <p:cNvSpPr/>
            <p:nvPr/>
          </p:nvSpPr>
          <p:spPr>
            <a:xfrm>
              <a:off x="2738056" y="2132856"/>
              <a:ext cx="3130087" cy="128077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External Vocabulary</a:t>
              </a:r>
              <a:endParaRPr lang="en-US" b="1" dirty="0"/>
            </a:p>
          </p:txBody>
        </p:sp>
        <p:sp>
          <p:nvSpPr>
            <p:cNvPr id="9" name="Abgerundetes Rechteck 8"/>
            <p:cNvSpPr/>
            <p:nvPr/>
          </p:nvSpPr>
          <p:spPr>
            <a:xfrm>
              <a:off x="2882071" y="2564904"/>
              <a:ext cx="1185872" cy="704712"/>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RDF Data Cube Vocabulary</a:t>
              </a:r>
              <a:endParaRPr lang="en-US" sz="1100" dirty="0">
                <a:solidFill>
                  <a:schemeClr val="tx1"/>
                </a:solidFill>
              </a:endParaRPr>
            </a:p>
          </p:txBody>
        </p:sp>
        <p:sp>
          <p:nvSpPr>
            <p:cNvPr id="10" name="Abgerundetes Rechteck 9"/>
            <p:cNvSpPr/>
            <p:nvPr/>
          </p:nvSpPr>
          <p:spPr>
            <a:xfrm>
              <a:off x="4314703" y="2564904"/>
              <a:ext cx="1334409" cy="704712"/>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Environmental Ontologies (</a:t>
              </a:r>
              <a:r>
                <a:rPr lang="en-US" sz="1100" dirty="0" err="1" smtClean="0">
                  <a:solidFill>
                    <a:schemeClr val="tx1"/>
                  </a:solidFill>
                </a:rPr>
                <a:t>GeoSPARQL</a:t>
              </a:r>
              <a:r>
                <a:rPr lang="en-US" sz="1100" dirty="0" smtClean="0">
                  <a:solidFill>
                    <a:schemeClr val="tx1"/>
                  </a:solidFill>
                </a:rPr>
                <a:t>, SWEET, etc.)</a:t>
              </a:r>
              <a:endParaRPr lang="en-US" sz="1100" dirty="0">
                <a:solidFill>
                  <a:schemeClr val="tx1"/>
                </a:solidFill>
              </a:endParaRPr>
            </a:p>
          </p:txBody>
        </p:sp>
      </p:grpSp>
      <p:cxnSp>
        <p:nvCxnSpPr>
          <p:cNvPr id="19" name="Gerade Verbindung mit Pfeil 18"/>
          <p:cNvCxnSpPr/>
          <p:nvPr/>
        </p:nvCxnSpPr>
        <p:spPr>
          <a:xfrm>
            <a:off x="6154068" y="5805238"/>
            <a:ext cx="362148"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rot="16200000">
            <a:off x="3188602" y="4766664"/>
            <a:ext cx="1368152" cy="276999"/>
          </a:xfrm>
          <a:prstGeom prst="rect">
            <a:avLst/>
          </a:prstGeom>
          <a:noFill/>
        </p:spPr>
        <p:txBody>
          <a:bodyPr wrap="square" rtlCol="0">
            <a:spAutoFit/>
          </a:bodyPr>
          <a:lstStyle/>
          <a:p>
            <a:r>
              <a:rPr lang="en-US" sz="1200" dirty="0" smtClean="0"/>
              <a:t>Data enrichment</a:t>
            </a:r>
            <a:endParaRPr lang="en-US" sz="1200" dirty="0"/>
          </a:p>
        </p:txBody>
      </p:sp>
      <p:sp>
        <p:nvSpPr>
          <p:cNvPr id="28" name="Textfeld 27"/>
          <p:cNvSpPr txBox="1"/>
          <p:nvPr/>
        </p:nvSpPr>
        <p:spPr>
          <a:xfrm>
            <a:off x="2693849" y="5562426"/>
            <a:ext cx="1368152" cy="276999"/>
          </a:xfrm>
          <a:prstGeom prst="rect">
            <a:avLst/>
          </a:prstGeom>
          <a:noFill/>
        </p:spPr>
        <p:txBody>
          <a:bodyPr wrap="square" rtlCol="0">
            <a:spAutoFit/>
          </a:bodyPr>
          <a:lstStyle/>
          <a:p>
            <a:r>
              <a:rPr lang="en-US" sz="1200" dirty="0" smtClean="0"/>
              <a:t>Data conversion</a:t>
            </a:r>
            <a:endParaRPr lang="en-US" sz="1200" dirty="0"/>
          </a:p>
        </p:txBody>
      </p:sp>
      <p:sp>
        <p:nvSpPr>
          <p:cNvPr id="31" name="Abgerundetes Rechteck 30"/>
          <p:cNvSpPr/>
          <p:nvPr/>
        </p:nvSpPr>
        <p:spPr>
          <a:xfrm>
            <a:off x="6516216" y="1916832"/>
            <a:ext cx="2220174" cy="4255442"/>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Linked Widgets</a:t>
            </a:r>
            <a:endParaRPr lang="en-US" b="1" dirty="0"/>
          </a:p>
        </p:txBody>
      </p:sp>
      <p:cxnSp>
        <p:nvCxnSpPr>
          <p:cNvPr id="34" name="Gerade Verbindung 33"/>
          <p:cNvCxnSpPr/>
          <p:nvPr/>
        </p:nvCxnSpPr>
        <p:spPr>
          <a:xfrm>
            <a:off x="2267743" y="5805264"/>
            <a:ext cx="110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2378171" y="5805238"/>
            <a:ext cx="3778004"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4860032" y="5552538"/>
            <a:ext cx="1368152" cy="276999"/>
          </a:xfrm>
          <a:prstGeom prst="rect">
            <a:avLst/>
          </a:prstGeom>
          <a:noFill/>
        </p:spPr>
        <p:txBody>
          <a:bodyPr wrap="square" rtlCol="0">
            <a:spAutoFit/>
          </a:bodyPr>
          <a:lstStyle/>
          <a:p>
            <a:r>
              <a:rPr lang="en-US" sz="1200" dirty="0" smtClean="0"/>
              <a:t>Data integration</a:t>
            </a:r>
            <a:endParaRPr lang="en-US" sz="1200" dirty="0"/>
          </a:p>
        </p:txBody>
      </p:sp>
      <p:sp>
        <p:nvSpPr>
          <p:cNvPr id="43" name="Abgerundetes Rechteck 42"/>
          <p:cNvSpPr/>
          <p:nvPr/>
        </p:nvSpPr>
        <p:spPr>
          <a:xfrm>
            <a:off x="6732240" y="2504363"/>
            <a:ext cx="1800200" cy="70861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err="1" smtClean="0">
                <a:solidFill>
                  <a:schemeClr val="tx1"/>
                </a:solidFill>
              </a:rPr>
              <a:t>Mashup</a:t>
            </a:r>
            <a:r>
              <a:rPr lang="en-US" sz="1200" dirty="0" smtClean="0">
                <a:solidFill>
                  <a:schemeClr val="tx1"/>
                </a:solidFill>
              </a:rPr>
              <a:t> Design &amp; Execution</a:t>
            </a:r>
            <a:endParaRPr lang="en-US" sz="1200" dirty="0">
              <a:solidFill>
                <a:schemeClr val="tx1"/>
              </a:solidFill>
            </a:endParaRPr>
          </a:p>
        </p:txBody>
      </p:sp>
      <p:sp>
        <p:nvSpPr>
          <p:cNvPr id="44" name="Abgerundetes Rechteck 43"/>
          <p:cNvSpPr/>
          <p:nvPr/>
        </p:nvSpPr>
        <p:spPr>
          <a:xfrm>
            <a:off x="6732241" y="4293096"/>
            <a:ext cx="1800199" cy="7047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Widget Annotation</a:t>
            </a:r>
          </a:p>
        </p:txBody>
      </p:sp>
      <p:sp>
        <p:nvSpPr>
          <p:cNvPr id="45" name="Abgerundetes Rechteck 44"/>
          <p:cNvSpPr/>
          <p:nvPr/>
        </p:nvSpPr>
        <p:spPr>
          <a:xfrm>
            <a:off x="6732241" y="3421508"/>
            <a:ext cx="1800200" cy="7047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Widget Discovery</a:t>
            </a:r>
            <a:endParaRPr lang="en-US" sz="1200" dirty="0">
              <a:solidFill>
                <a:schemeClr val="tx1"/>
              </a:solidFill>
            </a:endParaRPr>
          </a:p>
        </p:txBody>
      </p:sp>
      <p:sp>
        <p:nvSpPr>
          <p:cNvPr id="48" name="Abgerundetes Rechteck 47"/>
          <p:cNvSpPr/>
          <p:nvPr/>
        </p:nvSpPr>
        <p:spPr>
          <a:xfrm>
            <a:off x="6732242" y="5172560"/>
            <a:ext cx="1800199" cy="7047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SPARQL Endpoint</a:t>
            </a:r>
          </a:p>
        </p:txBody>
      </p:sp>
      <p:sp>
        <p:nvSpPr>
          <p:cNvPr id="49" name="Abgerundetes Rechteck 48"/>
          <p:cNvSpPr/>
          <p:nvPr/>
        </p:nvSpPr>
        <p:spPr>
          <a:xfrm>
            <a:off x="2728913" y="3360892"/>
            <a:ext cx="1655442" cy="101958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1400" b="1" dirty="0" smtClean="0"/>
              <a:t>Linked Widgets Environmental Vocabulary</a:t>
            </a:r>
            <a:endParaRPr lang="en-US" sz="1400" b="1" dirty="0"/>
          </a:p>
        </p:txBody>
      </p:sp>
      <p:cxnSp>
        <p:nvCxnSpPr>
          <p:cNvPr id="53" name="Gerade Verbindung mit Pfeil 52"/>
          <p:cNvCxnSpPr/>
          <p:nvPr/>
        </p:nvCxnSpPr>
        <p:spPr>
          <a:xfrm>
            <a:off x="3995936" y="4380472"/>
            <a:ext cx="0" cy="1414367"/>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rot="16200000">
            <a:off x="3954416" y="4766664"/>
            <a:ext cx="1368152" cy="276999"/>
          </a:xfrm>
          <a:prstGeom prst="rect">
            <a:avLst/>
          </a:prstGeom>
          <a:noFill/>
        </p:spPr>
        <p:txBody>
          <a:bodyPr wrap="square" rtlCol="0">
            <a:spAutoFit/>
          </a:bodyPr>
          <a:lstStyle/>
          <a:p>
            <a:r>
              <a:rPr lang="en-US" sz="1200" dirty="0" smtClean="0"/>
              <a:t>Data enrichment</a:t>
            </a:r>
            <a:endParaRPr lang="en-US" sz="1200" dirty="0"/>
          </a:p>
        </p:txBody>
      </p:sp>
      <p:cxnSp>
        <p:nvCxnSpPr>
          <p:cNvPr id="22" name="Gerade Verbindung mit Pfeil 21"/>
          <p:cNvCxnSpPr/>
          <p:nvPr/>
        </p:nvCxnSpPr>
        <p:spPr>
          <a:xfrm>
            <a:off x="4754580" y="3197608"/>
            <a:ext cx="0" cy="2607656"/>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Abgerundetes Rechteck 57"/>
          <p:cNvSpPr/>
          <p:nvPr/>
        </p:nvSpPr>
        <p:spPr>
          <a:xfrm>
            <a:off x="450672" y="5157192"/>
            <a:ext cx="165618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Sensor Stream Data</a:t>
            </a:r>
            <a:endParaRPr lang="en-US" sz="1400" dirty="0"/>
          </a:p>
        </p:txBody>
      </p:sp>
      <p:pic>
        <p:nvPicPr>
          <p:cNvPr id="11" name="Grafik 10"/>
          <p:cNvPicPr>
            <a:picLocks noChangeAspect="1"/>
          </p:cNvPicPr>
          <p:nvPr/>
        </p:nvPicPr>
        <p:blipFill rotWithShape="1">
          <a:blip r:embed="rId3" cstate="print">
            <a:extLst>
              <a:ext uri="{28A0092B-C50C-407E-A947-70E740481C1C}">
                <a14:useLocalDpi xmlns:a14="http://schemas.microsoft.com/office/drawing/2010/main" xmlns="" val="0"/>
              </a:ext>
            </a:extLst>
          </a:blip>
          <a:srcRect l="20171" t="24606" r="24205" b="37697"/>
          <a:stretch/>
        </p:blipFill>
        <p:spPr>
          <a:xfrm>
            <a:off x="8191499" y="1879019"/>
            <a:ext cx="952501" cy="678201"/>
          </a:xfrm>
          <a:prstGeom prst="rect">
            <a:avLst/>
          </a:prstGeom>
        </p:spPr>
      </p:pic>
      <p:sp>
        <p:nvSpPr>
          <p:cNvPr id="6" name="Slide Number Placeholder 5"/>
          <p:cNvSpPr>
            <a:spLocks noGrp="1"/>
          </p:cNvSpPr>
          <p:nvPr>
            <p:ph type="sldNum" idx="10"/>
          </p:nvPr>
        </p:nvSpPr>
        <p:spPr>
          <a:xfrm>
            <a:off x="7743254" y="6526609"/>
            <a:ext cx="1365250" cy="358775"/>
          </a:xfrm>
        </p:spPr>
        <p:txBody>
          <a:bodyPr/>
          <a:lstStyle/>
          <a:p>
            <a:pPr>
              <a:defRPr/>
            </a:pPr>
            <a:fld id="{5BEE09FD-8270-4097-A1D2-B56D334152C1}" type="slidenum">
              <a:rPr lang="en-GB" smtClean="0"/>
              <a:pPr>
                <a:defRPr/>
              </a:pPr>
              <a:t>37</a:t>
            </a:fld>
            <a:endParaRPr lang="en-GB"/>
          </a:p>
        </p:txBody>
      </p:sp>
    </p:spTree>
    <p:extLst>
      <p:ext uri="{BB962C8B-B14F-4D97-AF65-F5344CB8AC3E}">
        <p14:creationId xmlns:p14="http://schemas.microsoft.com/office/powerpoint/2010/main" xmlns="" val="2513062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Conclusions</a:t>
            </a:r>
            <a:endParaRPr lang="de-AT" dirty="0"/>
          </a:p>
        </p:txBody>
      </p:sp>
      <p:sp>
        <p:nvSpPr>
          <p:cNvPr id="3" name="Content Placeholder 2"/>
          <p:cNvSpPr>
            <a:spLocks noGrp="1"/>
          </p:cNvSpPr>
          <p:nvPr>
            <p:ph idx="1"/>
          </p:nvPr>
        </p:nvSpPr>
        <p:spPr/>
        <p:txBody>
          <a:bodyPr>
            <a:normAutofit/>
          </a:bodyPr>
          <a:lstStyle/>
          <a:p>
            <a:r>
              <a:rPr lang="en-US" sz="2000" dirty="0" smtClean="0"/>
              <a:t>The efficient management of data and information is critical for the global economy. </a:t>
            </a:r>
          </a:p>
          <a:p>
            <a:r>
              <a:rPr lang="en-US" sz="2000" dirty="0" smtClean="0"/>
              <a:t>data and knowledge sharing can ensure better decision-making</a:t>
            </a:r>
          </a:p>
          <a:p>
            <a:r>
              <a:rPr lang="en-US" sz="2000" dirty="0" smtClean="0"/>
              <a:t>Semantic technologies have done a great job by putting the languages and standards in place</a:t>
            </a:r>
          </a:p>
          <a:p>
            <a:pPr lvl="1"/>
            <a:r>
              <a:rPr lang="en-US" sz="1800" dirty="0" smtClean="0"/>
              <a:t>This makes a solid basis for Linked Data</a:t>
            </a:r>
          </a:p>
          <a:p>
            <a:r>
              <a:rPr lang="en-US" sz="2000" dirty="0" smtClean="0"/>
              <a:t>the community is now shifting the emphasis to Linked Data and raising the awareness of the potential of linked data.</a:t>
            </a:r>
          </a:p>
          <a:p>
            <a:r>
              <a:rPr lang="en-US" sz="2000" dirty="0" smtClean="0"/>
              <a:t>A huge amount of high quality data is now available following the Linked Data trend</a:t>
            </a:r>
          </a:p>
          <a:p>
            <a:r>
              <a:rPr lang="en-US" sz="2000" dirty="0" smtClean="0">
                <a:solidFill>
                  <a:srgbClr val="FF0000"/>
                </a:solidFill>
              </a:rPr>
              <a:t>However</a:t>
            </a:r>
          </a:p>
          <a:p>
            <a:pPr lvl="1"/>
            <a:r>
              <a:rPr lang="en-US" sz="1800" dirty="0" smtClean="0"/>
              <a:t>applications that consume Linked Data are not yet widespread</a:t>
            </a:r>
          </a:p>
          <a:p>
            <a:pPr lvl="1"/>
            <a:r>
              <a:rPr lang="en-US" sz="1800" dirty="0" smtClean="0"/>
              <a:t>Current approaches lack methods for seamless integration of Linked Data</a:t>
            </a:r>
          </a:p>
          <a:p>
            <a:pPr lvl="1"/>
            <a:r>
              <a:rPr lang="en-US" sz="1800" dirty="0" smtClean="0"/>
              <a:t>We need novel approaches to overcome the Linked Data challenges such as data consistency, dynamic and on-the-fly discovery of available data, information quality assessment, elaborate user interfaces, etc</a:t>
            </a:r>
          </a:p>
          <a:p>
            <a:pPr lvl="1"/>
            <a:endParaRPr lang="en-US" sz="1800" dirty="0" smtClean="0"/>
          </a:p>
          <a:p>
            <a:pPr lvl="1"/>
            <a:endParaRPr lang="en-US" sz="1800" dirty="0" smtClean="0"/>
          </a:p>
          <a:p>
            <a:endParaRPr lang="en-US" sz="2000" dirty="0" smtClean="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38</a:t>
            </a:fld>
            <a:endParaRPr lang="en-GB"/>
          </a:p>
        </p:txBody>
      </p:sp>
    </p:spTree>
    <p:extLst>
      <p:ext uri="{BB962C8B-B14F-4D97-AF65-F5344CB8AC3E}">
        <p14:creationId xmlns:p14="http://schemas.microsoft.com/office/powerpoint/2010/main" xmlns="" val="697572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212976"/>
            <a:ext cx="8229600" cy="1143000"/>
          </a:xfrm>
        </p:spPr>
        <p:txBody>
          <a:bodyPr/>
          <a:lstStyle/>
          <a:p>
            <a:r>
              <a:rPr lang="en-US" dirty="0" smtClean="0">
                <a:solidFill>
                  <a:schemeClr val="tx1"/>
                </a:solidFill>
              </a:rPr>
              <a:t>Thank you very much for your attention!</a:t>
            </a:r>
            <a:endParaRPr lang="en-US" dirty="0">
              <a:solidFill>
                <a:schemeClr val="tx1"/>
              </a:solidFill>
            </a:endParaRPr>
          </a:p>
        </p:txBody>
      </p:sp>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39</a:t>
            </a:fld>
            <a:endParaRPr lang="en-GB"/>
          </a:p>
        </p:txBody>
      </p:sp>
    </p:spTree>
    <p:extLst>
      <p:ext uri="{BB962C8B-B14F-4D97-AF65-F5344CB8AC3E}">
        <p14:creationId xmlns:p14="http://schemas.microsoft.com/office/powerpoint/2010/main" xmlns="" val="398228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Evolution of Web to Web of Data</a:t>
            </a:r>
            <a:endParaRPr lang="de-AT"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4</a:t>
            </a:fld>
            <a:endParaRPr lang="en-GB"/>
          </a:p>
        </p:txBody>
      </p:sp>
      <p:pic>
        <p:nvPicPr>
          <p:cNvPr id="153602" name="Picture 2"/>
          <p:cNvPicPr>
            <a:picLocks noGrp="1" noChangeAspect="1" noChangeArrowheads="1"/>
          </p:cNvPicPr>
          <p:nvPr>
            <p:ph idx="1"/>
          </p:nvPr>
        </p:nvPicPr>
        <p:blipFill>
          <a:blip r:embed="rId3" cstate="print"/>
          <a:srcRect/>
          <a:stretch>
            <a:fillRect/>
          </a:stretch>
        </p:blipFill>
        <p:spPr bwMode="auto">
          <a:xfrm>
            <a:off x="1600200" y="1143000"/>
            <a:ext cx="6400800" cy="5285164"/>
          </a:xfrm>
          <a:prstGeom prst="rect">
            <a:avLst/>
          </a:prstGeom>
          <a:noFill/>
          <a:ln w="9525">
            <a:noFill/>
            <a:miter lim="800000"/>
            <a:headEnd/>
            <a:tailEnd/>
          </a:ln>
        </p:spPr>
      </p:pic>
    </p:spTree>
    <p:extLst>
      <p:ext uri="{BB962C8B-B14F-4D97-AF65-F5344CB8AC3E}">
        <p14:creationId xmlns:p14="http://schemas.microsoft.com/office/powerpoint/2010/main" xmlns="" val="3504411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AT" dirty="0" smtClean="0">
                <a:solidFill>
                  <a:schemeClr val="tx1"/>
                </a:solidFill>
              </a:rPr>
              <a:t>Linked Widgets</a:t>
            </a:r>
            <a:endParaRPr lang="de-AT" dirty="0">
              <a:solidFill>
                <a:schemeClr val="tx1"/>
              </a:solidFill>
            </a:endParaRPr>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40</a:t>
            </a:fld>
            <a:endParaRPr lang="en-GB"/>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91200" y="5087937"/>
            <a:ext cx="2248383" cy="1600200"/>
          </a:xfrm>
          <a:prstGeom prst="rect">
            <a:avLst/>
          </a:prstGeom>
        </p:spPr>
      </p:pic>
    </p:spTree>
    <p:extLst>
      <p:ext uri="{BB962C8B-B14F-4D97-AF65-F5344CB8AC3E}">
        <p14:creationId xmlns="" xmlns:p14="http://schemas.microsoft.com/office/powerpoint/2010/main" val="2472375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429552" cy="1143008"/>
          </a:xfrm>
        </p:spPr>
        <p:txBody>
          <a:bodyPr/>
          <a:lstStyle/>
          <a:p>
            <a:r>
              <a:rPr lang="en-US" dirty="0" smtClean="0">
                <a:solidFill>
                  <a:schemeClr val="bg1"/>
                </a:solidFill>
              </a:rPr>
              <a:t>Open Data </a:t>
            </a:r>
            <a:r>
              <a:rPr lang="en-US" dirty="0" err="1" smtClean="0">
                <a:solidFill>
                  <a:schemeClr val="bg1"/>
                </a:solidFill>
              </a:rPr>
              <a:t>Mashup</a:t>
            </a:r>
            <a:r>
              <a:rPr lang="en-US" dirty="0" smtClean="0">
                <a:solidFill>
                  <a:schemeClr val="bg1"/>
                </a:solidFill>
              </a:rPr>
              <a:t> Platform</a:t>
            </a:r>
            <a:endParaRPr lang="en-US" dirty="0">
              <a:solidFill>
                <a:schemeClr val="bg1"/>
              </a:solidFill>
            </a:endParaRPr>
          </a:p>
        </p:txBody>
      </p:sp>
      <p:sp>
        <p:nvSpPr>
          <p:cNvPr id="5" name="Date Placeholder 4"/>
          <p:cNvSpPr>
            <a:spLocks noGrp="1"/>
          </p:cNvSpPr>
          <p:nvPr>
            <p:ph type="dt" sz="half" idx="10"/>
          </p:nvPr>
        </p:nvSpPr>
        <p:spPr/>
        <p:txBody>
          <a:bodyPr/>
          <a:lstStyle/>
          <a:p>
            <a:pPr>
              <a:defRPr/>
            </a:pPr>
            <a:fld id="{9761F80A-DC5F-45C9-81A9-D79B0FEF2F9A}" type="datetime1">
              <a:rPr lang="de-AT" smtClean="0"/>
              <a:pPr>
                <a:defRPr/>
              </a:pPr>
              <a:t>17.12.2013</a:t>
            </a:fld>
            <a:endParaRPr lang="de-DE" dirty="0"/>
          </a:p>
        </p:txBody>
      </p:sp>
      <p:sp>
        <p:nvSpPr>
          <p:cNvPr id="7" name="Slide Number Placeholder 6"/>
          <p:cNvSpPr>
            <a:spLocks noGrp="1"/>
          </p:cNvSpPr>
          <p:nvPr>
            <p:ph type="sldNum" sz="quarter" idx="4294967295"/>
          </p:nvPr>
        </p:nvSpPr>
        <p:spPr>
          <a:xfrm>
            <a:off x="6553200" y="6356350"/>
            <a:ext cx="1733550" cy="365125"/>
          </a:xfrm>
          <a:prstGeom prst="rect">
            <a:avLst/>
          </a:prstGeom>
        </p:spPr>
        <p:txBody>
          <a:bodyPr/>
          <a:lstStyle/>
          <a:p>
            <a:pPr>
              <a:defRPr/>
            </a:pPr>
            <a:fld id="{B2DD4CD6-E438-48DD-BDB7-FEA1579C01EC}" type="slidenum">
              <a:rPr lang="de-DE" smtClean="0"/>
              <a:pPr>
                <a:defRPr/>
              </a:pPr>
              <a:t>41</a:t>
            </a:fld>
            <a:endParaRPr lang="de-DE" dirty="0"/>
          </a:p>
        </p:txBody>
      </p:sp>
      <p:pic>
        <p:nvPicPr>
          <p:cNvPr id="9" name="Picture 8"/>
          <p:cNvPicPr>
            <a:picLocks noChangeAspect="1"/>
          </p:cNvPicPr>
          <p:nvPr/>
        </p:nvPicPr>
        <p:blipFill>
          <a:blip r:embed="rId3" cstate="print"/>
          <a:stretch>
            <a:fillRect/>
          </a:stretch>
        </p:blipFill>
        <p:spPr>
          <a:xfrm>
            <a:off x="228600" y="1242845"/>
            <a:ext cx="8475335" cy="5089867"/>
          </a:xfrm>
          <a:prstGeom prst="rect">
            <a:avLst/>
          </a:prstGeom>
        </p:spPr>
      </p:pic>
    </p:spTree>
    <p:extLst>
      <p:ext uri="{BB962C8B-B14F-4D97-AF65-F5344CB8AC3E}">
        <p14:creationId xmlns="" xmlns:p14="http://schemas.microsoft.com/office/powerpoint/2010/main" val="362973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Linked Widget</a:t>
            </a:r>
            <a:endParaRPr lang="de-AT" dirty="0"/>
          </a:p>
        </p:txBody>
      </p:sp>
      <p:sp>
        <p:nvSpPr>
          <p:cNvPr id="3" name="Content Placeholder 2"/>
          <p:cNvSpPr>
            <a:spLocks noGrp="1"/>
          </p:cNvSpPr>
          <p:nvPr>
            <p:ph idx="1"/>
          </p:nvPr>
        </p:nvSpPr>
        <p:spPr/>
        <p:txBody>
          <a:bodyPr/>
          <a:lstStyle/>
          <a:p>
            <a:r>
              <a:rPr lang="de-AT" dirty="0" smtClean="0"/>
              <a:t>Linked Widget is an extension of Standard Web Widget that is customized to consume Linked Data</a:t>
            </a:r>
          </a:p>
          <a:p>
            <a:r>
              <a:rPr lang="en-US" dirty="0" smtClean="0"/>
              <a:t>It has a model that describes the inputs, outputs, and their relationships</a:t>
            </a:r>
          </a:p>
          <a:p>
            <a:r>
              <a:rPr lang="de-AT" dirty="0" smtClean="0"/>
              <a:t>The model can be used to </a:t>
            </a:r>
          </a:p>
          <a:p>
            <a:pPr lvl="1"/>
            <a:r>
              <a:rPr lang="de-AT" dirty="0" smtClean="0"/>
              <a:t>check the compatibility of widgets</a:t>
            </a:r>
          </a:p>
          <a:p>
            <a:pPr lvl="1"/>
            <a:r>
              <a:rPr lang="de-AT" dirty="0" smtClean="0"/>
              <a:t>Select and consume the required data from provided data pool</a:t>
            </a:r>
            <a:endParaRPr lang="de-AT"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42</a:t>
            </a:fld>
            <a:endParaRPr lang="en-GB"/>
          </a:p>
        </p:txBody>
      </p:sp>
    </p:spTree>
    <p:extLst>
      <p:ext uri="{BB962C8B-B14F-4D97-AF65-F5344CB8AC3E}">
        <p14:creationId xmlns="" xmlns:p14="http://schemas.microsoft.com/office/powerpoint/2010/main" val="2685268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Linked Data Consumption</a:t>
            </a:r>
            <a:endParaRPr lang="en-US" dirty="0"/>
          </a:p>
        </p:txBody>
      </p:sp>
      <p:sp>
        <p:nvSpPr>
          <p:cNvPr id="4" name="Slide Number Placeholder 3"/>
          <p:cNvSpPr>
            <a:spLocks noGrp="1"/>
          </p:cNvSpPr>
          <p:nvPr>
            <p:ph type="sldNum" idx="10"/>
          </p:nvPr>
        </p:nvSpPr>
        <p:spPr/>
        <p:txBody>
          <a:bodyPr/>
          <a:lstStyle/>
          <a:p>
            <a:pPr>
              <a:defRPr/>
            </a:pPr>
            <a:fld id="{ED54DEEB-C979-4A79-AC15-F520981202D4}" type="slidenum">
              <a:rPr lang="en-GB" smtClean="0"/>
              <a:pPr>
                <a:defRPr/>
              </a:pPr>
              <a:t>43</a:t>
            </a:fld>
            <a:endParaRPr lang="en-GB"/>
          </a:p>
        </p:txBody>
      </p:sp>
      <p:grpSp>
        <p:nvGrpSpPr>
          <p:cNvPr id="2" name="Group 28"/>
          <p:cNvGrpSpPr/>
          <p:nvPr/>
        </p:nvGrpSpPr>
        <p:grpSpPr>
          <a:xfrm>
            <a:off x="4270373" y="3347604"/>
            <a:ext cx="1267694" cy="2062596"/>
            <a:chOff x="2299852" y="2930236"/>
            <a:chExt cx="1690258" cy="2750128"/>
          </a:xfrm>
        </p:grpSpPr>
        <p:sp>
          <p:nvSpPr>
            <p:cNvPr id="30" name="Rounded Rectangle 29"/>
            <p:cNvSpPr/>
            <p:nvPr/>
          </p:nvSpPr>
          <p:spPr>
            <a:xfrm>
              <a:off x="2376054" y="2930236"/>
              <a:ext cx="1537855" cy="2750128"/>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ndParaRPr>
            </a:p>
          </p:txBody>
        </p:sp>
        <p:sp>
          <p:nvSpPr>
            <p:cNvPr id="31" name="Rounded Rectangle 30"/>
            <p:cNvSpPr/>
            <p:nvPr/>
          </p:nvSpPr>
          <p:spPr>
            <a:xfrm>
              <a:off x="2757052" y="3318164"/>
              <a:ext cx="1233058" cy="1967345"/>
            </a:xfrm>
            <a:prstGeom prst="roundRect">
              <a:avLst>
                <a:gd name="adj" fmla="val 7428"/>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32" name="Oval 31"/>
            <p:cNvSpPr/>
            <p:nvPr/>
          </p:nvSpPr>
          <p:spPr>
            <a:xfrm>
              <a:off x="2299852" y="3330285"/>
              <a:ext cx="131619" cy="131618"/>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ndParaRPr>
            </a:p>
          </p:txBody>
        </p:sp>
        <p:sp>
          <p:nvSpPr>
            <p:cNvPr id="33" name="Oval 32"/>
            <p:cNvSpPr/>
            <p:nvPr/>
          </p:nvSpPr>
          <p:spPr>
            <a:xfrm>
              <a:off x="2299853" y="3737266"/>
              <a:ext cx="131619" cy="131618"/>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ndParaRPr>
            </a:p>
          </p:txBody>
        </p:sp>
        <p:sp>
          <p:nvSpPr>
            <p:cNvPr id="34" name="Oval 33"/>
            <p:cNvSpPr/>
            <p:nvPr/>
          </p:nvSpPr>
          <p:spPr>
            <a:xfrm>
              <a:off x="2299853" y="4237760"/>
              <a:ext cx="131619" cy="131618"/>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ndParaRPr>
            </a:p>
          </p:txBody>
        </p:sp>
        <p:sp>
          <p:nvSpPr>
            <p:cNvPr id="35" name="Oval 34"/>
            <p:cNvSpPr/>
            <p:nvPr/>
          </p:nvSpPr>
          <p:spPr>
            <a:xfrm>
              <a:off x="2299852" y="4738254"/>
              <a:ext cx="131619" cy="131618"/>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ndParaRPr>
            </a:p>
          </p:txBody>
        </p:sp>
        <p:sp>
          <p:nvSpPr>
            <p:cNvPr id="36" name="Oval 35"/>
            <p:cNvSpPr/>
            <p:nvPr/>
          </p:nvSpPr>
          <p:spPr>
            <a:xfrm>
              <a:off x="2299852" y="5145235"/>
              <a:ext cx="131619" cy="131618"/>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ndParaRPr>
            </a:p>
          </p:txBody>
        </p:sp>
      </p:grpSp>
      <p:sp>
        <p:nvSpPr>
          <p:cNvPr id="37" name="Rounded Rectangle 36"/>
          <p:cNvSpPr/>
          <p:nvPr/>
        </p:nvSpPr>
        <p:spPr>
          <a:xfrm>
            <a:off x="4739697" y="3725573"/>
            <a:ext cx="2140528" cy="1300164"/>
          </a:xfrm>
          <a:prstGeom prst="roundRect">
            <a:avLst>
              <a:gd name="adj" fmla="val 6370"/>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latin typeface="Calibri" panose="020F0502020204030204"/>
            </a:endParaRPr>
          </a:p>
        </p:txBody>
      </p:sp>
      <p:sp>
        <p:nvSpPr>
          <p:cNvPr id="38" name="Rounded Rectangle 37"/>
          <p:cNvSpPr/>
          <p:nvPr/>
        </p:nvSpPr>
        <p:spPr>
          <a:xfrm>
            <a:off x="4733345" y="3719219"/>
            <a:ext cx="2146880" cy="339004"/>
          </a:xfrm>
          <a:prstGeom prst="roundRect">
            <a:avLst>
              <a:gd name="adj" fmla="val 6370"/>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white"/>
                </a:solidFill>
                <a:effectLst/>
                <a:uLnTx/>
                <a:uFillTx/>
                <a:latin typeface="Calibri" panose="020F0502020204030204"/>
              </a:rPr>
              <a:t>Movie Finder</a:t>
            </a:r>
          </a:p>
        </p:txBody>
      </p:sp>
      <p:sp>
        <p:nvSpPr>
          <p:cNvPr id="39" name="Oval 38"/>
          <p:cNvSpPr/>
          <p:nvPr/>
        </p:nvSpPr>
        <p:spPr>
          <a:xfrm>
            <a:off x="4679369" y="4198217"/>
            <a:ext cx="107950" cy="12065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40" name="Oval 39"/>
          <p:cNvSpPr/>
          <p:nvPr/>
        </p:nvSpPr>
        <p:spPr>
          <a:xfrm>
            <a:off x="4685722" y="4484263"/>
            <a:ext cx="107950" cy="12065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41" name="Oval 40"/>
          <p:cNvSpPr/>
          <p:nvPr/>
        </p:nvSpPr>
        <p:spPr>
          <a:xfrm>
            <a:off x="6826250" y="4716605"/>
            <a:ext cx="107950" cy="12065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42" name="TextBox 41"/>
          <p:cNvSpPr txBox="1"/>
          <p:nvPr/>
        </p:nvSpPr>
        <p:spPr>
          <a:xfrm>
            <a:off x="4878415" y="4129888"/>
            <a:ext cx="1177664" cy="300082"/>
          </a:xfrm>
          <a:prstGeom prst="rect">
            <a:avLst/>
          </a:prstGeom>
          <a:noFill/>
        </p:spPr>
        <p:txBody>
          <a:bodyPr wrap="square" rtlCol="0">
            <a:spAutoFit/>
          </a:bodyPr>
          <a:lstStyle/>
          <a:p>
            <a:r>
              <a:rPr lang="en-US" sz="1350" dirty="0">
                <a:solidFill>
                  <a:prstClr val="black"/>
                </a:solidFill>
                <a:latin typeface="Calibri" panose="020F0502020204030204"/>
              </a:rPr>
              <a:t>Actor name</a:t>
            </a:r>
          </a:p>
        </p:txBody>
      </p:sp>
      <p:sp>
        <p:nvSpPr>
          <p:cNvPr id="43" name="TextBox 42"/>
          <p:cNvSpPr txBox="1"/>
          <p:nvPr/>
        </p:nvSpPr>
        <p:spPr>
          <a:xfrm>
            <a:off x="4878416" y="4403480"/>
            <a:ext cx="837854" cy="300082"/>
          </a:xfrm>
          <a:prstGeom prst="rect">
            <a:avLst/>
          </a:prstGeom>
          <a:noFill/>
        </p:spPr>
        <p:txBody>
          <a:bodyPr wrap="square" rtlCol="0">
            <a:spAutoFit/>
          </a:bodyPr>
          <a:lstStyle/>
          <a:p>
            <a:r>
              <a:rPr lang="en-US" sz="1350" dirty="0">
                <a:solidFill>
                  <a:prstClr val="black"/>
                </a:solidFill>
                <a:latin typeface="Calibri" panose="020F0502020204030204"/>
              </a:rPr>
              <a:t>Director</a:t>
            </a:r>
          </a:p>
        </p:txBody>
      </p:sp>
      <p:sp>
        <p:nvSpPr>
          <p:cNvPr id="44" name="TextBox 43"/>
          <p:cNvSpPr txBox="1"/>
          <p:nvPr/>
        </p:nvSpPr>
        <p:spPr>
          <a:xfrm>
            <a:off x="6056079" y="4614475"/>
            <a:ext cx="706959" cy="300082"/>
          </a:xfrm>
          <a:prstGeom prst="rect">
            <a:avLst/>
          </a:prstGeom>
          <a:noFill/>
        </p:spPr>
        <p:txBody>
          <a:bodyPr wrap="square" rtlCol="0">
            <a:spAutoFit/>
          </a:bodyPr>
          <a:lstStyle/>
          <a:p>
            <a:r>
              <a:rPr lang="en-US" sz="1350" dirty="0">
                <a:solidFill>
                  <a:prstClr val="black"/>
                </a:solidFill>
                <a:latin typeface="Calibri" panose="020F0502020204030204"/>
              </a:rPr>
              <a:t>Movies</a:t>
            </a:r>
          </a:p>
        </p:txBody>
      </p:sp>
      <p:sp>
        <p:nvSpPr>
          <p:cNvPr id="45" name="Rounded Rectangle 44"/>
          <p:cNvSpPr/>
          <p:nvPr/>
        </p:nvSpPr>
        <p:spPr>
          <a:xfrm>
            <a:off x="2068510" y="2720419"/>
            <a:ext cx="1447800" cy="62718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latin typeface="Calibri" panose="020F0502020204030204"/>
              </a:rPr>
              <a:t>Domain Ontology</a:t>
            </a:r>
          </a:p>
        </p:txBody>
      </p:sp>
      <p:sp>
        <p:nvSpPr>
          <p:cNvPr id="46" name="Rounded Rectangle 45"/>
          <p:cNvSpPr/>
          <p:nvPr/>
        </p:nvSpPr>
        <p:spPr>
          <a:xfrm>
            <a:off x="2102017" y="3733734"/>
            <a:ext cx="1447800" cy="62718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latin typeface="Calibri" panose="020F0502020204030204"/>
              </a:rPr>
              <a:t>SPARQL DBLP</a:t>
            </a:r>
          </a:p>
        </p:txBody>
      </p:sp>
      <p:sp>
        <p:nvSpPr>
          <p:cNvPr id="47" name="Rounded Rectangle 46"/>
          <p:cNvSpPr/>
          <p:nvPr/>
        </p:nvSpPr>
        <p:spPr>
          <a:xfrm>
            <a:off x="2124219" y="4718095"/>
            <a:ext cx="1447800" cy="62718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latin typeface="Calibri" panose="020F0502020204030204"/>
              </a:rPr>
              <a:t>SPARQL </a:t>
            </a:r>
            <a:r>
              <a:rPr kumimoji="0" lang="en-US" sz="1350" b="0" i="0" u="none" strike="noStrike" kern="0" cap="none" spc="0" normalizeH="0" baseline="0" noProof="0" dirty="0" err="1" smtClean="0">
                <a:ln>
                  <a:noFill/>
                </a:ln>
                <a:solidFill>
                  <a:prstClr val="black"/>
                </a:solidFill>
                <a:effectLst/>
                <a:uLnTx/>
                <a:uFillTx/>
                <a:latin typeface="Calibri" panose="020F0502020204030204"/>
              </a:rPr>
              <a:t>MovieDB</a:t>
            </a:r>
            <a:endParaRPr kumimoji="0" lang="en-US" sz="1350" b="0" i="0" u="none" strike="noStrike" kern="0" cap="none" spc="0" normalizeH="0" baseline="0" noProof="0" dirty="0" smtClean="0">
              <a:ln>
                <a:noFill/>
              </a:ln>
              <a:solidFill>
                <a:prstClr val="black"/>
              </a:solidFill>
              <a:effectLst/>
              <a:uLnTx/>
              <a:uFillTx/>
              <a:latin typeface="Calibri" panose="020F0502020204030204"/>
            </a:endParaRPr>
          </a:p>
        </p:txBody>
      </p:sp>
      <p:cxnSp>
        <p:nvCxnSpPr>
          <p:cNvPr id="48" name="Curved Connector 47"/>
          <p:cNvCxnSpPr>
            <a:stCxn id="45" idx="3"/>
            <a:endCxn id="32" idx="2"/>
          </p:cNvCxnSpPr>
          <p:nvPr/>
        </p:nvCxnSpPr>
        <p:spPr>
          <a:xfrm>
            <a:off x="3516309" y="3034012"/>
            <a:ext cx="754064" cy="662986"/>
          </a:xfrm>
          <a:prstGeom prst="curvedConnector3">
            <a:avLst/>
          </a:prstGeom>
          <a:noFill/>
          <a:ln w="19050" cap="flat" cmpd="sng" algn="ctr">
            <a:solidFill>
              <a:srgbClr val="ED7D31"/>
            </a:solidFill>
            <a:prstDash val="solid"/>
            <a:miter lim="800000"/>
          </a:ln>
          <a:effectLst/>
        </p:spPr>
      </p:cxnSp>
      <p:cxnSp>
        <p:nvCxnSpPr>
          <p:cNvPr id="49" name="Curved Connector 48"/>
          <p:cNvCxnSpPr>
            <a:stCxn id="46" idx="3"/>
            <a:endCxn id="34" idx="2"/>
          </p:cNvCxnSpPr>
          <p:nvPr/>
        </p:nvCxnSpPr>
        <p:spPr>
          <a:xfrm>
            <a:off x="3549817" y="4047326"/>
            <a:ext cx="720557" cy="330278"/>
          </a:xfrm>
          <a:prstGeom prst="curvedConnector3">
            <a:avLst/>
          </a:prstGeom>
          <a:noFill/>
          <a:ln w="19050" cap="flat" cmpd="sng" algn="ctr">
            <a:solidFill>
              <a:srgbClr val="ED7D31"/>
            </a:solidFill>
            <a:prstDash val="solid"/>
            <a:miter lim="800000"/>
          </a:ln>
          <a:effectLst/>
        </p:spPr>
      </p:cxnSp>
      <p:cxnSp>
        <p:nvCxnSpPr>
          <p:cNvPr id="50" name="Curved Connector 49"/>
          <p:cNvCxnSpPr>
            <a:stCxn id="47" idx="3"/>
            <a:endCxn id="35" idx="2"/>
          </p:cNvCxnSpPr>
          <p:nvPr/>
        </p:nvCxnSpPr>
        <p:spPr>
          <a:xfrm flipV="1">
            <a:off x="3572019" y="4752975"/>
            <a:ext cx="698354" cy="278713"/>
          </a:xfrm>
          <a:prstGeom prst="curvedConnector3">
            <a:avLst/>
          </a:prstGeom>
          <a:noFill/>
          <a:ln w="19050" cap="flat" cmpd="sng" algn="ctr">
            <a:solidFill>
              <a:srgbClr val="ED7D31"/>
            </a:solidFill>
            <a:prstDash val="solid"/>
            <a:miter lim="800000"/>
          </a:ln>
          <a:effectLst/>
        </p:spPr>
      </p:cxnSp>
      <p:sp>
        <p:nvSpPr>
          <p:cNvPr id="51" name="TextBox 50"/>
          <p:cNvSpPr txBox="1"/>
          <p:nvPr/>
        </p:nvSpPr>
        <p:spPr>
          <a:xfrm>
            <a:off x="4522971" y="3347604"/>
            <a:ext cx="705065" cy="300082"/>
          </a:xfrm>
          <a:prstGeom prst="rect">
            <a:avLst/>
          </a:prstGeom>
          <a:noFill/>
        </p:spPr>
        <p:txBody>
          <a:bodyPr wrap="none" rtlCol="0">
            <a:spAutoFit/>
          </a:bodyPr>
          <a:lstStyle/>
          <a:p>
            <a:r>
              <a:rPr lang="en-US" sz="1350" dirty="0">
                <a:solidFill>
                  <a:prstClr val="black"/>
                </a:solidFill>
                <a:latin typeface="Calibri" panose="020F0502020204030204"/>
              </a:rPr>
              <a:t>Merger</a:t>
            </a:r>
          </a:p>
        </p:txBody>
      </p:sp>
    </p:spTree>
    <p:extLst>
      <p:ext uri="{BB962C8B-B14F-4D97-AF65-F5344CB8AC3E}">
        <p14:creationId xmlns="" xmlns:p14="http://schemas.microsoft.com/office/powerpoint/2010/main" val="788781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604847" y="1198821"/>
            <a:ext cx="808892" cy="439615"/>
            <a:chOff x="4806462" y="1922585"/>
            <a:chExt cx="1078523" cy="586153"/>
          </a:xfrm>
        </p:grpSpPr>
        <p:sp>
          <p:nvSpPr>
            <p:cNvPr id="4" name="Rounded Rectangle 3"/>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err="1">
                  <a:solidFill>
                    <a:prstClr val="black"/>
                  </a:solidFill>
                </a:rPr>
                <a:t>movieWidget</a:t>
              </a:r>
              <a:endParaRPr lang="en-US" sz="900" dirty="0">
                <a:solidFill>
                  <a:prstClr val="black"/>
                </a:solidFill>
              </a:endParaRPr>
            </a:p>
          </p:txBody>
        </p:sp>
        <p:sp>
          <p:nvSpPr>
            <p:cNvPr id="5" name="Rectangle 4"/>
            <p:cNvSpPr/>
            <p:nvPr/>
          </p:nvSpPr>
          <p:spPr>
            <a:xfrm>
              <a:off x="4806462" y="1922585"/>
              <a:ext cx="1078523" cy="25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Lw:Widget</a:t>
              </a:r>
              <a:endParaRPr lang="en-US" sz="1050" dirty="0">
                <a:solidFill>
                  <a:prstClr val="white"/>
                </a:solidFill>
              </a:endParaRPr>
            </a:p>
          </p:txBody>
        </p:sp>
      </p:grpSp>
      <p:sp>
        <p:nvSpPr>
          <p:cNvPr id="8" name="Rectangle 7"/>
          <p:cNvSpPr/>
          <p:nvPr/>
        </p:nvSpPr>
        <p:spPr>
          <a:xfrm>
            <a:off x="5802924" y="958498"/>
            <a:ext cx="2379784" cy="2403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prstClr val="white"/>
                </a:solidFill>
              </a:rPr>
              <a:t>http://linkedwidgets.org/12345-A4567-65BD0</a:t>
            </a:r>
          </a:p>
        </p:txBody>
      </p:sp>
      <p:cxnSp>
        <p:nvCxnSpPr>
          <p:cNvPr id="10" name="Curved Connector 9"/>
          <p:cNvCxnSpPr>
            <a:stCxn id="4" idx="3"/>
          </p:cNvCxnSpPr>
          <p:nvPr/>
        </p:nvCxnSpPr>
        <p:spPr>
          <a:xfrm flipV="1">
            <a:off x="4413739" y="1087451"/>
            <a:ext cx="1389185" cy="352190"/>
          </a:xfrm>
          <a:prstGeom prst="curvedConnector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802924" y="1382032"/>
            <a:ext cx="844061" cy="2403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prstClr val="white"/>
                </a:solidFill>
              </a:rPr>
              <a:t>Movie Widget</a:t>
            </a:r>
          </a:p>
        </p:txBody>
      </p:sp>
      <p:cxnSp>
        <p:nvCxnSpPr>
          <p:cNvPr id="12" name="Curved Connector 11"/>
          <p:cNvCxnSpPr>
            <a:stCxn id="4" idx="3"/>
            <a:endCxn id="11" idx="1"/>
          </p:cNvCxnSpPr>
          <p:nvPr/>
        </p:nvCxnSpPr>
        <p:spPr>
          <a:xfrm>
            <a:off x="4413739" y="1439641"/>
            <a:ext cx="1389185" cy="62553"/>
          </a:xfrm>
          <a:prstGeom prst="curvedConnector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79702" y="1045683"/>
            <a:ext cx="654346" cy="213585"/>
          </a:xfrm>
          <a:prstGeom prst="rect">
            <a:avLst/>
          </a:prstGeom>
          <a:noFill/>
        </p:spPr>
        <p:txBody>
          <a:bodyPr wrap="none" rtlCol="0">
            <a:spAutoFit/>
          </a:bodyPr>
          <a:lstStyle/>
          <a:p>
            <a:r>
              <a:rPr lang="en-US" sz="788" dirty="0" err="1">
                <a:solidFill>
                  <a:prstClr val="black"/>
                </a:solidFill>
              </a:rPr>
              <a:t>hasAddress</a:t>
            </a:r>
            <a:endParaRPr lang="en-US" sz="788" dirty="0">
              <a:solidFill>
                <a:prstClr val="black"/>
              </a:solidFill>
            </a:endParaRPr>
          </a:p>
        </p:txBody>
      </p:sp>
      <p:sp>
        <p:nvSpPr>
          <p:cNvPr id="16" name="TextBox 15"/>
          <p:cNvSpPr txBox="1"/>
          <p:nvPr/>
        </p:nvSpPr>
        <p:spPr>
          <a:xfrm>
            <a:off x="4732457" y="1539288"/>
            <a:ext cx="569387" cy="213585"/>
          </a:xfrm>
          <a:prstGeom prst="rect">
            <a:avLst/>
          </a:prstGeom>
          <a:noFill/>
        </p:spPr>
        <p:txBody>
          <a:bodyPr wrap="none" rtlCol="0">
            <a:spAutoFit/>
          </a:bodyPr>
          <a:lstStyle/>
          <a:p>
            <a:r>
              <a:rPr lang="en-US" sz="788" dirty="0" err="1">
                <a:solidFill>
                  <a:prstClr val="black"/>
                </a:solidFill>
              </a:rPr>
              <a:t>hasName</a:t>
            </a:r>
            <a:endParaRPr lang="en-US" sz="788" dirty="0">
              <a:solidFill>
                <a:prstClr val="black"/>
              </a:solidFill>
            </a:endParaRPr>
          </a:p>
        </p:txBody>
      </p:sp>
      <p:grpSp>
        <p:nvGrpSpPr>
          <p:cNvPr id="3" name="Group 17"/>
          <p:cNvGrpSpPr/>
          <p:nvPr/>
        </p:nvGrpSpPr>
        <p:grpSpPr>
          <a:xfrm>
            <a:off x="6796460" y="2492459"/>
            <a:ext cx="808892" cy="439615"/>
            <a:chOff x="4806462" y="1922585"/>
            <a:chExt cx="1078523" cy="586153"/>
          </a:xfrm>
        </p:grpSpPr>
        <p:sp>
          <p:nvSpPr>
            <p:cNvPr id="19" name="Rounded Rectangle 18"/>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input</a:t>
              </a:r>
            </a:p>
          </p:txBody>
        </p:sp>
        <p:sp>
          <p:nvSpPr>
            <p:cNvPr id="20" name="Rectangle 19"/>
            <p:cNvSpPr/>
            <p:nvPr/>
          </p:nvSpPr>
          <p:spPr>
            <a:xfrm>
              <a:off x="4806462" y="1922585"/>
              <a:ext cx="1078523" cy="25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Lw:Input</a:t>
              </a:r>
              <a:endParaRPr lang="en-US" sz="1050" dirty="0">
                <a:solidFill>
                  <a:prstClr val="white"/>
                </a:solidFill>
              </a:endParaRPr>
            </a:p>
          </p:txBody>
        </p:sp>
      </p:grpSp>
      <p:grpSp>
        <p:nvGrpSpPr>
          <p:cNvPr id="6" name="Group 23"/>
          <p:cNvGrpSpPr/>
          <p:nvPr/>
        </p:nvGrpSpPr>
        <p:grpSpPr>
          <a:xfrm>
            <a:off x="7816418" y="2251247"/>
            <a:ext cx="808892" cy="439615"/>
            <a:chOff x="4806462" y="1922585"/>
            <a:chExt cx="1078523" cy="586153"/>
          </a:xfrm>
        </p:grpSpPr>
        <p:sp>
          <p:nvSpPr>
            <p:cNvPr id="25" name="Rounded Rectangle 24"/>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output</a:t>
              </a:r>
            </a:p>
          </p:txBody>
        </p:sp>
        <p:sp>
          <p:nvSpPr>
            <p:cNvPr id="26" name="Rectangle 25"/>
            <p:cNvSpPr/>
            <p:nvPr/>
          </p:nvSpPr>
          <p:spPr>
            <a:xfrm>
              <a:off x="4806462" y="1922585"/>
              <a:ext cx="1078523" cy="25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Lw:Output</a:t>
              </a:r>
              <a:endParaRPr lang="en-US" sz="1050" dirty="0">
                <a:solidFill>
                  <a:prstClr val="white"/>
                </a:solidFill>
              </a:endParaRPr>
            </a:p>
          </p:txBody>
        </p:sp>
      </p:grpSp>
      <p:grpSp>
        <p:nvGrpSpPr>
          <p:cNvPr id="7" name="Group 26"/>
          <p:cNvGrpSpPr/>
          <p:nvPr/>
        </p:nvGrpSpPr>
        <p:grpSpPr>
          <a:xfrm>
            <a:off x="671419" y="3532007"/>
            <a:ext cx="808892" cy="439615"/>
            <a:chOff x="4806462" y="1922585"/>
            <a:chExt cx="1078523" cy="586153"/>
          </a:xfrm>
        </p:grpSpPr>
        <p:sp>
          <p:nvSpPr>
            <p:cNvPr id="28" name="Rounded Rectangle 27"/>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model</a:t>
              </a:r>
            </a:p>
          </p:txBody>
        </p:sp>
        <p:sp>
          <p:nvSpPr>
            <p:cNvPr id="29" name="Rectangle 28"/>
            <p:cNvSpPr/>
            <p:nvPr/>
          </p:nvSpPr>
          <p:spPr>
            <a:xfrm>
              <a:off x="4806462" y="1922585"/>
              <a:ext cx="1078523" cy="25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Lw:Model</a:t>
              </a:r>
              <a:endParaRPr lang="en-US" sz="1050" dirty="0">
                <a:solidFill>
                  <a:prstClr val="white"/>
                </a:solidFill>
              </a:endParaRPr>
            </a:p>
          </p:txBody>
        </p:sp>
      </p:grpSp>
      <p:grpSp>
        <p:nvGrpSpPr>
          <p:cNvPr id="9" name="Group 29"/>
          <p:cNvGrpSpPr/>
          <p:nvPr/>
        </p:nvGrpSpPr>
        <p:grpSpPr>
          <a:xfrm>
            <a:off x="5497541" y="2336876"/>
            <a:ext cx="808892" cy="439615"/>
            <a:chOff x="4806462" y="1922585"/>
            <a:chExt cx="1078523" cy="586153"/>
          </a:xfrm>
        </p:grpSpPr>
        <p:sp>
          <p:nvSpPr>
            <p:cNvPr id="31" name="Rounded Rectangle 30"/>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director</a:t>
              </a:r>
            </a:p>
          </p:txBody>
        </p:sp>
        <p:sp>
          <p:nvSpPr>
            <p:cNvPr id="32" name="Rectangle 31"/>
            <p:cNvSpPr/>
            <p:nvPr/>
          </p:nvSpPr>
          <p:spPr>
            <a:xfrm>
              <a:off x="4806462" y="1922585"/>
              <a:ext cx="1078523" cy="2591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foaf:Person</a:t>
              </a:r>
              <a:endParaRPr lang="en-US" sz="1050" dirty="0">
                <a:solidFill>
                  <a:prstClr val="white"/>
                </a:solidFill>
              </a:endParaRPr>
            </a:p>
          </p:txBody>
        </p:sp>
      </p:grpSp>
      <p:grpSp>
        <p:nvGrpSpPr>
          <p:cNvPr id="13" name="Group 32"/>
          <p:cNvGrpSpPr/>
          <p:nvPr/>
        </p:nvGrpSpPr>
        <p:grpSpPr>
          <a:xfrm>
            <a:off x="5756598" y="3489983"/>
            <a:ext cx="923195" cy="439615"/>
            <a:chOff x="4806462" y="1922585"/>
            <a:chExt cx="1078523" cy="586153"/>
          </a:xfrm>
        </p:grpSpPr>
        <p:sp>
          <p:nvSpPr>
            <p:cNvPr id="34" name="Rounded Rectangle 33"/>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actor</a:t>
              </a:r>
            </a:p>
          </p:txBody>
        </p:sp>
        <p:sp>
          <p:nvSpPr>
            <p:cNvPr id="35" name="Rectangle 34"/>
            <p:cNvSpPr/>
            <p:nvPr/>
          </p:nvSpPr>
          <p:spPr>
            <a:xfrm>
              <a:off x="4806462" y="1922585"/>
              <a:ext cx="1078523" cy="2591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dbpedia:Actor</a:t>
              </a:r>
              <a:endParaRPr lang="en-US" sz="1050" dirty="0">
                <a:solidFill>
                  <a:prstClr val="white"/>
                </a:solidFill>
              </a:endParaRPr>
            </a:p>
          </p:txBody>
        </p:sp>
      </p:grpSp>
      <p:grpSp>
        <p:nvGrpSpPr>
          <p:cNvPr id="14" name="Group 35"/>
          <p:cNvGrpSpPr/>
          <p:nvPr/>
        </p:nvGrpSpPr>
        <p:grpSpPr>
          <a:xfrm>
            <a:off x="6558529" y="4654653"/>
            <a:ext cx="923195" cy="439615"/>
            <a:chOff x="4806462" y="1922585"/>
            <a:chExt cx="1078523" cy="586153"/>
          </a:xfrm>
        </p:grpSpPr>
        <p:sp>
          <p:nvSpPr>
            <p:cNvPr id="37" name="Rounded Rectangle 36"/>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film</a:t>
              </a:r>
            </a:p>
          </p:txBody>
        </p:sp>
        <p:sp>
          <p:nvSpPr>
            <p:cNvPr id="38" name="Rectangle 37"/>
            <p:cNvSpPr/>
            <p:nvPr/>
          </p:nvSpPr>
          <p:spPr>
            <a:xfrm>
              <a:off x="4806462" y="1922585"/>
              <a:ext cx="1078523" cy="2591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dbpedia:Film</a:t>
              </a:r>
              <a:endParaRPr lang="en-US" sz="1050" dirty="0">
                <a:solidFill>
                  <a:prstClr val="white"/>
                </a:solidFill>
              </a:endParaRPr>
            </a:p>
          </p:txBody>
        </p:sp>
      </p:grpSp>
      <p:cxnSp>
        <p:nvCxnSpPr>
          <p:cNvPr id="39" name="Curved Connector 38"/>
          <p:cNvCxnSpPr>
            <a:stCxn id="19" idx="1"/>
            <a:endCxn id="31" idx="3"/>
          </p:cNvCxnSpPr>
          <p:nvPr/>
        </p:nvCxnSpPr>
        <p:spPr>
          <a:xfrm rot="10800000">
            <a:off x="6306434" y="2577695"/>
            <a:ext cx="490027" cy="155583"/>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29547" y="3234950"/>
            <a:ext cx="697627" cy="213585"/>
          </a:xfrm>
          <a:prstGeom prst="rect">
            <a:avLst/>
          </a:prstGeom>
          <a:noFill/>
        </p:spPr>
        <p:txBody>
          <a:bodyPr wrap="none" rtlCol="0">
            <a:spAutoFit/>
          </a:bodyPr>
          <a:lstStyle/>
          <a:p>
            <a:r>
              <a:rPr lang="en-US" sz="788" dirty="0" err="1">
                <a:solidFill>
                  <a:prstClr val="black"/>
                </a:solidFill>
              </a:rPr>
              <a:t>hasAttribute</a:t>
            </a:r>
            <a:endParaRPr lang="en-US" sz="788" dirty="0">
              <a:solidFill>
                <a:prstClr val="black"/>
              </a:solidFill>
            </a:endParaRPr>
          </a:p>
        </p:txBody>
      </p:sp>
      <p:cxnSp>
        <p:nvCxnSpPr>
          <p:cNvPr id="43" name="Curved Connector 42"/>
          <p:cNvCxnSpPr>
            <a:stCxn id="19" idx="2"/>
            <a:endCxn id="34" idx="3"/>
          </p:cNvCxnSpPr>
          <p:nvPr/>
        </p:nvCxnSpPr>
        <p:spPr>
          <a:xfrm rot="5400000">
            <a:off x="6540985" y="3070881"/>
            <a:ext cx="798729" cy="521114"/>
          </a:xfrm>
          <a:prstGeom prst="curvedConnector2">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73665" y="2883824"/>
            <a:ext cx="697627" cy="213585"/>
          </a:xfrm>
          <a:prstGeom prst="rect">
            <a:avLst/>
          </a:prstGeom>
          <a:noFill/>
        </p:spPr>
        <p:txBody>
          <a:bodyPr wrap="none" rtlCol="0">
            <a:spAutoFit/>
          </a:bodyPr>
          <a:lstStyle/>
          <a:p>
            <a:r>
              <a:rPr lang="en-US" sz="788" dirty="0" err="1">
                <a:solidFill>
                  <a:prstClr val="black"/>
                </a:solidFill>
              </a:rPr>
              <a:t>hasAttribute</a:t>
            </a:r>
            <a:endParaRPr lang="en-US" sz="788" dirty="0">
              <a:solidFill>
                <a:prstClr val="black"/>
              </a:solidFill>
            </a:endParaRPr>
          </a:p>
        </p:txBody>
      </p:sp>
      <p:cxnSp>
        <p:nvCxnSpPr>
          <p:cNvPr id="47" name="Curved Connector 46"/>
          <p:cNvCxnSpPr>
            <a:stCxn id="4" idx="2"/>
            <a:endCxn id="20" idx="0"/>
          </p:cNvCxnSpPr>
          <p:nvPr/>
        </p:nvCxnSpPr>
        <p:spPr>
          <a:xfrm rot="16200000" flipH="1">
            <a:off x="5178089" y="469640"/>
            <a:ext cx="854023" cy="3191613"/>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4" idx="2"/>
            <a:endCxn id="26" idx="0"/>
          </p:cNvCxnSpPr>
          <p:nvPr/>
        </p:nvCxnSpPr>
        <p:spPr>
          <a:xfrm rot="16200000" flipH="1">
            <a:off x="5808674" y="-160945"/>
            <a:ext cx="612811" cy="4211571"/>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5" idx="2"/>
            <a:endCxn id="38" idx="0"/>
          </p:cNvCxnSpPr>
          <p:nvPr/>
        </p:nvCxnSpPr>
        <p:spPr>
          <a:xfrm rot="5400000">
            <a:off x="6638601" y="3072389"/>
            <a:ext cx="1963792" cy="1200737"/>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4" idx="1"/>
            <a:endCxn id="29" idx="0"/>
          </p:cNvCxnSpPr>
          <p:nvPr/>
        </p:nvCxnSpPr>
        <p:spPr>
          <a:xfrm rot="10800000" flipV="1">
            <a:off x="1075867" y="1439640"/>
            <a:ext cx="2528981" cy="2092366"/>
          </a:xfrm>
          <a:prstGeom prst="curvedConnector2">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7" name="Group 65"/>
          <p:cNvGrpSpPr/>
          <p:nvPr/>
        </p:nvGrpSpPr>
        <p:grpSpPr>
          <a:xfrm>
            <a:off x="2585672" y="3511810"/>
            <a:ext cx="1039862" cy="439615"/>
            <a:chOff x="4806462" y="1922585"/>
            <a:chExt cx="1078523" cy="586153"/>
          </a:xfrm>
        </p:grpSpPr>
        <p:sp>
          <p:nvSpPr>
            <p:cNvPr id="67" name="Rounded Rectangle 66"/>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atom3</a:t>
              </a:r>
            </a:p>
          </p:txBody>
        </p:sp>
        <p:sp>
          <p:nvSpPr>
            <p:cNvPr id="68" name="Rectangle 67"/>
            <p:cNvSpPr/>
            <p:nvPr/>
          </p:nvSpPr>
          <p:spPr>
            <a:xfrm>
              <a:off x="4806462" y="1922585"/>
              <a:ext cx="1078523" cy="259146"/>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swrl:ClassAtom</a:t>
              </a:r>
              <a:endParaRPr lang="en-US" sz="1050" dirty="0">
                <a:solidFill>
                  <a:prstClr val="white"/>
                </a:solidFill>
              </a:endParaRPr>
            </a:p>
          </p:txBody>
        </p:sp>
      </p:grpSp>
      <p:grpSp>
        <p:nvGrpSpPr>
          <p:cNvPr id="18" name="Group 68"/>
          <p:cNvGrpSpPr/>
          <p:nvPr/>
        </p:nvGrpSpPr>
        <p:grpSpPr>
          <a:xfrm>
            <a:off x="2538591" y="1842701"/>
            <a:ext cx="1039862" cy="439615"/>
            <a:chOff x="4806462" y="1922585"/>
            <a:chExt cx="1078523" cy="586153"/>
          </a:xfrm>
        </p:grpSpPr>
        <p:sp>
          <p:nvSpPr>
            <p:cNvPr id="70" name="Rounded Rectangle 69"/>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atom1</a:t>
              </a:r>
            </a:p>
          </p:txBody>
        </p:sp>
        <p:sp>
          <p:nvSpPr>
            <p:cNvPr id="71" name="Rectangle 70"/>
            <p:cNvSpPr/>
            <p:nvPr/>
          </p:nvSpPr>
          <p:spPr>
            <a:xfrm>
              <a:off x="4806462" y="1922585"/>
              <a:ext cx="1078523" cy="259146"/>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swrl:ClassAtom</a:t>
              </a:r>
              <a:endParaRPr lang="en-US" sz="1050" dirty="0">
                <a:solidFill>
                  <a:prstClr val="white"/>
                </a:solidFill>
              </a:endParaRPr>
            </a:p>
          </p:txBody>
        </p:sp>
      </p:grpSp>
      <p:grpSp>
        <p:nvGrpSpPr>
          <p:cNvPr id="21" name="Group 71"/>
          <p:cNvGrpSpPr/>
          <p:nvPr/>
        </p:nvGrpSpPr>
        <p:grpSpPr>
          <a:xfrm>
            <a:off x="2553675" y="2659153"/>
            <a:ext cx="1039862" cy="439615"/>
            <a:chOff x="4806462" y="1922585"/>
            <a:chExt cx="1078523" cy="586153"/>
          </a:xfrm>
        </p:grpSpPr>
        <p:sp>
          <p:nvSpPr>
            <p:cNvPr id="73" name="Rounded Rectangle 72"/>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atom2</a:t>
              </a:r>
            </a:p>
          </p:txBody>
        </p:sp>
        <p:sp>
          <p:nvSpPr>
            <p:cNvPr id="74" name="Rectangle 73"/>
            <p:cNvSpPr/>
            <p:nvPr/>
          </p:nvSpPr>
          <p:spPr>
            <a:xfrm>
              <a:off x="4806462" y="1922585"/>
              <a:ext cx="1078523" cy="259146"/>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swrl:ClassAtom</a:t>
              </a:r>
              <a:endParaRPr lang="en-US" sz="1050" dirty="0">
                <a:solidFill>
                  <a:prstClr val="white"/>
                </a:solidFill>
              </a:endParaRPr>
            </a:p>
          </p:txBody>
        </p:sp>
      </p:grpSp>
      <p:sp>
        <p:nvSpPr>
          <p:cNvPr id="75" name="Rectangle 74"/>
          <p:cNvSpPr/>
          <p:nvPr/>
        </p:nvSpPr>
        <p:spPr>
          <a:xfrm>
            <a:off x="3465088" y="2339411"/>
            <a:ext cx="869950" cy="1949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err="1">
                <a:solidFill>
                  <a:prstClr val="white"/>
                </a:solidFill>
              </a:rPr>
              <a:t>foaf:Person</a:t>
            </a:r>
            <a:endParaRPr lang="en-US" sz="900" dirty="0">
              <a:solidFill>
                <a:prstClr val="white"/>
              </a:solidFill>
            </a:endParaRPr>
          </a:p>
        </p:txBody>
      </p:sp>
      <p:cxnSp>
        <p:nvCxnSpPr>
          <p:cNvPr id="77" name="Curved Connector 76"/>
          <p:cNvCxnSpPr>
            <a:stCxn id="70" idx="2"/>
            <a:endCxn id="75" idx="1"/>
          </p:cNvCxnSpPr>
          <p:nvPr/>
        </p:nvCxnSpPr>
        <p:spPr>
          <a:xfrm rot="16200000" flipH="1">
            <a:off x="3184528" y="2156310"/>
            <a:ext cx="154556" cy="406566"/>
          </a:xfrm>
          <a:prstGeom prst="curvedConnector2">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70" idx="3"/>
            <a:endCxn id="31" idx="1"/>
          </p:cNvCxnSpPr>
          <p:nvPr/>
        </p:nvCxnSpPr>
        <p:spPr>
          <a:xfrm>
            <a:off x="3578453" y="2083520"/>
            <a:ext cx="1919088" cy="494175"/>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73" idx="2"/>
            <a:endCxn id="103" idx="1"/>
          </p:cNvCxnSpPr>
          <p:nvPr/>
        </p:nvCxnSpPr>
        <p:spPr>
          <a:xfrm rot="16200000" flipH="1">
            <a:off x="3204526" y="2967848"/>
            <a:ext cx="189489" cy="451329"/>
          </a:xfrm>
          <a:prstGeom prst="curvedConnector2">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a:stCxn id="73" idx="3"/>
            <a:endCxn id="34" idx="1"/>
          </p:cNvCxnSpPr>
          <p:nvPr/>
        </p:nvCxnSpPr>
        <p:spPr>
          <a:xfrm>
            <a:off x="3593537" y="2899973"/>
            <a:ext cx="2163061" cy="830830"/>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p:cNvCxnSpPr>
            <a:stCxn id="67" idx="2"/>
            <a:endCxn id="106" idx="1"/>
          </p:cNvCxnSpPr>
          <p:nvPr/>
        </p:nvCxnSpPr>
        <p:spPr>
          <a:xfrm rot="16200000" flipH="1">
            <a:off x="3197677" y="3859351"/>
            <a:ext cx="198277" cy="382424"/>
          </a:xfrm>
          <a:prstGeom prst="curvedConnector2">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93"/>
          <p:cNvCxnSpPr>
            <a:stCxn id="67" idx="3"/>
            <a:endCxn id="37" idx="1"/>
          </p:cNvCxnSpPr>
          <p:nvPr/>
        </p:nvCxnSpPr>
        <p:spPr>
          <a:xfrm>
            <a:off x="3625534" y="3752630"/>
            <a:ext cx="2932995" cy="1142843"/>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2" name="Group 96"/>
          <p:cNvGrpSpPr/>
          <p:nvPr/>
        </p:nvGrpSpPr>
        <p:grpSpPr>
          <a:xfrm>
            <a:off x="2473838" y="4430658"/>
            <a:ext cx="1263530" cy="439615"/>
            <a:chOff x="4806462" y="1922585"/>
            <a:chExt cx="1078523" cy="586153"/>
          </a:xfrm>
        </p:grpSpPr>
        <p:sp>
          <p:nvSpPr>
            <p:cNvPr id="98" name="Rounded Rectangle 97"/>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atom4</a:t>
              </a:r>
            </a:p>
          </p:txBody>
        </p:sp>
        <p:sp>
          <p:nvSpPr>
            <p:cNvPr id="99" name="Rectangle 98"/>
            <p:cNvSpPr/>
            <p:nvPr/>
          </p:nvSpPr>
          <p:spPr>
            <a:xfrm>
              <a:off x="4806462" y="1922585"/>
              <a:ext cx="1078523" cy="259146"/>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swrl:PropertyAtom</a:t>
              </a:r>
              <a:endParaRPr lang="en-US" sz="1050" dirty="0">
                <a:solidFill>
                  <a:prstClr val="white"/>
                </a:solidFill>
              </a:endParaRPr>
            </a:p>
          </p:txBody>
        </p:sp>
      </p:grpSp>
      <p:grpSp>
        <p:nvGrpSpPr>
          <p:cNvPr id="23" name="Group 99"/>
          <p:cNvGrpSpPr/>
          <p:nvPr/>
        </p:nvGrpSpPr>
        <p:grpSpPr>
          <a:xfrm>
            <a:off x="2418444" y="5209390"/>
            <a:ext cx="1263530" cy="439615"/>
            <a:chOff x="4806462" y="1922585"/>
            <a:chExt cx="1078523" cy="586153"/>
          </a:xfrm>
        </p:grpSpPr>
        <p:sp>
          <p:nvSpPr>
            <p:cNvPr id="101" name="Rounded Rectangle 100"/>
            <p:cNvSpPr/>
            <p:nvPr/>
          </p:nvSpPr>
          <p:spPr>
            <a:xfrm>
              <a:off x="4806462" y="1978617"/>
              <a:ext cx="1078523" cy="53012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prstClr val="black"/>
                  </a:solidFill>
                </a:rPr>
                <a:t>atom5</a:t>
              </a:r>
            </a:p>
          </p:txBody>
        </p:sp>
        <p:sp>
          <p:nvSpPr>
            <p:cNvPr id="102" name="Rectangle 101"/>
            <p:cNvSpPr/>
            <p:nvPr/>
          </p:nvSpPr>
          <p:spPr>
            <a:xfrm>
              <a:off x="4806462" y="1922585"/>
              <a:ext cx="1078523" cy="259146"/>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err="1">
                  <a:solidFill>
                    <a:prstClr val="white"/>
                  </a:solidFill>
                </a:rPr>
                <a:t>swrl:PropertyAtom</a:t>
              </a:r>
              <a:endParaRPr lang="en-US" sz="1050" dirty="0">
                <a:solidFill>
                  <a:prstClr val="white"/>
                </a:solidFill>
              </a:endParaRPr>
            </a:p>
          </p:txBody>
        </p:sp>
      </p:grpSp>
      <p:sp>
        <p:nvSpPr>
          <p:cNvPr id="103" name="Rectangle 102"/>
          <p:cNvSpPr/>
          <p:nvPr/>
        </p:nvSpPr>
        <p:spPr>
          <a:xfrm>
            <a:off x="3524935" y="3190796"/>
            <a:ext cx="869950" cy="1949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err="1">
                <a:solidFill>
                  <a:prstClr val="white"/>
                </a:solidFill>
              </a:rPr>
              <a:t>dbpedia:Actor</a:t>
            </a:r>
            <a:endParaRPr lang="en-US" sz="900" dirty="0">
              <a:solidFill>
                <a:prstClr val="white"/>
              </a:solidFill>
            </a:endParaRPr>
          </a:p>
        </p:txBody>
      </p:sp>
      <p:sp>
        <p:nvSpPr>
          <p:cNvPr id="106" name="Rectangle 105"/>
          <p:cNvSpPr/>
          <p:nvPr/>
        </p:nvSpPr>
        <p:spPr>
          <a:xfrm>
            <a:off x="3488027" y="4052241"/>
            <a:ext cx="869950" cy="1949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err="1">
                <a:solidFill>
                  <a:prstClr val="white"/>
                </a:solidFill>
              </a:rPr>
              <a:t>dbpedia:Film</a:t>
            </a:r>
            <a:endParaRPr lang="en-US" sz="900" dirty="0">
              <a:solidFill>
                <a:prstClr val="white"/>
              </a:solidFill>
            </a:endParaRPr>
          </a:p>
        </p:txBody>
      </p:sp>
      <p:sp>
        <p:nvSpPr>
          <p:cNvPr id="110" name="Rectangle 109"/>
          <p:cNvSpPr/>
          <p:nvPr/>
        </p:nvSpPr>
        <p:spPr>
          <a:xfrm>
            <a:off x="3709606" y="4946119"/>
            <a:ext cx="1271219" cy="2169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err="1">
                <a:solidFill>
                  <a:prstClr val="white"/>
                </a:solidFill>
              </a:rPr>
              <a:t>dbpedia-owl:director</a:t>
            </a:r>
            <a:endParaRPr lang="en-US" sz="900" dirty="0">
              <a:solidFill>
                <a:prstClr val="white"/>
              </a:solidFill>
            </a:endParaRPr>
          </a:p>
        </p:txBody>
      </p:sp>
      <p:cxnSp>
        <p:nvCxnSpPr>
          <p:cNvPr id="111" name="Curved Connector 110"/>
          <p:cNvCxnSpPr>
            <a:stCxn id="98" idx="2"/>
            <a:endCxn id="110" idx="1"/>
          </p:cNvCxnSpPr>
          <p:nvPr/>
        </p:nvCxnSpPr>
        <p:spPr>
          <a:xfrm rot="16200000" flipH="1">
            <a:off x="3315439" y="4660436"/>
            <a:ext cx="184331" cy="604003"/>
          </a:xfrm>
          <a:prstGeom prst="curvedConnector2">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98" idx="3"/>
            <a:endCxn id="37" idx="1"/>
          </p:cNvCxnSpPr>
          <p:nvPr/>
        </p:nvCxnSpPr>
        <p:spPr>
          <a:xfrm>
            <a:off x="3737368" y="4671477"/>
            <a:ext cx="2821161" cy="223996"/>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98" idx="3"/>
            <a:endCxn id="31" idx="1"/>
          </p:cNvCxnSpPr>
          <p:nvPr/>
        </p:nvCxnSpPr>
        <p:spPr>
          <a:xfrm flipV="1">
            <a:off x="3737368" y="2577696"/>
            <a:ext cx="1760173" cy="2093782"/>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01" idx="3"/>
            <a:endCxn id="34" idx="1"/>
          </p:cNvCxnSpPr>
          <p:nvPr/>
        </p:nvCxnSpPr>
        <p:spPr>
          <a:xfrm flipV="1">
            <a:off x="3681974" y="3730803"/>
            <a:ext cx="2074624" cy="1719407"/>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9" name="Curved Connector 138"/>
          <p:cNvCxnSpPr>
            <a:stCxn id="101" idx="3"/>
            <a:endCxn id="37" idx="1"/>
          </p:cNvCxnSpPr>
          <p:nvPr/>
        </p:nvCxnSpPr>
        <p:spPr>
          <a:xfrm flipV="1">
            <a:off x="3681974" y="4895473"/>
            <a:ext cx="2876555" cy="554737"/>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3745471" y="5726631"/>
            <a:ext cx="1271219" cy="2169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err="1">
                <a:solidFill>
                  <a:prstClr val="white"/>
                </a:solidFill>
              </a:rPr>
              <a:t>dbpedia-owl:starring</a:t>
            </a:r>
            <a:endParaRPr lang="en-US" sz="900" dirty="0">
              <a:solidFill>
                <a:prstClr val="white"/>
              </a:solidFill>
            </a:endParaRPr>
          </a:p>
        </p:txBody>
      </p:sp>
      <p:cxnSp>
        <p:nvCxnSpPr>
          <p:cNvPr id="144" name="Curved Connector 143"/>
          <p:cNvCxnSpPr>
            <a:stCxn id="101" idx="2"/>
            <a:endCxn id="143" idx="1"/>
          </p:cNvCxnSpPr>
          <p:nvPr/>
        </p:nvCxnSpPr>
        <p:spPr>
          <a:xfrm rot="16200000" flipH="1">
            <a:off x="3304786" y="5394428"/>
            <a:ext cx="186110" cy="695262"/>
          </a:xfrm>
          <a:prstGeom prst="curvedConnector2">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7823299" y="3535933"/>
            <a:ext cx="697627" cy="213585"/>
          </a:xfrm>
          <a:prstGeom prst="rect">
            <a:avLst/>
          </a:prstGeom>
          <a:noFill/>
        </p:spPr>
        <p:txBody>
          <a:bodyPr wrap="none" rtlCol="0">
            <a:spAutoFit/>
          </a:bodyPr>
          <a:lstStyle/>
          <a:p>
            <a:r>
              <a:rPr lang="en-US" sz="788" dirty="0" err="1">
                <a:solidFill>
                  <a:prstClr val="black"/>
                </a:solidFill>
              </a:rPr>
              <a:t>hasAttribute</a:t>
            </a:r>
            <a:endParaRPr lang="en-US" sz="788" dirty="0">
              <a:solidFill>
                <a:prstClr val="black"/>
              </a:solidFill>
            </a:endParaRPr>
          </a:p>
        </p:txBody>
      </p:sp>
      <p:cxnSp>
        <p:nvCxnSpPr>
          <p:cNvPr id="233" name="Curved Connector 232"/>
          <p:cNvCxnSpPr>
            <a:stCxn id="28" idx="3"/>
            <a:endCxn id="70" idx="1"/>
          </p:cNvCxnSpPr>
          <p:nvPr/>
        </p:nvCxnSpPr>
        <p:spPr>
          <a:xfrm flipV="1">
            <a:off x="1480312" y="2083520"/>
            <a:ext cx="1058279" cy="1689306"/>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8" name="Curved Connector 237"/>
          <p:cNvCxnSpPr>
            <a:stCxn id="28" idx="3"/>
            <a:endCxn id="73" idx="1"/>
          </p:cNvCxnSpPr>
          <p:nvPr/>
        </p:nvCxnSpPr>
        <p:spPr>
          <a:xfrm flipV="1">
            <a:off x="1480312" y="2899973"/>
            <a:ext cx="1073363" cy="872854"/>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6" name="Curved Connector 245"/>
          <p:cNvCxnSpPr>
            <a:stCxn id="28" idx="3"/>
            <a:endCxn id="67" idx="1"/>
          </p:cNvCxnSpPr>
          <p:nvPr/>
        </p:nvCxnSpPr>
        <p:spPr>
          <a:xfrm flipV="1">
            <a:off x="1480311" y="3752630"/>
            <a:ext cx="1105361" cy="20197"/>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9" name="Curved Connector 248"/>
          <p:cNvCxnSpPr>
            <a:stCxn id="28" idx="3"/>
            <a:endCxn id="98" idx="1"/>
          </p:cNvCxnSpPr>
          <p:nvPr/>
        </p:nvCxnSpPr>
        <p:spPr>
          <a:xfrm>
            <a:off x="1480312" y="3772827"/>
            <a:ext cx="993527" cy="898651"/>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2" name="Curved Connector 251"/>
          <p:cNvCxnSpPr>
            <a:stCxn id="28" idx="3"/>
            <a:endCxn id="101" idx="1"/>
          </p:cNvCxnSpPr>
          <p:nvPr/>
        </p:nvCxnSpPr>
        <p:spPr>
          <a:xfrm>
            <a:off x="1480311" y="3772827"/>
            <a:ext cx="938133" cy="1677383"/>
          </a:xfrm>
          <a:prstGeom prst="curvedConnector3">
            <a:avLst>
              <a:gd name="adj1" fmla="val 50000"/>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65935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de-AT" dirty="0" smtClean="0"/>
              <a:t>Problem</a:t>
            </a:r>
            <a:endParaRPr lang="ru-RU" dirty="0"/>
          </a:p>
        </p:txBody>
      </p:sp>
      <p:sp>
        <p:nvSpPr>
          <p:cNvPr id="10" name="Содержимое 9"/>
          <p:cNvSpPr>
            <a:spLocks noGrp="1"/>
          </p:cNvSpPr>
          <p:nvPr>
            <p:ph idx="1"/>
          </p:nvPr>
        </p:nvSpPr>
        <p:spPr>
          <a:xfrm>
            <a:off x="457200" y="1600201"/>
            <a:ext cx="8229600" cy="2471742"/>
          </a:xfrm>
        </p:spPr>
        <p:txBody>
          <a:bodyPr>
            <a:normAutofit fontScale="77500" lnSpcReduction="20000"/>
          </a:bodyPr>
          <a:lstStyle/>
          <a:p>
            <a:pPr>
              <a:buNone/>
            </a:pPr>
            <a:r>
              <a:rPr lang="en-US" dirty="0" smtClean="0"/>
              <a:t>The Linked </a:t>
            </a:r>
            <a:r>
              <a:rPr lang="en-US" dirty="0"/>
              <a:t>W</a:t>
            </a:r>
            <a:r>
              <a:rPr lang="en-US" dirty="0" smtClean="0"/>
              <a:t>idget like web services, they have also input, output, functional properties etc. </a:t>
            </a:r>
            <a:endParaRPr lang="en-US" dirty="0"/>
          </a:p>
          <a:p>
            <a:pPr>
              <a:buNone/>
            </a:pPr>
            <a:r>
              <a:rPr lang="en-US" dirty="0" smtClean="0"/>
              <a:t>The main problem with existing service description technologies is their </a:t>
            </a:r>
            <a:r>
              <a:rPr lang="en-US" b="1" i="1" dirty="0" smtClean="0"/>
              <a:t>focus on technical aspects</a:t>
            </a:r>
            <a:r>
              <a:rPr lang="en-US" dirty="0" smtClean="0"/>
              <a:t> (input and parameter types, exceptions etc.) and invocation modalities.  </a:t>
            </a:r>
          </a:p>
          <a:p>
            <a:pPr>
              <a:buNone/>
            </a:pPr>
            <a:r>
              <a:rPr lang="en-US" dirty="0" smtClean="0"/>
              <a:t>The goal of the work was to find out the best technique for semantic </a:t>
            </a:r>
            <a:r>
              <a:rPr lang="en-US" b="1" dirty="0" smtClean="0"/>
              <a:t>description of data</a:t>
            </a:r>
            <a:r>
              <a:rPr lang="en-US" dirty="0" smtClean="0"/>
              <a:t> behind the widget and the </a:t>
            </a:r>
            <a:r>
              <a:rPr lang="en-US" dirty="0"/>
              <a:t>L</a:t>
            </a:r>
            <a:r>
              <a:rPr lang="en-US" dirty="0" smtClean="0"/>
              <a:t>inked Widgets</a:t>
            </a:r>
            <a:endParaRPr lang="de-AT" b="1" dirty="0"/>
          </a:p>
          <a:p>
            <a:pPr>
              <a:buNone/>
            </a:pPr>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1119191" y="3929066"/>
            <a:ext cx="6667519" cy="2458415"/>
          </a:xfrm>
          <a:prstGeom prst="rect">
            <a:avLst/>
          </a:prstGeom>
          <a:noFill/>
          <a:ln w="9525">
            <a:noFill/>
            <a:miter lim="800000"/>
            <a:headEnd/>
            <a:tailEnd/>
          </a:ln>
        </p:spPr>
      </p:pic>
    </p:spTree>
    <p:extLst>
      <p:ext uri="{BB962C8B-B14F-4D97-AF65-F5344CB8AC3E}">
        <p14:creationId xmlns="" xmlns:p14="http://schemas.microsoft.com/office/powerpoint/2010/main" val="2745737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AT" dirty="0" smtClean="0"/>
              <a:t>Approach</a:t>
            </a:r>
            <a:endParaRPr lang="ru-RU" dirty="0"/>
          </a:p>
        </p:txBody>
      </p:sp>
      <p:sp>
        <p:nvSpPr>
          <p:cNvPr id="3" name="Содержимое 2"/>
          <p:cNvSpPr>
            <a:spLocks noGrp="1"/>
          </p:cNvSpPr>
          <p:nvPr>
            <p:ph idx="1"/>
          </p:nvPr>
        </p:nvSpPr>
        <p:spPr>
          <a:xfrm>
            <a:off x="457200" y="1600201"/>
            <a:ext cx="8229600" cy="1685923"/>
          </a:xfrm>
        </p:spPr>
        <p:txBody>
          <a:bodyPr>
            <a:normAutofit lnSpcReduction="10000"/>
          </a:bodyPr>
          <a:lstStyle/>
          <a:p>
            <a:pPr>
              <a:buNone/>
            </a:pPr>
            <a:r>
              <a:rPr lang="en-US" dirty="0" smtClean="0"/>
              <a:t>Therefore the approach focuses on 2 parts: </a:t>
            </a:r>
            <a:endParaRPr lang="ru-RU" dirty="0" smtClean="0"/>
          </a:p>
          <a:p>
            <a:r>
              <a:rPr lang="en-US" dirty="0" smtClean="0"/>
              <a:t>Semantic widget description;</a:t>
            </a:r>
            <a:endParaRPr lang="ru-RU" dirty="0" smtClean="0"/>
          </a:p>
          <a:p>
            <a:r>
              <a:rPr lang="en-US" dirty="0" smtClean="0"/>
              <a:t>Semantic description of the data inside the system.</a:t>
            </a:r>
            <a:endParaRPr lang="ru-RU" dirty="0" smtClean="0"/>
          </a:p>
          <a:p>
            <a:endParaRPr lang="ru-RU" dirty="0"/>
          </a:p>
        </p:txBody>
      </p:sp>
      <p:pic>
        <p:nvPicPr>
          <p:cNvPr id="5" name="Picture 2"/>
          <p:cNvPicPr>
            <a:picLocks noChangeAspect="1" noChangeArrowheads="1"/>
          </p:cNvPicPr>
          <p:nvPr/>
        </p:nvPicPr>
        <p:blipFill>
          <a:blip r:embed="rId3" cstate="print"/>
          <a:srcRect/>
          <a:stretch>
            <a:fillRect/>
          </a:stretch>
        </p:blipFill>
        <p:spPr>
          <a:xfrm>
            <a:off x="1857356" y="3000372"/>
            <a:ext cx="4287873" cy="3335764"/>
          </a:xfrm>
          <a:prstGeom prst="rect">
            <a:avLst/>
          </a:prstGeom>
          <a:noFill/>
        </p:spPr>
      </p:pic>
      <p:cxnSp>
        <p:nvCxnSpPr>
          <p:cNvPr id="6" name="Скругленная соединительная линия 5"/>
          <p:cNvCxnSpPr/>
          <p:nvPr/>
        </p:nvCxnSpPr>
        <p:spPr>
          <a:xfrm>
            <a:off x="3714744" y="4017970"/>
            <a:ext cx="1071570" cy="411162"/>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Скругленная соединительная линия 6"/>
          <p:cNvCxnSpPr/>
          <p:nvPr/>
        </p:nvCxnSpPr>
        <p:spPr>
          <a:xfrm rot="16200000" flipH="1">
            <a:off x="3000367" y="4929199"/>
            <a:ext cx="428625" cy="285750"/>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Скругленная соединительная линия 7"/>
          <p:cNvCxnSpPr/>
          <p:nvPr/>
        </p:nvCxnSpPr>
        <p:spPr>
          <a:xfrm>
            <a:off x="2714612" y="4143380"/>
            <a:ext cx="2571768" cy="857256"/>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457765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 on terminal</a:t>
            </a:r>
            <a:endParaRPr lang="en-US" dirty="0"/>
          </a:p>
        </p:txBody>
      </p:sp>
      <p:sp>
        <p:nvSpPr>
          <p:cNvPr id="6" name="Content Placeholder 5"/>
          <p:cNvSpPr>
            <a:spLocks noGrp="1"/>
          </p:cNvSpPr>
          <p:nvPr>
            <p:ph idx="1"/>
          </p:nvPr>
        </p:nvSpPr>
        <p:spPr>
          <a:xfrm>
            <a:off x="76200" y="2016967"/>
            <a:ext cx="2438400" cy="4525963"/>
          </a:xfrm>
        </p:spPr>
        <p:txBody>
          <a:bodyPr>
            <a:normAutofit/>
          </a:bodyPr>
          <a:lstStyle/>
          <a:p>
            <a:r>
              <a:rPr lang="en-US" sz="2400" dirty="0" smtClean="0"/>
              <a:t>Use 1 SPARQL query to get which terminal of which widget can connect with querying terminal</a:t>
            </a:r>
            <a:endParaRPr lang="en-US" sz="2400" dirty="0"/>
          </a:p>
        </p:txBody>
      </p:sp>
      <p:pic>
        <p:nvPicPr>
          <p:cNvPr id="4" name="Picture 3"/>
          <p:cNvPicPr>
            <a:picLocks noChangeAspect="1"/>
          </p:cNvPicPr>
          <p:nvPr/>
        </p:nvPicPr>
        <p:blipFill>
          <a:blip r:embed="rId3" cstate="print"/>
          <a:stretch>
            <a:fillRect/>
          </a:stretch>
        </p:blipFill>
        <p:spPr>
          <a:xfrm>
            <a:off x="2514600" y="1981200"/>
            <a:ext cx="6552381" cy="4476190"/>
          </a:xfrm>
          <a:prstGeom prst="rect">
            <a:avLst/>
          </a:prstGeom>
        </p:spPr>
      </p:pic>
    </p:spTree>
    <p:extLst>
      <p:ext uri="{BB962C8B-B14F-4D97-AF65-F5344CB8AC3E}">
        <p14:creationId xmlns="" xmlns:p14="http://schemas.microsoft.com/office/powerpoint/2010/main" val="1975937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 annotator (1/2)</a:t>
            </a:r>
            <a:endParaRPr lang="en-US" dirty="0"/>
          </a:p>
        </p:txBody>
      </p:sp>
      <p:sp>
        <p:nvSpPr>
          <p:cNvPr id="3" name="Content Placeholder 2"/>
          <p:cNvSpPr>
            <a:spLocks noGrp="1"/>
          </p:cNvSpPr>
          <p:nvPr>
            <p:ph idx="1"/>
          </p:nvPr>
        </p:nvSpPr>
        <p:spPr/>
        <p:txBody>
          <a:bodyPr/>
          <a:lstStyle/>
          <a:p>
            <a:r>
              <a:rPr lang="en-US" dirty="0" smtClean="0"/>
              <a:t>To annotate Location widget</a:t>
            </a:r>
            <a:endParaRPr lang="en-US" dirty="0"/>
          </a:p>
        </p:txBody>
      </p:sp>
      <p:pic>
        <p:nvPicPr>
          <p:cNvPr id="4" name="Picture 3"/>
          <p:cNvPicPr>
            <a:picLocks noChangeAspect="1"/>
          </p:cNvPicPr>
          <p:nvPr/>
        </p:nvPicPr>
        <p:blipFill>
          <a:blip r:embed="rId3" cstate="print"/>
          <a:stretch>
            <a:fillRect/>
          </a:stretch>
        </p:blipFill>
        <p:spPr>
          <a:xfrm>
            <a:off x="300571" y="2682228"/>
            <a:ext cx="8542857" cy="2361905"/>
          </a:xfrm>
          <a:prstGeom prst="rect">
            <a:avLst/>
          </a:prstGeom>
        </p:spPr>
      </p:pic>
    </p:spTree>
    <p:extLst>
      <p:ext uri="{BB962C8B-B14F-4D97-AF65-F5344CB8AC3E}">
        <p14:creationId xmlns="" xmlns:p14="http://schemas.microsoft.com/office/powerpoint/2010/main" val="3468383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Widget annotator (1/2)</a:t>
            </a:r>
          </a:p>
        </p:txBody>
      </p:sp>
      <p:sp>
        <p:nvSpPr>
          <p:cNvPr id="3" name="Content Placeholder 2"/>
          <p:cNvSpPr>
            <a:spLocks noGrp="1"/>
          </p:cNvSpPr>
          <p:nvPr>
            <p:ph idx="1"/>
          </p:nvPr>
        </p:nvSpPr>
        <p:spPr/>
        <p:txBody>
          <a:bodyPr/>
          <a:lstStyle/>
          <a:p>
            <a:r>
              <a:rPr lang="en-US" dirty="0" smtClean="0"/>
              <a:t>To annotate widget that:</a:t>
            </a:r>
          </a:p>
          <a:p>
            <a:pPr lvl="1"/>
            <a:r>
              <a:rPr lang="en-US" dirty="0" smtClean="0"/>
              <a:t>Input1: </a:t>
            </a:r>
            <a:r>
              <a:rPr lang="en-US" dirty="0" smtClean="0">
                <a:solidFill>
                  <a:srgbClr val="FF0000"/>
                </a:solidFill>
              </a:rPr>
              <a:t>a</a:t>
            </a:r>
            <a:r>
              <a:rPr lang="en-US" dirty="0" smtClean="0"/>
              <a:t> star</a:t>
            </a:r>
          </a:p>
          <a:p>
            <a:pPr lvl="1"/>
            <a:r>
              <a:rPr lang="en-US" dirty="0" smtClean="0"/>
              <a:t>Input2: </a:t>
            </a:r>
            <a:r>
              <a:rPr lang="en-US" dirty="0" smtClean="0">
                <a:solidFill>
                  <a:srgbClr val="FF0000"/>
                </a:solidFill>
              </a:rPr>
              <a:t>a</a:t>
            </a:r>
            <a:r>
              <a:rPr lang="en-US" dirty="0" smtClean="0"/>
              <a:t> director</a:t>
            </a:r>
          </a:p>
          <a:p>
            <a:pPr lvl="1"/>
            <a:r>
              <a:rPr lang="en-US" dirty="0" smtClean="0"/>
              <a:t>Output: </a:t>
            </a:r>
            <a:r>
              <a:rPr lang="en-US" dirty="0" smtClean="0">
                <a:solidFill>
                  <a:srgbClr val="FF0000"/>
                </a:solidFill>
              </a:rPr>
              <a:t>List</a:t>
            </a:r>
            <a:r>
              <a:rPr lang="en-US" dirty="0" smtClean="0"/>
              <a:t> of Films (that …)</a:t>
            </a:r>
            <a:endParaRPr lang="en-US" dirty="0"/>
          </a:p>
        </p:txBody>
      </p:sp>
      <p:pic>
        <p:nvPicPr>
          <p:cNvPr id="4" name="Picture 3"/>
          <p:cNvPicPr>
            <a:picLocks noChangeAspect="1"/>
          </p:cNvPicPr>
          <p:nvPr/>
        </p:nvPicPr>
        <p:blipFill>
          <a:blip r:embed="rId3" cstate="print"/>
          <a:stretch>
            <a:fillRect/>
          </a:stretch>
        </p:blipFill>
        <p:spPr>
          <a:xfrm>
            <a:off x="0" y="3932237"/>
            <a:ext cx="9174202" cy="2849563"/>
          </a:xfrm>
          <a:prstGeom prst="rect">
            <a:avLst/>
          </a:prstGeom>
        </p:spPr>
      </p:pic>
    </p:spTree>
    <p:extLst>
      <p:ext uri="{BB962C8B-B14F-4D97-AF65-F5344CB8AC3E}">
        <p14:creationId xmlns="" xmlns:p14="http://schemas.microsoft.com/office/powerpoint/2010/main" val="1256726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Tim Berners Lee‘s Data star scheme</a:t>
            </a:r>
            <a:endParaRPr lang="de-AT"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5</a:t>
            </a:fld>
            <a:endParaRPr lang="en-GB"/>
          </a:p>
        </p:txBody>
      </p:sp>
      <p:graphicFrame>
        <p:nvGraphicFramePr>
          <p:cNvPr id="6" name="Table 5"/>
          <p:cNvGraphicFramePr>
            <a:graphicFrameLocks noGrp="1"/>
          </p:cNvGraphicFramePr>
          <p:nvPr/>
        </p:nvGraphicFramePr>
        <p:xfrm>
          <a:off x="381000" y="1397000"/>
          <a:ext cx="8458200" cy="4028440"/>
        </p:xfrm>
        <a:graphic>
          <a:graphicData uri="http://schemas.openxmlformats.org/drawingml/2006/table">
            <a:tbl>
              <a:tblPr firstRow="1" bandRow="1">
                <a:tableStyleId>{69012ECD-51FC-41F1-AA8D-1B2483CD663E}</a:tableStyleId>
              </a:tblPr>
              <a:tblGrid>
                <a:gridCol w="1828800"/>
                <a:gridCol w="3810000"/>
                <a:gridCol w="2819400"/>
              </a:tblGrid>
              <a:tr h="475765">
                <a:tc>
                  <a:txBody>
                    <a:bodyPr/>
                    <a:lstStyle/>
                    <a:p>
                      <a:pPr algn="r"/>
                      <a:r>
                        <a:rPr lang="de-AT" dirty="0" smtClean="0"/>
                        <a:t>Quality Level</a:t>
                      </a:r>
                      <a:endParaRPr lang="de-AT" dirty="0"/>
                    </a:p>
                  </a:txBody>
                  <a:tcPr/>
                </a:tc>
                <a:tc>
                  <a:txBody>
                    <a:bodyPr/>
                    <a:lstStyle/>
                    <a:p>
                      <a:r>
                        <a:rPr lang="de-AT" dirty="0" smtClean="0"/>
                        <a:t>Description</a:t>
                      </a:r>
                      <a:endParaRPr lang="de-AT" dirty="0"/>
                    </a:p>
                  </a:txBody>
                  <a:tcPr/>
                </a:tc>
                <a:tc>
                  <a:txBody>
                    <a:bodyPr/>
                    <a:lstStyle/>
                    <a:p>
                      <a:r>
                        <a:rPr lang="de-AT" dirty="0" smtClean="0"/>
                        <a:t>Format / example</a:t>
                      </a:r>
                      <a:endParaRPr lang="de-AT" dirty="0"/>
                    </a:p>
                  </a:txBody>
                  <a:tcPr/>
                </a:tc>
              </a:tr>
              <a:tr h="718035">
                <a:tc>
                  <a:txBody>
                    <a:bodyPr/>
                    <a:lstStyle/>
                    <a:p>
                      <a:pPr algn="r"/>
                      <a:r>
                        <a:rPr lang="de-AT" sz="2400" dirty="0" smtClean="0">
                          <a:solidFill>
                            <a:srgbClr val="FFC000"/>
                          </a:solidFill>
                          <a:sym typeface="Wingdings"/>
                        </a:rPr>
                        <a:t></a:t>
                      </a:r>
                      <a:endParaRPr lang="de-AT" sz="2400" dirty="0">
                        <a:solidFill>
                          <a:srgbClr val="FFC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Available on the web </a:t>
                      </a:r>
                      <a:r>
                        <a:rPr lang="en-US" sz="1800" b="0" i="1" kern="1200" dirty="0" smtClean="0">
                          <a:solidFill>
                            <a:schemeClr val="tx1"/>
                          </a:solidFill>
                          <a:latin typeface="+mn-lt"/>
                          <a:ea typeface="+mn-ea"/>
                          <a:cs typeface="+mn-cs"/>
                        </a:rPr>
                        <a:t>but with an open </a:t>
                      </a:r>
                      <a:r>
                        <a:rPr lang="en-US" sz="1800" b="0" i="1" kern="1200" dirty="0" err="1" smtClean="0">
                          <a:solidFill>
                            <a:schemeClr val="tx1"/>
                          </a:solidFill>
                          <a:latin typeface="+mn-lt"/>
                          <a:ea typeface="+mn-ea"/>
                          <a:cs typeface="+mn-cs"/>
                        </a:rPr>
                        <a:t>licence</a:t>
                      </a:r>
                      <a:r>
                        <a:rPr lang="en-US" sz="1800" b="0" i="1" kern="1200" dirty="0" smtClean="0">
                          <a:solidFill>
                            <a:schemeClr val="tx1"/>
                          </a:solidFill>
                          <a:latin typeface="+mn-lt"/>
                          <a:ea typeface="+mn-ea"/>
                          <a:cs typeface="+mn-cs"/>
                        </a:rPr>
                        <a:t>, to be Open Data</a:t>
                      </a:r>
                      <a:endParaRPr lang="de-AT"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kern="1200" dirty="0" smtClean="0"/>
                        <a:t>whatever format</a:t>
                      </a:r>
                      <a:endParaRPr lang="de-AT" dirty="0" smtClean="0"/>
                    </a:p>
                    <a:p>
                      <a:endParaRPr lang="de-AT" dirty="0"/>
                    </a:p>
                  </a:txBody>
                  <a:tcPr/>
                </a:tc>
              </a:tr>
              <a:tr h="5865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AT" sz="2400" dirty="0" smtClean="0">
                          <a:solidFill>
                            <a:srgbClr val="FFC000"/>
                          </a:solidFill>
                          <a:sym typeface="Wingdings"/>
                        </a:rPr>
                        <a:t></a:t>
                      </a:r>
                      <a:endParaRPr lang="de-AT" sz="2400" dirty="0" smtClean="0">
                        <a:solidFill>
                          <a:srgbClr val="FFC000"/>
                        </a:solidFill>
                      </a:endParaRPr>
                    </a:p>
                  </a:txBody>
                  <a:tcPr/>
                </a:tc>
                <a:tc>
                  <a:txBody>
                    <a:bodyPr/>
                    <a:lstStyle/>
                    <a:p>
                      <a:r>
                        <a:rPr lang="en-US" sz="1800" b="0" i="0" kern="1200" dirty="0" smtClean="0">
                          <a:solidFill>
                            <a:schemeClr val="tx1"/>
                          </a:solidFill>
                          <a:latin typeface="+mn-lt"/>
                          <a:ea typeface="+mn-ea"/>
                          <a:cs typeface="+mn-cs"/>
                        </a:rPr>
                        <a:t>Available as machine-readable structured data</a:t>
                      </a:r>
                      <a:endParaRPr lang="de-AT" dirty="0"/>
                    </a:p>
                  </a:txBody>
                  <a:tcPr/>
                </a:tc>
                <a:tc>
                  <a:txBody>
                    <a:bodyPr/>
                    <a:lstStyle/>
                    <a:p>
                      <a:r>
                        <a:rPr lang="en-US" sz="1800" b="0" i="0" kern="1200" dirty="0" smtClean="0">
                          <a:solidFill>
                            <a:schemeClr val="tx1"/>
                          </a:solidFill>
                          <a:latin typeface="+mn-lt"/>
                          <a:ea typeface="+mn-ea"/>
                          <a:cs typeface="+mn-cs"/>
                        </a:rPr>
                        <a:t>Excel instead of image scan of a table</a:t>
                      </a:r>
                      <a:endParaRPr lang="de-AT" dirty="0"/>
                    </a:p>
                  </a:txBody>
                  <a:tcPr/>
                </a:tc>
              </a:tr>
              <a:tr h="5865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AT" sz="2400" dirty="0" smtClean="0">
                          <a:solidFill>
                            <a:srgbClr val="FFC000"/>
                          </a:solidFill>
                          <a:sym typeface="Wingdings"/>
                        </a:rPr>
                        <a:t></a:t>
                      </a:r>
                      <a:endParaRPr lang="de-AT" sz="2400" dirty="0" smtClean="0">
                        <a:solidFill>
                          <a:srgbClr val="FFC000"/>
                        </a:solidFill>
                      </a:endParaRPr>
                    </a:p>
                  </a:txBody>
                  <a:tcPr/>
                </a:tc>
                <a:tc>
                  <a:txBody>
                    <a:bodyPr/>
                    <a:lstStyle/>
                    <a:p>
                      <a:r>
                        <a:rPr lang="de-AT" sz="1800" b="0" i="0" kern="1200" dirty="0" smtClean="0">
                          <a:solidFill>
                            <a:schemeClr val="tx1"/>
                          </a:solidFill>
                          <a:latin typeface="+mn-lt"/>
                          <a:ea typeface="+mn-ea"/>
                          <a:cs typeface="+mn-cs"/>
                        </a:rPr>
                        <a:t>as (2) plus non-proprietary format</a:t>
                      </a:r>
                      <a:endParaRPr lang="de-AT" dirty="0"/>
                    </a:p>
                  </a:txBody>
                  <a:tcPr/>
                </a:tc>
                <a:tc>
                  <a:txBody>
                    <a:bodyPr/>
                    <a:lstStyle/>
                    <a:p>
                      <a:r>
                        <a:rPr lang="de-AT" sz="1800" b="0" i="0" kern="1200" dirty="0" smtClean="0">
                          <a:solidFill>
                            <a:schemeClr val="tx1"/>
                          </a:solidFill>
                          <a:latin typeface="+mn-lt"/>
                          <a:ea typeface="+mn-ea"/>
                          <a:cs typeface="+mn-cs"/>
                        </a:rPr>
                        <a:t>CSV or JSON instead of Excel</a:t>
                      </a:r>
                      <a:endParaRPr lang="de-AT" dirty="0"/>
                    </a:p>
                  </a:txBody>
                  <a:tcPr/>
                </a:tc>
              </a:tr>
              <a:tr h="5865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AT" sz="2400" dirty="0" smtClean="0">
                          <a:solidFill>
                            <a:srgbClr val="FFC000"/>
                          </a:solidFill>
                          <a:sym typeface="Wingdings"/>
                        </a:rPr>
                        <a:t></a:t>
                      </a:r>
                      <a:endParaRPr lang="de-AT" sz="2400" dirty="0" smtClean="0">
                        <a:solidFill>
                          <a:srgbClr val="FFC000"/>
                        </a:solidFill>
                      </a:endParaRPr>
                    </a:p>
                  </a:txBody>
                  <a:tcPr/>
                </a:tc>
                <a:tc>
                  <a:txBody>
                    <a:bodyPr/>
                    <a:lstStyle/>
                    <a:p>
                      <a:r>
                        <a:rPr lang="en-US" sz="1800" b="0" i="0" kern="1200" dirty="0" smtClean="0">
                          <a:solidFill>
                            <a:schemeClr val="tx1"/>
                          </a:solidFill>
                          <a:latin typeface="+mn-lt"/>
                          <a:ea typeface="+mn-ea"/>
                          <a:cs typeface="+mn-cs"/>
                        </a:rPr>
                        <a:t>All the above plus, Use open standards from to identify things</a:t>
                      </a:r>
                      <a:endParaRPr lang="de-AT" dirty="0"/>
                    </a:p>
                  </a:txBody>
                  <a:tcPr/>
                </a:tc>
                <a:tc>
                  <a:txBody>
                    <a:bodyPr/>
                    <a:lstStyle/>
                    <a:p>
                      <a:r>
                        <a:rPr lang="de-AT" dirty="0" smtClean="0"/>
                        <a:t>RDF, SPARQL</a:t>
                      </a:r>
                      <a:endParaRPr lang="de-AT" dirty="0"/>
                    </a:p>
                  </a:txBody>
                  <a:tcPr/>
                </a:tc>
              </a:tr>
              <a:tr h="5865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AT" sz="2400" dirty="0" smtClean="0">
                          <a:solidFill>
                            <a:srgbClr val="FFC000"/>
                          </a:solidFill>
                          <a:sym typeface="Wingdings"/>
                        </a:rPr>
                        <a:t></a:t>
                      </a:r>
                      <a:endParaRPr lang="de-AT" sz="2400" dirty="0" smtClean="0">
                        <a:solidFill>
                          <a:srgbClr val="FFC000"/>
                        </a:solidFill>
                      </a:endParaRPr>
                    </a:p>
                  </a:txBody>
                  <a:tcPr/>
                </a:tc>
                <a:tc>
                  <a:txBody>
                    <a:bodyPr/>
                    <a:lstStyle/>
                    <a:p>
                      <a:r>
                        <a:rPr lang="en-US" sz="1800" b="0" i="0" kern="1200" dirty="0" smtClean="0">
                          <a:solidFill>
                            <a:schemeClr val="tx1"/>
                          </a:solidFill>
                          <a:latin typeface="+mn-lt"/>
                          <a:ea typeface="+mn-ea"/>
                          <a:cs typeface="+mn-cs"/>
                        </a:rPr>
                        <a:t>All the above, plus: Link your data to other people’s data to provide context</a:t>
                      </a:r>
                      <a:endParaRPr lang="de-AT" dirty="0"/>
                    </a:p>
                  </a:txBody>
                  <a:tcPr/>
                </a:tc>
                <a:tc>
                  <a:txBody>
                    <a:bodyPr/>
                    <a:lstStyle/>
                    <a:p>
                      <a:r>
                        <a:rPr lang="de-AT" dirty="0" smtClean="0"/>
                        <a:t>Linked</a:t>
                      </a:r>
                      <a:r>
                        <a:rPr lang="de-AT" baseline="0" dirty="0" smtClean="0"/>
                        <a:t> RDF</a:t>
                      </a:r>
                      <a:endParaRPr lang="de-AT" dirty="0"/>
                    </a:p>
                  </a:txBody>
                  <a:tcPr/>
                </a:tc>
              </a:tr>
            </a:tbl>
          </a:graphicData>
        </a:graphic>
      </p:graphicFrame>
    </p:spTree>
    <p:extLst>
      <p:ext uri="{BB962C8B-B14F-4D97-AF65-F5344CB8AC3E}">
        <p14:creationId xmlns:p14="http://schemas.microsoft.com/office/powerpoint/2010/main" xmlns="" val="2874923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chemeClr val="tx1"/>
                </a:solidFill>
              </a:rPr>
              <a:t>Creating automatically widgets from statistical sparql endpoints</a:t>
            </a:r>
            <a:endParaRPr lang="en-US" dirty="0">
              <a:solidFill>
                <a:schemeClr val="tx1"/>
              </a:solidFill>
            </a:endParaRPr>
          </a:p>
        </p:txBody>
      </p:sp>
    </p:spTree>
    <p:extLst>
      <p:ext uri="{BB962C8B-B14F-4D97-AF65-F5344CB8AC3E}">
        <p14:creationId xmlns="" xmlns:p14="http://schemas.microsoft.com/office/powerpoint/2010/main" val="2822486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a:t>
            </a:r>
            <a:endParaRPr lang="en-US" dirty="0"/>
          </a:p>
        </p:txBody>
      </p:sp>
      <p:sp>
        <p:nvSpPr>
          <p:cNvPr id="8" name="TextBox 7"/>
          <p:cNvSpPr txBox="1"/>
          <p:nvPr/>
        </p:nvSpPr>
        <p:spPr>
          <a:xfrm>
            <a:off x="5501640" y="1351181"/>
            <a:ext cx="1630680" cy="323165"/>
          </a:xfrm>
          <a:prstGeom prst="rect">
            <a:avLst/>
          </a:prstGeom>
          <a:noFill/>
        </p:spPr>
        <p:txBody>
          <a:bodyPr wrap="square" rtlCol="0">
            <a:spAutoFit/>
          </a:bodyPr>
          <a:lstStyle/>
          <a:p>
            <a:r>
              <a:rPr lang="en-US" sz="1500" dirty="0"/>
              <a:t>Sparql endpoints</a:t>
            </a:r>
          </a:p>
        </p:txBody>
      </p:sp>
      <p:cxnSp>
        <p:nvCxnSpPr>
          <p:cNvPr id="10" name="Straight Arrow Connector 9"/>
          <p:cNvCxnSpPr/>
          <p:nvPr/>
        </p:nvCxnSpPr>
        <p:spPr>
          <a:xfrm flipH="1">
            <a:off x="4423738" y="1671824"/>
            <a:ext cx="1224926" cy="579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648664" y="1671823"/>
            <a:ext cx="6375" cy="861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81100" y="5140021"/>
            <a:ext cx="2011681" cy="784830"/>
          </a:xfrm>
          <a:prstGeom prst="rect">
            <a:avLst/>
          </a:prstGeom>
          <a:noFill/>
        </p:spPr>
        <p:txBody>
          <a:bodyPr wrap="square" rtlCol="0">
            <a:spAutoFit/>
          </a:bodyPr>
          <a:lstStyle/>
          <a:p>
            <a:r>
              <a:rPr lang="en-US" sz="1500" dirty="0"/>
              <a:t>To view data</a:t>
            </a:r>
          </a:p>
          <a:p>
            <a:r>
              <a:rPr lang="en-US" sz="1500" dirty="0"/>
              <a:t> =&gt; create Sparql query</a:t>
            </a:r>
          </a:p>
        </p:txBody>
      </p:sp>
      <p:pic>
        <p:nvPicPr>
          <p:cNvPr id="29" name="Content Placeholder 28"/>
          <p:cNvPicPr>
            <a:picLocks noGrp="1" noChangeAspect="1"/>
          </p:cNvPicPr>
          <p:nvPr>
            <p:ph idx="1"/>
          </p:nvPr>
        </p:nvPicPr>
        <p:blipFill>
          <a:blip r:embed="rId3" cstate="print"/>
          <a:stretch>
            <a:fillRect/>
          </a:stretch>
        </p:blipFill>
        <p:spPr>
          <a:xfrm>
            <a:off x="428461" y="1887949"/>
            <a:ext cx="3795089" cy="2783447"/>
          </a:xfrm>
          <a:prstGeom prst="rect">
            <a:avLst/>
          </a:prstGeom>
        </p:spPr>
      </p:pic>
      <p:pic>
        <p:nvPicPr>
          <p:cNvPr id="7" name="Picture 6"/>
          <p:cNvPicPr>
            <a:picLocks noChangeAspect="1"/>
          </p:cNvPicPr>
          <p:nvPr/>
        </p:nvPicPr>
        <p:blipFill>
          <a:blip r:embed="rId4" cstate="print"/>
          <a:stretch>
            <a:fillRect/>
          </a:stretch>
        </p:blipFill>
        <p:spPr>
          <a:xfrm>
            <a:off x="3571875" y="2653211"/>
            <a:ext cx="4166328" cy="2947380"/>
          </a:xfrm>
          <a:prstGeom prst="rect">
            <a:avLst/>
          </a:prstGeom>
        </p:spPr>
      </p:pic>
      <p:cxnSp>
        <p:nvCxnSpPr>
          <p:cNvPr id="16" name="Straight Arrow Connector 15"/>
          <p:cNvCxnSpPr>
            <a:stCxn id="14" idx="0"/>
          </p:cNvCxnSpPr>
          <p:nvPr/>
        </p:nvCxnSpPr>
        <p:spPr>
          <a:xfrm flipV="1">
            <a:off x="2186941" y="3646170"/>
            <a:ext cx="139064" cy="1493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0"/>
          </p:cNvCxnSpPr>
          <p:nvPr/>
        </p:nvCxnSpPr>
        <p:spPr>
          <a:xfrm flipV="1">
            <a:off x="2186941" y="4987290"/>
            <a:ext cx="2567939" cy="152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41215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simpler query</a:t>
            </a:r>
            <a:endParaRPr lang="en-US" dirty="0"/>
          </a:p>
        </p:txBody>
      </p:sp>
      <p:pic>
        <p:nvPicPr>
          <p:cNvPr id="7" name="Content Placeholder 6"/>
          <p:cNvPicPr>
            <a:picLocks noGrp="1" noChangeAspect="1"/>
          </p:cNvPicPr>
          <p:nvPr>
            <p:ph idx="1"/>
          </p:nvPr>
        </p:nvPicPr>
        <p:blipFill>
          <a:blip r:embed="rId3" cstate="print"/>
          <a:stretch>
            <a:fillRect/>
          </a:stretch>
        </p:blipFill>
        <p:spPr>
          <a:xfrm>
            <a:off x="167641" y="2030730"/>
            <a:ext cx="4136247" cy="3146940"/>
          </a:xfrm>
          <a:prstGeom prst="rect">
            <a:avLst/>
          </a:prstGeom>
        </p:spPr>
      </p:pic>
      <p:sp>
        <p:nvSpPr>
          <p:cNvPr id="9" name="Right Arrow 8"/>
          <p:cNvSpPr/>
          <p:nvPr/>
        </p:nvSpPr>
        <p:spPr>
          <a:xfrm>
            <a:off x="4404360" y="3470910"/>
            <a:ext cx="403860" cy="220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036321" y="5437533"/>
            <a:ext cx="2080260" cy="553998"/>
          </a:xfrm>
          <a:prstGeom prst="rect">
            <a:avLst/>
          </a:prstGeom>
          <a:noFill/>
        </p:spPr>
        <p:txBody>
          <a:bodyPr wrap="square" rtlCol="0">
            <a:spAutoFit/>
          </a:bodyPr>
          <a:lstStyle/>
          <a:p>
            <a:r>
              <a:rPr lang="en-US" sz="1500" dirty="0"/>
              <a:t>Webpage - Sparql query</a:t>
            </a:r>
          </a:p>
        </p:txBody>
      </p:sp>
      <p:sp>
        <p:nvSpPr>
          <p:cNvPr id="11" name="TextBox 10"/>
          <p:cNvSpPr txBox="1"/>
          <p:nvPr/>
        </p:nvSpPr>
        <p:spPr>
          <a:xfrm>
            <a:off x="6329396" y="5444822"/>
            <a:ext cx="1912621" cy="323165"/>
          </a:xfrm>
          <a:prstGeom prst="rect">
            <a:avLst/>
          </a:prstGeom>
          <a:noFill/>
        </p:spPr>
        <p:txBody>
          <a:bodyPr wrap="square" rtlCol="0">
            <a:spAutoFit/>
          </a:bodyPr>
          <a:lstStyle/>
          <a:p>
            <a:r>
              <a:rPr lang="en-US" sz="1500" dirty="0"/>
              <a:t>Widget - menu</a:t>
            </a:r>
          </a:p>
        </p:txBody>
      </p:sp>
      <p:sp>
        <p:nvSpPr>
          <p:cNvPr id="12" name="Right Arrow 11"/>
          <p:cNvSpPr/>
          <p:nvPr/>
        </p:nvSpPr>
        <p:spPr>
          <a:xfrm>
            <a:off x="4349608" y="5444822"/>
            <a:ext cx="403860" cy="220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4" cstate="print"/>
          <a:stretch>
            <a:fillRect/>
          </a:stretch>
        </p:blipFill>
        <p:spPr>
          <a:xfrm>
            <a:off x="4890628" y="2002098"/>
            <a:ext cx="4010132" cy="3175572"/>
          </a:xfrm>
          <a:prstGeom prst="rect">
            <a:avLst/>
          </a:prstGeom>
        </p:spPr>
      </p:pic>
    </p:spTree>
    <p:extLst>
      <p:ext uri="{BB962C8B-B14F-4D97-AF65-F5344CB8AC3E}">
        <p14:creationId xmlns="" xmlns:p14="http://schemas.microsoft.com/office/powerpoint/2010/main" val="1799425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better interface</a:t>
            </a:r>
            <a:endParaRPr lang="en-US" dirty="0"/>
          </a:p>
        </p:txBody>
      </p:sp>
      <p:pic>
        <p:nvPicPr>
          <p:cNvPr id="5" name="Picture 4"/>
          <p:cNvPicPr>
            <a:picLocks noChangeAspect="1"/>
          </p:cNvPicPr>
          <p:nvPr/>
        </p:nvPicPr>
        <p:blipFill>
          <a:blip r:embed="rId3" cstate="print"/>
          <a:stretch>
            <a:fillRect/>
          </a:stretch>
        </p:blipFill>
        <p:spPr>
          <a:xfrm>
            <a:off x="4781292" y="1809751"/>
            <a:ext cx="4104111" cy="3699203"/>
          </a:xfrm>
          <a:prstGeom prst="rect">
            <a:avLst/>
          </a:prstGeom>
        </p:spPr>
      </p:pic>
      <p:pic>
        <p:nvPicPr>
          <p:cNvPr id="8" name="Picture 7"/>
          <p:cNvPicPr>
            <a:picLocks noChangeAspect="1"/>
          </p:cNvPicPr>
          <p:nvPr/>
        </p:nvPicPr>
        <p:blipFill>
          <a:blip r:embed="rId4" cstate="print"/>
          <a:stretch>
            <a:fillRect/>
          </a:stretch>
        </p:blipFill>
        <p:spPr>
          <a:xfrm>
            <a:off x="152228" y="2125266"/>
            <a:ext cx="3977985" cy="2509103"/>
          </a:xfrm>
          <a:prstGeom prst="rect">
            <a:avLst/>
          </a:prstGeom>
        </p:spPr>
      </p:pic>
      <p:sp>
        <p:nvSpPr>
          <p:cNvPr id="9" name="Right Arrow 8"/>
          <p:cNvSpPr/>
          <p:nvPr/>
        </p:nvSpPr>
        <p:spPr>
          <a:xfrm>
            <a:off x="4183380" y="3158490"/>
            <a:ext cx="495300" cy="236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1489710" y="5539460"/>
            <a:ext cx="1303021" cy="323165"/>
          </a:xfrm>
          <a:prstGeom prst="rect">
            <a:avLst/>
          </a:prstGeom>
          <a:noFill/>
        </p:spPr>
        <p:txBody>
          <a:bodyPr wrap="square" rtlCol="0">
            <a:spAutoFit/>
          </a:bodyPr>
          <a:lstStyle/>
          <a:p>
            <a:r>
              <a:rPr lang="en-US" sz="1500" dirty="0"/>
              <a:t>Text – view </a:t>
            </a:r>
          </a:p>
        </p:txBody>
      </p:sp>
      <p:sp>
        <p:nvSpPr>
          <p:cNvPr id="12" name="TextBox 11"/>
          <p:cNvSpPr txBox="1"/>
          <p:nvPr/>
        </p:nvSpPr>
        <p:spPr>
          <a:xfrm>
            <a:off x="6461760" y="5539460"/>
            <a:ext cx="1303021" cy="553998"/>
          </a:xfrm>
          <a:prstGeom prst="rect">
            <a:avLst/>
          </a:prstGeom>
          <a:noFill/>
        </p:spPr>
        <p:txBody>
          <a:bodyPr wrap="square" rtlCol="0">
            <a:spAutoFit/>
          </a:bodyPr>
          <a:lstStyle/>
          <a:p>
            <a:r>
              <a:rPr lang="en-US" sz="1500" dirty="0"/>
              <a:t>Column - view</a:t>
            </a:r>
          </a:p>
        </p:txBody>
      </p:sp>
      <p:sp>
        <p:nvSpPr>
          <p:cNvPr id="13" name="Right Arrow 12"/>
          <p:cNvSpPr/>
          <p:nvPr/>
        </p:nvSpPr>
        <p:spPr>
          <a:xfrm>
            <a:off x="4183380" y="5571391"/>
            <a:ext cx="495300" cy="236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 xmlns:p14="http://schemas.microsoft.com/office/powerpoint/2010/main" val="3084805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to incorporate data from many sources </a:t>
            </a:r>
            <a:endParaRPr lang="en-US" dirty="0"/>
          </a:p>
        </p:txBody>
      </p:sp>
      <p:sp>
        <p:nvSpPr>
          <p:cNvPr id="3" name="Content Placeholder 2"/>
          <p:cNvSpPr>
            <a:spLocks noGrp="1"/>
          </p:cNvSpPr>
          <p:nvPr>
            <p:ph idx="1"/>
          </p:nvPr>
        </p:nvSpPr>
        <p:spPr/>
        <p:txBody>
          <a:bodyPr/>
          <a:lstStyle/>
          <a:p>
            <a:r>
              <a:rPr lang="en-US" dirty="0" smtClean="0"/>
              <a:t>Input: Widgets come from many Sparql endpoints</a:t>
            </a:r>
          </a:p>
          <a:p>
            <a:r>
              <a:rPr lang="en-US" dirty="0" smtClean="0"/>
              <a:t>Output: Can we merge them together in mashup system?</a:t>
            </a:r>
          </a:p>
          <a:p>
            <a:pPr marL="0" indent="0">
              <a:buNone/>
            </a:pPr>
            <a:endParaRPr lang="en-US" dirty="0" smtClean="0"/>
          </a:p>
          <a:p>
            <a:pPr marL="0" indent="0">
              <a:buNone/>
            </a:pPr>
            <a:endParaRPr lang="en-US" dirty="0"/>
          </a:p>
        </p:txBody>
      </p:sp>
      <p:sp>
        <p:nvSpPr>
          <p:cNvPr id="4" name="Rectangle 3"/>
          <p:cNvSpPr/>
          <p:nvPr/>
        </p:nvSpPr>
        <p:spPr>
          <a:xfrm>
            <a:off x="822960" y="3249930"/>
            <a:ext cx="1524000" cy="8305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Salary of Austria, 2012</a:t>
            </a:r>
          </a:p>
        </p:txBody>
      </p:sp>
      <p:sp>
        <p:nvSpPr>
          <p:cNvPr id="5" name="Rectangle 4"/>
          <p:cNvSpPr/>
          <p:nvPr/>
        </p:nvSpPr>
        <p:spPr>
          <a:xfrm>
            <a:off x="822960" y="4423410"/>
            <a:ext cx="1524000" cy="8243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Salary of other country, 2012</a:t>
            </a:r>
          </a:p>
        </p:txBody>
      </p:sp>
      <p:sp>
        <p:nvSpPr>
          <p:cNvPr id="6" name="Rectangle 5"/>
          <p:cNvSpPr/>
          <p:nvPr/>
        </p:nvSpPr>
        <p:spPr>
          <a:xfrm>
            <a:off x="3520440" y="3821430"/>
            <a:ext cx="159258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Merger </a:t>
            </a:r>
          </a:p>
        </p:txBody>
      </p:sp>
      <p:cxnSp>
        <p:nvCxnSpPr>
          <p:cNvPr id="8" name="Elbow Connector 7"/>
          <p:cNvCxnSpPr>
            <a:endCxn id="6" idx="1"/>
          </p:cNvCxnSpPr>
          <p:nvPr/>
        </p:nvCxnSpPr>
        <p:spPr>
          <a:xfrm>
            <a:off x="2385060" y="3554730"/>
            <a:ext cx="1135380" cy="6858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2354580" y="4236720"/>
            <a:ext cx="1173480" cy="621700"/>
          </a:xfrm>
          <a:prstGeom prst="bentConnector3">
            <a:avLst>
              <a:gd name="adj1" fmla="val 51299"/>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7940" y="3227070"/>
            <a:ext cx="1089660" cy="300082"/>
          </a:xfrm>
          <a:prstGeom prst="rect">
            <a:avLst/>
          </a:prstGeom>
          <a:noFill/>
        </p:spPr>
        <p:txBody>
          <a:bodyPr wrap="square" rtlCol="0">
            <a:spAutoFit/>
          </a:bodyPr>
          <a:lstStyle/>
          <a:p>
            <a:r>
              <a:rPr lang="en-US" sz="1350" dirty="0"/>
              <a:t>ifs endpoint</a:t>
            </a:r>
          </a:p>
        </p:txBody>
      </p:sp>
      <p:sp>
        <p:nvSpPr>
          <p:cNvPr id="19" name="TextBox 18"/>
          <p:cNvSpPr txBox="1"/>
          <p:nvPr/>
        </p:nvSpPr>
        <p:spPr>
          <a:xfrm>
            <a:off x="2609850" y="4955470"/>
            <a:ext cx="1344930" cy="300082"/>
          </a:xfrm>
          <a:prstGeom prst="rect">
            <a:avLst/>
          </a:prstGeom>
          <a:noFill/>
        </p:spPr>
        <p:txBody>
          <a:bodyPr wrap="square" rtlCol="0">
            <a:spAutoFit/>
          </a:bodyPr>
          <a:lstStyle/>
          <a:p>
            <a:r>
              <a:rPr lang="en-US" sz="1350" dirty="0"/>
              <a:t>other endpoint</a:t>
            </a:r>
          </a:p>
        </p:txBody>
      </p:sp>
      <p:sp>
        <p:nvSpPr>
          <p:cNvPr id="20" name="Right Arrow 19"/>
          <p:cNvSpPr/>
          <p:nvPr/>
        </p:nvSpPr>
        <p:spPr>
          <a:xfrm>
            <a:off x="5528310" y="4050700"/>
            <a:ext cx="58674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6225540" y="3978771"/>
            <a:ext cx="2400300" cy="646331"/>
          </a:xfrm>
          <a:prstGeom prst="rect">
            <a:avLst/>
          </a:prstGeom>
          <a:noFill/>
        </p:spPr>
        <p:txBody>
          <a:bodyPr wrap="square" rtlCol="0">
            <a:spAutoFit/>
          </a:bodyPr>
          <a:lstStyle/>
          <a:p>
            <a:r>
              <a:rPr lang="en-US" dirty="0"/>
              <a:t>need describe widgets</a:t>
            </a:r>
          </a:p>
        </p:txBody>
      </p:sp>
    </p:spTree>
    <p:extLst>
      <p:ext uri="{BB962C8B-B14F-4D97-AF65-F5344CB8AC3E}">
        <p14:creationId xmlns="" xmlns:p14="http://schemas.microsoft.com/office/powerpoint/2010/main" val="202165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3342" y="1497330"/>
            <a:ext cx="9058412" cy="4168141"/>
          </a:xfrm>
          <a:prstGeom prst="rect">
            <a:avLst/>
          </a:prstGeom>
        </p:spPr>
      </p:pic>
      <p:sp>
        <p:nvSpPr>
          <p:cNvPr id="5" name="Title 1"/>
          <p:cNvSpPr>
            <a:spLocks noGrp="1"/>
          </p:cNvSpPr>
          <p:nvPr>
            <p:ph type="title"/>
          </p:nvPr>
        </p:nvSpPr>
        <p:spPr>
          <a:xfrm>
            <a:off x="304800" y="228600"/>
            <a:ext cx="7656368" cy="647484"/>
          </a:xfrm>
        </p:spPr>
        <p:txBody>
          <a:bodyPr/>
          <a:lstStyle/>
          <a:p>
            <a:r>
              <a:rPr lang="en-US" dirty="0" smtClean="0"/>
              <a:t>Sequence diagram to create Widgets</a:t>
            </a:r>
            <a:endParaRPr lang="en-US" dirty="0"/>
          </a:p>
        </p:txBody>
      </p:sp>
    </p:spTree>
    <p:extLst>
      <p:ext uri="{BB962C8B-B14F-4D97-AF65-F5344CB8AC3E}">
        <p14:creationId xmlns="" xmlns:p14="http://schemas.microsoft.com/office/powerpoint/2010/main" val="610712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a:xfrm>
            <a:off x="152400" y="1371600"/>
            <a:ext cx="4933950" cy="3813573"/>
          </a:xfrm>
        </p:spPr>
        <p:txBody>
          <a:bodyPr>
            <a:normAutofit fontScale="70000" lnSpcReduction="20000"/>
          </a:bodyPr>
          <a:lstStyle/>
          <a:p>
            <a:r>
              <a:rPr lang="en-US" dirty="0" smtClean="0"/>
              <a:t>Can parse many sparql endpoints that follow Data Cube Vocabulary  (all 16 endpoints that I found)</a:t>
            </a:r>
          </a:p>
          <a:p>
            <a:r>
              <a:rPr lang="en-US" dirty="0" smtClean="0"/>
              <a:t>Widget can show result in browser as well as show result in mashup system</a:t>
            </a:r>
          </a:p>
          <a:p>
            <a:r>
              <a:rPr lang="en-US" dirty="0" smtClean="0"/>
              <a:t>Each widget has description file which describe the dimensions of it</a:t>
            </a:r>
          </a:p>
          <a:p>
            <a:pPr>
              <a:buFont typeface="Symbol" panose="05050102010706020507" pitchFamily="18" charset="2"/>
              <a:buChar char="Þ"/>
            </a:pPr>
            <a:r>
              <a:rPr lang="en-US" dirty="0" smtClean="0"/>
              <a:t>We can merge widgets from the same endpoint (they use same URI to present one dimension)</a:t>
            </a:r>
          </a:p>
          <a:p>
            <a:r>
              <a:rPr lang="en-US" dirty="0" smtClean="0"/>
              <a:t>Can we merge two widgets from two sources that have one dimension is described by two different URIs?</a:t>
            </a:r>
            <a:endParaRPr lang="en-US" dirty="0"/>
          </a:p>
        </p:txBody>
      </p:sp>
      <p:pic>
        <p:nvPicPr>
          <p:cNvPr id="4" name="Picture 3"/>
          <p:cNvPicPr>
            <a:picLocks noChangeAspect="1"/>
          </p:cNvPicPr>
          <p:nvPr/>
        </p:nvPicPr>
        <p:blipFill>
          <a:blip r:embed="rId3" cstate="print"/>
          <a:stretch>
            <a:fillRect/>
          </a:stretch>
        </p:blipFill>
        <p:spPr>
          <a:xfrm>
            <a:off x="5086350" y="1904999"/>
            <a:ext cx="3946819" cy="3557429"/>
          </a:xfrm>
          <a:prstGeom prst="rect">
            <a:avLst/>
          </a:prstGeom>
        </p:spPr>
      </p:pic>
    </p:spTree>
    <p:extLst>
      <p:ext uri="{BB962C8B-B14F-4D97-AF65-F5344CB8AC3E}">
        <p14:creationId xmlns="" xmlns:p14="http://schemas.microsoft.com/office/powerpoint/2010/main" val="18620788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Environmental Data </a:t>
            </a:r>
            <a:r>
              <a:rPr lang="de-AT" dirty="0" err="1" smtClean="0"/>
              <a:t>Consumption</a:t>
            </a:r>
            <a:endParaRPr lang="de-AT"/>
          </a:p>
        </p:txBody>
      </p:sp>
      <p:sp>
        <p:nvSpPr>
          <p:cNvPr id="3" name="Inhaltsplatzhalter 2"/>
          <p:cNvSpPr>
            <a:spLocks noGrp="1"/>
          </p:cNvSpPr>
          <p:nvPr>
            <p:ph idx="1"/>
          </p:nvPr>
        </p:nvSpPr>
        <p:spPr>
          <a:xfrm>
            <a:off x="457200" y="1600200"/>
            <a:ext cx="8229600" cy="4997152"/>
          </a:xfrm>
        </p:spPr>
        <p:txBody>
          <a:bodyPr>
            <a:normAutofit/>
          </a:bodyPr>
          <a:lstStyle/>
          <a:p>
            <a:r>
              <a:rPr lang="de-AT" dirty="0" err="1" smtClean="0"/>
              <a:t>Use</a:t>
            </a:r>
            <a:r>
              <a:rPr lang="de-AT" dirty="0" smtClean="0"/>
              <a:t> </a:t>
            </a:r>
            <a:r>
              <a:rPr lang="de-AT" dirty="0" err="1" smtClean="0">
                <a:solidFill>
                  <a:srgbClr val="00B050"/>
                </a:solidFill>
              </a:rPr>
              <a:t>Linked</a:t>
            </a:r>
            <a:r>
              <a:rPr lang="de-AT" dirty="0" smtClean="0">
                <a:solidFill>
                  <a:srgbClr val="00B050"/>
                </a:solidFill>
              </a:rPr>
              <a:t> </a:t>
            </a:r>
            <a:r>
              <a:rPr lang="de-AT" dirty="0" err="1" smtClean="0">
                <a:solidFill>
                  <a:srgbClr val="00B050"/>
                </a:solidFill>
              </a:rPr>
              <a:t>Widgets</a:t>
            </a:r>
            <a:r>
              <a:rPr lang="de-AT" dirty="0" smtClean="0">
                <a:solidFill>
                  <a:srgbClr val="00B050"/>
                </a:solidFill>
              </a:rPr>
              <a:t> </a:t>
            </a:r>
            <a:r>
              <a:rPr lang="de-AT" dirty="0" err="1" smtClean="0"/>
              <a:t>system</a:t>
            </a:r>
            <a:r>
              <a:rPr lang="de-AT" dirty="0" smtClean="0">
                <a:solidFill>
                  <a:srgbClr val="00B050"/>
                </a:solidFill>
              </a:rPr>
              <a:t> </a:t>
            </a:r>
            <a:r>
              <a:rPr lang="de-AT" dirty="0" err="1" smtClean="0"/>
              <a:t>to</a:t>
            </a:r>
            <a:r>
              <a:rPr lang="de-AT" dirty="0" smtClean="0"/>
              <a:t> </a:t>
            </a:r>
            <a:r>
              <a:rPr lang="de-AT" dirty="0" err="1" smtClean="0"/>
              <a:t>provide</a:t>
            </a:r>
            <a:r>
              <a:rPr lang="de-AT" dirty="0" smtClean="0"/>
              <a:t> </a:t>
            </a:r>
            <a:r>
              <a:rPr lang="de-AT" dirty="0" err="1" smtClean="0"/>
              <a:t>and</a:t>
            </a:r>
            <a:r>
              <a:rPr lang="de-AT" dirty="0" smtClean="0"/>
              <a:t> </a:t>
            </a:r>
            <a:r>
              <a:rPr lang="de-AT" dirty="0" err="1" smtClean="0"/>
              <a:t>consume</a:t>
            </a:r>
            <a:r>
              <a:rPr lang="de-AT" dirty="0" smtClean="0"/>
              <a:t> Environmental Data</a:t>
            </a:r>
          </a:p>
          <a:p>
            <a:r>
              <a:rPr lang="de-AT" dirty="0" smtClean="0"/>
              <a:t>Data </a:t>
            </a:r>
            <a:r>
              <a:rPr lang="de-AT" dirty="0" err="1" smtClean="0"/>
              <a:t>should</a:t>
            </a:r>
            <a:r>
              <a:rPr lang="de-AT" dirty="0" smtClean="0"/>
              <a:t> </a:t>
            </a:r>
            <a:r>
              <a:rPr lang="de-AT" dirty="0" err="1" smtClean="0"/>
              <a:t>be</a:t>
            </a:r>
            <a:endParaRPr lang="de-AT" dirty="0" smtClean="0"/>
          </a:p>
          <a:p>
            <a:pPr lvl="1"/>
            <a:r>
              <a:rPr lang="de-AT" dirty="0" smtClean="0"/>
              <a:t>Open</a:t>
            </a:r>
          </a:p>
          <a:p>
            <a:pPr lvl="1"/>
            <a:r>
              <a:rPr lang="de-AT" dirty="0" err="1" smtClean="0"/>
              <a:t>Linked</a:t>
            </a:r>
            <a:endParaRPr lang="de-AT" dirty="0" smtClean="0"/>
          </a:p>
          <a:p>
            <a:r>
              <a:rPr lang="de-AT" dirty="0" smtClean="0"/>
              <a:t>Data </a:t>
            </a:r>
            <a:r>
              <a:rPr lang="de-AT" dirty="0" err="1" smtClean="0"/>
              <a:t>spheres</a:t>
            </a:r>
            <a:r>
              <a:rPr lang="de-AT" dirty="0" smtClean="0"/>
              <a:t> </a:t>
            </a:r>
            <a:r>
              <a:rPr lang="de-AT" dirty="0" err="1" smtClean="0"/>
              <a:t>can</a:t>
            </a:r>
            <a:r>
              <a:rPr lang="de-AT" dirty="0" smtClean="0"/>
              <a:t> </a:t>
            </a:r>
            <a:r>
              <a:rPr lang="de-AT" dirty="0" err="1" smtClean="0"/>
              <a:t>be</a:t>
            </a:r>
            <a:endParaRPr lang="de-AT" dirty="0" smtClean="0"/>
          </a:p>
          <a:p>
            <a:pPr lvl="1"/>
            <a:r>
              <a:rPr lang="de-AT" dirty="0" smtClean="0"/>
              <a:t>Air</a:t>
            </a:r>
          </a:p>
          <a:p>
            <a:pPr lvl="1"/>
            <a:r>
              <a:rPr lang="de-AT" dirty="0" err="1" smtClean="0"/>
              <a:t>Water</a:t>
            </a:r>
            <a:endParaRPr lang="de-AT" dirty="0"/>
          </a:p>
          <a:p>
            <a:pPr lvl="1"/>
            <a:r>
              <a:rPr lang="de-AT" dirty="0" err="1" smtClean="0"/>
              <a:t>Waste</a:t>
            </a:r>
            <a:endParaRPr lang="de-AT" dirty="0" smtClean="0"/>
          </a:p>
          <a:p>
            <a:pPr lvl="1"/>
            <a:r>
              <a:rPr lang="de-AT" dirty="0" err="1" smtClean="0"/>
              <a:t>Energy</a:t>
            </a:r>
            <a:endParaRPr lang="de-AT" dirty="0" smtClean="0"/>
          </a:p>
          <a:p>
            <a:pPr lvl="1"/>
            <a:r>
              <a:rPr lang="de-AT" dirty="0" smtClean="0"/>
              <a:t>Etc.</a:t>
            </a:r>
          </a:p>
        </p:txBody>
      </p:sp>
      <p:grpSp>
        <p:nvGrpSpPr>
          <p:cNvPr id="5" name="Gruppieren 4"/>
          <p:cNvGrpSpPr/>
          <p:nvPr/>
        </p:nvGrpSpPr>
        <p:grpSpPr>
          <a:xfrm>
            <a:off x="4989482" y="2836422"/>
            <a:ext cx="3902998" cy="897124"/>
            <a:chOff x="3831719" y="3284984"/>
            <a:chExt cx="3902998" cy="897124"/>
          </a:xfrm>
        </p:grpSpPr>
        <p:pic>
          <p:nvPicPr>
            <p:cNvPr id="1026" name="Picture 2" descr="http://usgin.org/sites/usgin.org/files/Open_Dat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3284984"/>
              <a:ext cx="3810789" cy="72047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feld 3"/>
            <p:cNvSpPr txBox="1"/>
            <p:nvPr/>
          </p:nvSpPr>
          <p:spPr>
            <a:xfrm>
              <a:off x="3831719" y="3951276"/>
              <a:ext cx="3810789" cy="230832"/>
            </a:xfrm>
            <a:prstGeom prst="rect">
              <a:avLst/>
            </a:prstGeom>
            <a:noFill/>
          </p:spPr>
          <p:txBody>
            <a:bodyPr wrap="square" rtlCol="0">
              <a:spAutoFit/>
            </a:bodyPr>
            <a:lstStyle/>
            <a:p>
              <a:r>
                <a:rPr lang="de-AT" sz="900" smtClean="0"/>
                <a:t>Source: http://usgin.org/sites/usgin.org/files/Open_Data.png</a:t>
              </a:r>
              <a:endParaRPr lang="de-AT" sz="900"/>
            </a:p>
          </p:txBody>
        </p:sp>
      </p:grpSp>
      <p:grpSp>
        <p:nvGrpSpPr>
          <p:cNvPr id="6" name="Gruppieren 5"/>
          <p:cNvGrpSpPr/>
          <p:nvPr/>
        </p:nvGrpSpPr>
        <p:grpSpPr>
          <a:xfrm>
            <a:off x="5081690" y="3877520"/>
            <a:ext cx="3810789" cy="2494945"/>
            <a:chOff x="4864828" y="4293096"/>
            <a:chExt cx="3059616" cy="2003148"/>
          </a:xfrm>
        </p:grpSpPr>
        <p:pic>
          <p:nvPicPr>
            <p:cNvPr id="1028" name="Picture 4" descr="http://5stardata.info/5star-step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65658" y="4293096"/>
              <a:ext cx="3058786" cy="189207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feld 7"/>
            <p:cNvSpPr txBox="1"/>
            <p:nvPr/>
          </p:nvSpPr>
          <p:spPr>
            <a:xfrm>
              <a:off x="4864828" y="6065412"/>
              <a:ext cx="2320532" cy="230832"/>
            </a:xfrm>
            <a:prstGeom prst="rect">
              <a:avLst/>
            </a:prstGeom>
            <a:noFill/>
          </p:spPr>
          <p:txBody>
            <a:bodyPr wrap="square" rtlCol="0">
              <a:spAutoFit/>
            </a:bodyPr>
            <a:lstStyle/>
            <a:p>
              <a:r>
                <a:rPr lang="de-AT" sz="900" smtClean="0"/>
                <a:t>Source: http://5stardata.info/5star-steps.png</a:t>
              </a:r>
              <a:endParaRPr lang="de-AT" sz="900"/>
            </a:p>
          </p:txBody>
        </p:sp>
      </p:grpSp>
    </p:spTree>
    <p:extLst>
      <p:ext uri="{BB962C8B-B14F-4D97-AF65-F5344CB8AC3E}">
        <p14:creationId xmlns="" xmlns:p14="http://schemas.microsoft.com/office/powerpoint/2010/main" val="34432921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Basic Environmental </a:t>
            </a:r>
            <a:r>
              <a:rPr lang="de-AT" err="1" smtClean="0"/>
              <a:t>Widgets</a:t>
            </a:r>
            <a:r>
              <a:rPr lang="de-AT" smtClean="0"/>
              <a:t> </a:t>
            </a:r>
            <a:r>
              <a:rPr lang="de-AT" sz="2400"/>
              <a:t>1</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268760"/>
            <a:ext cx="7632848" cy="48918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Content Placeholder 3"/>
          <p:cNvSpPr>
            <a:spLocks noGrp="1"/>
          </p:cNvSpPr>
          <p:nvPr>
            <p:ph sz="half" idx="4294967295"/>
          </p:nvPr>
        </p:nvSpPr>
        <p:spPr>
          <a:xfrm>
            <a:off x="5004048" y="4077072"/>
            <a:ext cx="3816424" cy="2592288"/>
          </a:xfrm>
          <a:prstGeom prst="rect">
            <a:avLst/>
          </a:prstGeom>
        </p:spPr>
        <p:txBody>
          <a:bodyPr>
            <a:normAutofit fontScale="85000" lnSpcReduction="10000"/>
          </a:bodyPr>
          <a:lstStyle/>
          <a:p>
            <a:r>
              <a:rPr lang="de-AT" sz="2400" dirty="0"/>
              <a:t>Find a park </a:t>
            </a:r>
            <a:r>
              <a:rPr lang="de-AT" sz="2400" dirty="0" err="1"/>
              <a:t>with</a:t>
            </a:r>
            <a:r>
              <a:rPr lang="de-AT" sz="2400" dirty="0"/>
              <a:t> </a:t>
            </a:r>
            <a:r>
              <a:rPr lang="de-AT" sz="2400" dirty="0" err="1"/>
              <a:t>good</a:t>
            </a:r>
            <a:r>
              <a:rPr lang="de-AT" sz="2400" dirty="0"/>
              <a:t> </a:t>
            </a:r>
            <a:r>
              <a:rPr lang="de-AT" sz="2400" dirty="0" err="1"/>
              <a:t>air</a:t>
            </a:r>
            <a:r>
              <a:rPr lang="de-AT" sz="2400" dirty="0"/>
              <a:t> </a:t>
            </a:r>
            <a:r>
              <a:rPr lang="de-AT" sz="2400" dirty="0" err="1"/>
              <a:t>quality</a:t>
            </a:r>
            <a:r>
              <a:rPr lang="de-AT" sz="2400" dirty="0"/>
              <a:t> 700m </a:t>
            </a:r>
            <a:r>
              <a:rPr lang="de-AT" sz="2400" dirty="0" err="1"/>
              <a:t>near</a:t>
            </a:r>
            <a:r>
              <a:rPr lang="de-AT" sz="2400" dirty="0"/>
              <a:t> </a:t>
            </a:r>
            <a:r>
              <a:rPr lang="de-AT" sz="2400" dirty="0" err="1" smtClean="0"/>
              <a:t>my</a:t>
            </a:r>
            <a:r>
              <a:rPr lang="de-AT" sz="2400" dirty="0"/>
              <a:t> </a:t>
            </a:r>
            <a:r>
              <a:rPr lang="de-AT" sz="2400" dirty="0" err="1" smtClean="0"/>
              <a:t>office</a:t>
            </a:r>
            <a:endParaRPr lang="de-AT" sz="2400" dirty="0" smtClean="0"/>
          </a:p>
          <a:p>
            <a:r>
              <a:rPr lang="de-AT" sz="2400" dirty="0" err="1" smtClean="0"/>
              <a:t>Used</a:t>
            </a:r>
            <a:r>
              <a:rPr lang="de-AT" sz="2400" dirty="0" smtClean="0"/>
              <a:t>  </a:t>
            </a:r>
            <a:r>
              <a:rPr lang="de-AT" sz="2400" dirty="0" err="1" smtClean="0"/>
              <a:t>widgets</a:t>
            </a:r>
            <a:endParaRPr lang="de-AT" sz="2400" dirty="0" smtClean="0"/>
          </a:p>
          <a:p>
            <a:pPr lvl="1"/>
            <a:r>
              <a:rPr lang="de-AT" sz="2000" dirty="0" smtClean="0"/>
              <a:t>Location + </a:t>
            </a:r>
            <a:r>
              <a:rPr lang="de-AT" sz="2000" dirty="0" err="1" smtClean="0"/>
              <a:t>Map</a:t>
            </a:r>
            <a:r>
              <a:rPr lang="de-AT" sz="2000" dirty="0" smtClean="0"/>
              <a:t> Pointer: </a:t>
            </a:r>
            <a:r>
              <a:rPr lang="de-AT" sz="2000" dirty="0" err="1" smtClean="0"/>
              <a:t>serves</a:t>
            </a:r>
            <a:r>
              <a:rPr lang="de-AT" sz="2000" dirty="0" smtClean="0"/>
              <a:t> </a:t>
            </a:r>
            <a:r>
              <a:rPr lang="de-AT" sz="2000" dirty="0" err="1" smtClean="0"/>
              <a:t>as</a:t>
            </a:r>
            <a:r>
              <a:rPr lang="de-AT" sz="2000" dirty="0" smtClean="0"/>
              <a:t> </a:t>
            </a:r>
            <a:r>
              <a:rPr lang="de-AT" sz="2000" dirty="0" err="1" smtClean="0"/>
              <a:t>input</a:t>
            </a:r>
            <a:endParaRPr lang="de-AT" sz="2000" dirty="0" smtClean="0"/>
          </a:p>
          <a:p>
            <a:pPr lvl="1"/>
            <a:r>
              <a:rPr lang="de-AT" sz="2000" dirty="0" smtClean="0"/>
              <a:t>Air </a:t>
            </a:r>
            <a:r>
              <a:rPr lang="de-AT" sz="2000" dirty="0" err="1" smtClean="0"/>
              <a:t>quality</a:t>
            </a:r>
            <a:r>
              <a:rPr lang="de-AT" sz="2000" dirty="0" smtClean="0"/>
              <a:t>: </a:t>
            </a:r>
            <a:r>
              <a:rPr lang="de-AT" sz="2000" dirty="0" err="1" smtClean="0"/>
              <a:t>retrieves</a:t>
            </a:r>
            <a:r>
              <a:rPr lang="de-AT" sz="2000" dirty="0" smtClean="0"/>
              <a:t> </a:t>
            </a:r>
            <a:r>
              <a:rPr lang="de-AT" sz="2000" dirty="0" err="1" smtClean="0"/>
              <a:t>air</a:t>
            </a:r>
            <a:r>
              <a:rPr lang="de-AT" sz="2000" dirty="0" smtClean="0"/>
              <a:t> </a:t>
            </a:r>
            <a:r>
              <a:rPr lang="de-AT" sz="2000" dirty="0" err="1" smtClean="0"/>
              <a:t>quality</a:t>
            </a:r>
            <a:r>
              <a:rPr lang="de-AT" sz="2000" dirty="0" smtClean="0"/>
              <a:t> </a:t>
            </a:r>
            <a:r>
              <a:rPr lang="de-AT" sz="2000" dirty="0" err="1" smtClean="0"/>
              <a:t>values</a:t>
            </a:r>
            <a:endParaRPr lang="de-AT" sz="2000" dirty="0" smtClean="0"/>
          </a:p>
          <a:p>
            <a:pPr lvl="1"/>
            <a:r>
              <a:rPr lang="de-AT" sz="2000" dirty="0" err="1" smtClean="0"/>
              <a:t>Geo</a:t>
            </a:r>
            <a:r>
              <a:rPr lang="de-AT" sz="2000" dirty="0" smtClean="0"/>
              <a:t> </a:t>
            </a:r>
            <a:r>
              <a:rPr lang="de-AT" sz="2000" dirty="0" err="1" smtClean="0"/>
              <a:t>Merge</a:t>
            </a:r>
            <a:r>
              <a:rPr lang="de-AT" sz="2000" dirty="0" smtClean="0"/>
              <a:t>: </a:t>
            </a:r>
            <a:r>
              <a:rPr lang="de-AT" sz="2000" dirty="0" err="1" smtClean="0"/>
              <a:t>combines</a:t>
            </a:r>
            <a:r>
              <a:rPr lang="de-AT" sz="2000" dirty="0" smtClean="0"/>
              <a:t> 2 </a:t>
            </a:r>
            <a:r>
              <a:rPr lang="de-AT" sz="2000" dirty="0" err="1" smtClean="0"/>
              <a:t>locations</a:t>
            </a:r>
            <a:r>
              <a:rPr lang="de-AT" sz="2000" dirty="0" smtClean="0"/>
              <a:t> </a:t>
            </a:r>
            <a:r>
              <a:rPr lang="de-AT" sz="2000" dirty="0" err="1" smtClean="0"/>
              <a:t>based</a:t>
            </a:r>
            <a:r>
              <a:rPr lang="de-AT" sz="2000" dirty="0" smtClean="0"/>
              <a:t> on </a:t>
            </a:r>
            <a:r>
              <a:rPr lang="de-AT" sz="2000" dirty="0" err="1" smtClean="0"/>
              <a:t>distance</a:t>
            </a:r>
            <a:endParaRPr lang="de-AT" sz="2000" dirty="0" smtClean="0"/>
          </a:p>
          <a:p>
            <a:pPr lvl="1"/>
            <a:r>
              <a:rPr lang="de-AT" sz="2000" dirty="0" smtClean="0"/>
              <a:t>Google </a:t>
            </a:r>
            <a:r>
              <a:rPr lang="de-AT" sz="2000" dirty="0" err="1" smtClean="0"/>
              <a:t>Map</a:t>
            </a:r>
            <a:r>
              <a:rPr lang="de-AT" sz="2000" dirty="0" smtClean="0"/>
              <a:t>: </a:t>
            </a:r>
            <a:r>
              <a:rPr lang="de-AT" sz="2000" dirty="0" err="1" smtClean="0"/>
              <a:t>for</a:t>
            </a:r>
            <a:r>
              <a:rPr lang="de-AT" sz="2000" dirty="0" smtClean="0"/>
              <a:t> </a:t>
            </a:r>
            <a:r>
              <a:rPr lang="de-AT" sz="2000" dirty="0" err="1" smtClean="0"/>
              <a:t>visualization</a:t>
            </a:r>
            <a:endParaRPr lang="de-AT" sz="2000" dirty="0"/>
          </a:p>
          <a:p>
            <a:endParaRPr lang="en-US" dirty="0"/>
          </a:p>
        </p:txBody>
      </p:sp>
    </p:spTree>
    <p:extLst>
      <p:ext uri="{BB962C8B-B14F-4D97-AF65-F5344CB8AC3E}">
        <p14:creationId xmlns="" xmlns:p14="http://schemas.microsoft.com/office/powerpoint/2010/main" val="18115646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Basic Environmental </a:t>
            </a:r>
            <a:r>
              <a:rPr lang="de-AT" err="1" smtClean="0"/>
              <a:t>Widgets</a:t>
            </a:r>
            <a:r>
              <a:rPr lang="de-AT" smtClean="0"/>
              <a:t> </a:t>
            </a:r>
            <a:r>
              <a:rPr lang="de-AT" sz="2400" smtClean="0"/>
              <a:t>2</a:t>
            </a:r>
            <a:endParaRPr lang="de-AT" sz="2400"/>
          </a:p>
        </p:txBody>
      </p:sp>
      <p:sp>
        <p:nvSpPr>
          <p:cNvPr id="8" name="Inhaltsplatzhalter 2"/>
          <p:cNvSpPr>
            <a:spLocks noGrp="1"/>
          </p:cNvSpPr>
          <p:nvPr>
            <p:ph idx="1"/>
          </p:nvPr>
        </p:nvSpPr>
        <p:spPr>
          <a:xfrm>
            <a:off x="395536" y="1268760"/>
            <a:ext cx="8496944" cy="1152128"/>
          </a:xfrm>
        </p:spPr>
        <p:txBody>
          <a:bodyPr>
            <a:noAutofit/>
          </a:bodyPr>
          <a:lstStyle/>
          <a:p>
            <a:r>
              <a:rPr lang="de-AT" sz="1600" dirty="0" err="1"/>
              <a:t>Requirement</a:t>
            </a:r>
            <a:r>
              <a:rPr lang="de-AT" sz="1600" dirty="0"/>
              <a:t>: I </a:t>
            </a:r>
            <a:r>
              <a:rPr lang="de-AT" sz="1600" dirty="0" err="1"/>
              <a:t>want</a:t>
            </a:r>
            <a:r>
              <a:rPr lang="de-AT" sz="1600" dirty="0"/>
              <a:t> </a:t>
            </a:r>
            <a:r>
              <a:rPr lang="de-AT" sz="1600" dirty="0" err="1"/>
              <a:t>to</a:t>
            </a:r>
            <a:r>
              <a:rPr lang="de-AT" sz="1600" dirty="0"/>
              <a:t> </a:t>
            </a:r>
            <a:r>
              <a:rPr lang="de-AT" sz="1600" dirty="0" err="1"/>
              <a:t>ride</a:t>
            </a:r>
            <a:r>
              <a:rPr lang="de-AT" sz="1600" dirty="0"/>
              <a:t> a City Bike </a:t>
            </a:r>
            <a:r>
              <a:rPr lang="de-AT" sz="1600" dirty="0" err="1"/>
              <a:t>and</a:t>
            </a:r>
            <a:r>
              <a:rPr lang="de-AT" sz="1600" dirty="0"/>
              <a:t> </a:t>
            </a:r>
            <a:r>
              <a:rPr lang="de-AT" sz="1600" dirty="0" err="1"/>
              <a:t>then</a:t>
            </a:r>
            <a:r>
              <a:rPr lang="de-AT" sz="1600" dirty="0"/>
              <a:t> </a:t>
            </a:r>
            <a:r>
              <a:rPr lang="de-AT" sz="1600" dirty="0" err="1"/>
              <a:t>go</a:t>
            </a:r>
            <a:r>
              <a:rPr lang="de-AT" sz="1600" dirty="0"/>
              <a:t> </a:t>
            </a:r>
            <a:r>
              <a:rPr lang="de-AT" sz="1600" dirty="0" err="1"/>
              <a:t>swimming</a:t>
            </a:r>
            <a:r>
              <a:rPr lang="de-AT" sz="1600" dirty="0"/>
              <a:t>. </a:t>
            </a:r>
            <a:r>
              <a:rPr lang="de-AT" sz="1600" dirty="0" err="1"/>
              <a:t>Good</a:t>
            </a:r>
            <a:r>
              <a:rPr lang="de-AT" sz="1600" dirty="0"/>
              <a:t> </a:t>
            </a:r>
            <a:r>
              <a:rPr lang="de-AT" sz="1600" dirty="0" err="1"/>
              <a:t>air</a:t>
            </a:r>
            <a:r>
              <a:rPr lang="de-AT" sz="1600" dirty="0"/>
              <a:t> </a:t>
            </a:r>
            <a:r>
              <a:rPr lang="de-AT" sz="1600" dirty="0" err="1"/>
              <a:t>quality</a:t>
            </a:r>
            <a:r>
              <a:rPr lang="de-AT" sz="1600" dirty="0"/>
              <a:t> </a:t>
            </a:r>
            <a:r>
              <a:rPr lang="de-AT" sz="1600" dirty="0" err="1"/>
              <a:t>should</a:t>
            </a:r>
            <a:r>
              <a:rPr lang="de-AT" sz="1600" dirty="0"/>
              <a:t> </a:t>
            </a:r>
            <a:r>
              <a:rPr lang="de-AT" sz="1600" dirty="0" err="1"/>
              <a:t>be</a:t>
            </a:r>
            <a:r>
              <a:rPr lang="de-AT" sz="1600" dirty="0"/>
              <a:t> </a:t>
            </a:r>
            <a:r>
              <a:rPr lang="de-AT" sz="1600" dirty="0" err="1"/>
              <a:t>provided</a:t>
            </a:r>
            <a:r>
              <a:rPr lang="de-AT" sz="1600" dirty="0"/>
              <a:t>.</a:t>
            </a:r>
          </a:p>
          <a:p>
            <a:r>
              <a:rPr lang="de-AT" sz="1600" dirty="0"/>
              <a:t>Solution: Find a City Bike </a:t>
            </a:r>
            <a:r>
              <a:rPr lang="de-AT" sz="1600" dirty="0" err="1"/>
              <a:t>location</a:t>
            </a:r>
            <a:r>
              <a:rPr lang="de-AT" sz="1600" dirty="0"/>
              <a:t>, </a:t>
            </a:r>
            <a:r>
              <a:rPr lang="de-AT" sz="1600" dirty="0" err="1"/>
              <a:t>which</a:t>
            </a:r>
            <a:r>
              <a:rPr lang="de-AT" sz="1600" dirty="0"/>
              <a:t> </a:t>
            </a:r>
            <a:r>
              <a:rPr lang="de-AT" sz="1600" dirty="0" err="1"/>
              <a:t>is</a:t>
            </a:r>
            <a:r>
              <a:rPr lang="de-AT" sz="1600" dirty="0"/>
              <a:t> </a:t>
            </a:r>
            <a:r>
              <a:rPr lang="de-AT" sz="1600" dirty="0" err="1"/>
              <a:t>near</a:t>
            </a:r>
            <a:r>
              <a:rPr lang="de-AT" sz="1600" dirty="0"/>
              <a:t> a </a:t>
            </a:r>
            <a:r>
              <a:rPr lang="de-AT" sz="1600" dirty="0" err="1"/>
              <a:t>public</a:t>
            </a:r>
            <a:r>
              <a:rPr lang="de-AT" sz="1600" dirty="0"/>
              <a:t> </a:t>
            </a:r>
            <a:r>
              <a:rPr lang="de-AT" sz="1600" dirty="0" err="1"/>
              <a:t>swimming</a:t>
            </a:r>
            <a:r>
              <a:rPr lang="de-AT" sz="1600" dirty="0"/>
              <a:t> </a:t>
            </a:r>
            <a:r>
              <a:rPr lang="de-AT" sz="1600" dirty="0" err="1"/>
              <a:t>pool</a:t>
            </a:r>
            <a:r>
              <a:rPr lang="de-AT" sz="1600" dirty="0"/>
              <a:t> </a:t>
            </a:r>
            <a:r>
              <a:rPr lang="de-AT" sz="1600" dirty="0" err="1"/>
              <a:t>and</a:t>
            </a:r>
            <a:r>
              <a:rPr lang="de-AT" sz="1600" dirty="0"/>
              <a:t> </a:t>
            </a:r>
            <a:r>
              <a:rPr lang="de-AT" sz="1600" dirty="0" err="1"/>
              <a:t>provides</a:t>
            </a:r>
            <a:r>
              <a:rPr lang="de-AT" sz="1600" dirty="0"/>
              <a:t> </a:t>
            </a:r>
            <a:r>
              <a:rPr lang="de-AT" sz="1600" dirty="0" err="1"/>
              <a:t>best</a:t>
            </a:r>
            <a:r>
              <a:rPr lang="de-AT" sz="1600" dirty="0"/>
              <a:t> </a:t>
            </a:r>
            <a:r>
              <a:rPr lang="de-AT" sz="1600" dirty="0" err="1"/>
              <a:t>air</a:t>
            </a:r>
            <a:r>
              <a:rPr lang="de-AT" sz="1600" dirty="0"/>
              <a:t> </a:t>
            </a:r>
            <a:r>
              <a:rPr lang="de-AT" sz="1600" dirty="0" err="1"/>
              <a:t>quality</a:t>
            </a:r>
            <a:r>
              <a:rPr lang="de-AT" sz="1600" dirty="0"/>
              <a:t>.</a:t>
            </a:r>
          </a:p>
        </p:txBody>
      </p:sp>
      <p:pic>
        <p:nvPicPr>
          <p:cNvPr id="9" name="Picture 2" descr="C:\Users\peter\AppData\Local\Microsoft\Windows\Temporary Internet Files\Content.Outlook\LN9ESV41\sample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2420888"/>
            <a:ext cx="8100392" cy="42231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838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Semantic Web vs. Linked Data</a:t>
            </a:r>
            <a:endParaRPr lang="de-AT" dirty="0"/>
          </a:p>
        </p:txBody>
      </p:sp>
      <p:sp>
        <p:nvSpPr>
          <p:cNvPr id="4" name="Slide Number Placeholder 3"/>
          <p:cNvSpPr>
            <a:spLocks noGrp="1"/>
          </p:cNvSpPr>
          <p:nvPr>
            <p:ph type="sldNum" idx="10"/>
          </p:nvPr>
        </p:nvSpPr>
        <p:spPr/>
        <p:txBody>
          <a:bodyPr/>
          <a:lstStyle/>
          <a:p>
            <a:pPr>
              <a:defRPr/>
            </a:pPr>
            <a:fld id="{5BEE09FD-8270-4097-A1D2-B56D334152C1}" type="slidenum">
              <a:rPr lang="en-GB" smtClean="0"/>
              <a:pPr>
                <a:defRPr/>
              </a:pPr>
              <a:t>6</a:t>
            </a:fld>
            <a:endParaRPr lang="en-GB"/>
          </a:p>
        </p:txBody>
      </p:sp>
      <p:graphicFrame>
        <p:nvGraphicFramePr>
          <p:cNvPr id="5" name="Table 4"/>
          <p:cNvGraphicFramePr>
            <a:graphicFrameLocks noGrp="1"/>
          </p:cNvGraphicFramePr>
          <p:nvPr/>
        </p:nvGraphicFramePr>
        <p:xfrm>
          <a:off x="228600" y="1524000"/>
          <a:ext cx="8763000" cy="4533900"/>
        </p:xfrm>
        <a:graphic>
          <a:graphicData uri="http://schemas.openxmlformats.org/drawingml/2006/table">
            <a:tbl>
              <a:tblPr firstRow="1" bandRow="1">
                <a:tableStyleId>{5C22544A-7EE6-4342-B048-85BDC9FD1C3A}</a:tableStyleId>
              </a:tblPr>
              <a:tblGrid>
                <a:gridCol w="1905000"/>
                <a:gridCol w="3581400"/>
                <a:gridCol w="3276600"/>
              </a:tblGrid>
              <a:tr h="600075">
                <a:tc>
                  <a:txBody>
                    <a:bodyPr/>
                    <a:lstStyle/>
                    <a:p>
                      <a:endParaRPr lang="de-AT" sz="1600" dirty="0"/>
                    </a:p>
                  </a:txBody>
                  <a:tcPr/>
                </a:tc>
                <a:tc>
                  <a:txBody>
                    <a:bodyPr/>
                    <a:lstStyle/>
                    <a:p>
                      <a:r>
                        <a:rPr lang="de-AT" sz="1600" dirty="0" smtClean="0"/>
                        <a:t>Semantic Web</a:t>
                      </a:r>
                      <a:endParaRPr lang="de-AT" sz="1600" dirty="0"/>
                    </a:p>
                  </a:txBody>
                  <a:tcPr/>
                </a:tc>
                <a:tc>
                  <a:txBody>
                    <a:bodyPr/>
                    <a:lstStyle/>
                    <a:p>
                      <a:r>
                        <a:rPr lang="de-AT" sz="1600" dirty="0" smtClean="0"/>
                        <a:t>Linked Data</a:t>
                      </a:r>
                      <a:endParaRPr lang="de-AT" sz="1600" dirty="0"/>
                    </a:p>
                  </a:txBody>
                  <a:tcPr/>
                </a:tc>
              </a:tr>
              <a:tr h="600075">
                <a:tc>
                  <a:txBody>
                    <a:bodyPr/>
                    <a:lstStyle/>
                    <a:p>
                      <a:r>
                        <a:rPr lang="de-AT" sz="1600" b="1" i="1" dirty="0" smtClean="0"/>
                        <a:t>Big Data</a:t>
                      </a:r>
                      <a:endParaRPr lang="de-AT" sz="1600" b="1" i="1" dirty="0"/>
                    </a:p>
                  </a:txBody>
                  <a:tcPr/>
                </a:tc>
                <a:tc>
                  <a:txBody>
                    <a:bodyPr/>
                    <a:lstStyle/>
                    <a:p>
                      <a:r>
                        <a:rPr lang="en-US" sz="1600" noProof="0" smtClean="0"/>
                        <a:t>Not neccesarily</a:t>
                      </a:r>
                      <a:endParaRPr lang="en-US" sz="1600" noProof="0"/>
                    </a:p>
                  </a:txBody>
                  <a:tcPr/>
                </a:tc>
                <a:tc>
                  <a:txBody>
                    <a:bodyPr/>
                    <a:lstStyle/>
                    <a:p>
                      <a:r>
                        <a:rPr lang="de-AT" sz="1600" dirty="0" smtClean="0"/>
                        <a:t>Often presented as big datasets</a:t>
                      </a:r>
                      <a:endParaRPr lang="de-AT" sz="1600" dirty="0"/>
                    </a:p>
                  </a:txBody>
                  <a:tcPr/>
                </a:tc>
              </a:tr>
              <a:tr h="600075">
                <a:tc>
                  <a:txBody>
                    <a:bodyPr/>
                    <a:lstStyle/>
                    <a:p>
                      <a:r>
                        <a:rPr lang="de-AT" sz="1600" b="1" i="1" dirty="0" smtClean="0"/>
                        <a:t>Open Data</a:t>
                      </a:r>
                      <a:endParaRPr lang="de-AT" sz="1600" b="1" i="1" dirty="0"/>
                    </a:p>
                  </a:txBody>
                  <a:tcPr/>
                </a:tc>
                <a:tc>
                  <a:txBody>
                    <a:bodyPr/>
                    <a:lstStyle/>
                    <a:p>
                      <a:r>
                        <a:rPr lang="en-US" sz="1600" noProof="0" dirty="0" smtClean="0"/>
                        <a:t>Not necessarily</a:t>
                      </a:r>
                      <a:endParaRPr lang="en-US" sz="16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600" dirty="0" smtClean="0"/>
                        <a:t>To</a:t>
                      </a:r>
                      <a:r>
                        <a:rPr lang="de-AT" sz="1600" baseline="0" dirty="0" smtClean="0"/>
                        <a:t> get the first </a:t>
                      </a:r>
                      <a:r>
                        <a:rPr lang="de-AT" sz="1600" dirty="0" smtClean="0">
                          <a:solidFill>
                            <a:srgbClr val="FFC000"/>
                          </a:solidFill>
                          <a:sym typeface="Wingdings"/>
                        </a:rPr>
                        <a:t> </a:t>
                      </a:r>
                      <a:r>
                        <a:rPr lang="de-AT" sz="1600" kern="1200" baseline="0" dirty="0" smtClean="0">
                          <a:solidFill>
                            <a:schemeClr val="dk1"/>
                          </a:solidFill>
                          <a:latin typeface="+mn-lt"/>
                          <a:ea typeface="+mn-ea"/>
                          <a:cs typeface="+mn-cs"/>
                          <a:sym typeface="Wingdings"/>
                        </a:rPr>
                        <a:t>should be Open</a:t>
                      </a:r>
                      <a:endParaRPr lang="de-AT" sz="1600" kern="1200" baseline="0" dirty="0" smtClean="0">
                        <a:solidFill>
                          <a:schemeClr val="dk1"/>
                        </a:solidFill>
                        <a:latin typeface="+mn-lt"/>
                        <a:ea typeface="+mn-ea"/>
                        <a:cs typeface="+mn-cs"/>
                      </a:endParaRPr>
                    </a:p>
                  </a:txBody>
                  <a:tcPr/>
                </a:tc>
              </a:tr>
              <a:tr h="600075">
                <a:tc>
                  <a:txBody>
                    <a:bodyPr/>
                    <a:lstStyle/>
                    <a:p>
                      <a:r>
                        <a:rPr lang="de-AT" sz="1600" b="1" i="1" dirty="0" smtClean="0"/>
                        <a:t>Data structuring</a:t>
                      </a:r>
                      <a:r>
                        <a:rPr lang="de-AT" sz="1600" b="1" i="1" baseline="0" dirty="0" smtClean="0"/>
                        <a:t> approach</a:t>
                      </a:r>
                      <a:endParaRPr lang="de-AT" sz="16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600" dirty="0" smtClean="0"/>
                        <a:t>Top-down: sterts with ontologies, </a:t>
                      </a:r>
                      <a:r>
                        <a:rPr lang="en-US" sz="1600" dirty="0" smtClean="0"/>
                        <a:t> a conceptual and logical foundation to how information is modeled and interrelated</a:t>
                      </a:r>
                      <a:endParaRPr lang="de-AT" sz="1600" dirty="0"/>
                    </a:p>
                  </a:txBody>
                  <a:tcPr/>
                </a:tc>
                <a:tc>
                  <a:txBody>
                    <a:bodyPr/>
                    <a:lstStyle/>
                    <a:p>
                      <a:r>
                        <a:rPr lang="de-AT" sz="1600" dirty="0" smtClean="0"/>
                        <a:t>Bottom-up : starts simply by primitive data</a:t>
                      </a:r>
                      <a:endParaRPr lang="de-AT" sz="1600" dirty="0"/>
                    </a:p>
                  </a:txBody>
                  <a:tcPr/>
                </a:tc>
              </a:tr>
              <a:tr h="600075">
                <a:tc>
                  <a:txBody>
                    <a:bodyPr/>
                    <a:lstStyle/>
                    <a:p>
                      <a:r>
                        <a:rPr lang="de-AT" sz="1600" b="1" i="1" dirty="0" smtClean="0"/>
                        <a:t>Complexity</a:t>
                      </a:r>
                      <a:endParaRPr lang="de-AT" sz="1600" b="1" i="1" dirty="0"/>
                    </a:p>
                  </a:txBody>
                  <a:tcPr/>
                </a:tc>
                <a:tc>
                  <a:txBody>
                    <a:bodyPr/>
                    <a:lstStyle/>
                    <a:p>
                      <a:r>
                        <a:rPr lang="de-AT" sz="1600" dirty="0" smtClean="0"/>
                        <a:t>Some aspects are complex and</a:t>
                      </a:r>
                      <a:r>
                        <a:rPr lang="de-AT" sz="1600" baseline="0" dirty="0" smtClean="0"/>
                        <a:t> too theoretical</a:t>
                      </a:r>
                      <a:endParaRPr lang="de-AT" sz="1600" dirty="0"/>
                    </a:p>
                  </a:txBody>
                  <a:tcPr/>
                </a:tc>
                <a:tc>
                  <a:txBody>
                    <a:bodyPr/>
                    <a:lstStyle/>
                    <a:p>
                      <a:r>
                        <a:rPr lang="de-AT" sz="1600" dirty="0" smtClean="0"/>
                        <a:t>Simple and effective</a:t>
                      </a:r>
                      <a:endParaRPr lang="de-AT" sz="1600" dirty="0"/>
                    </a:p>
                  </a:txBody>
                  <a:tcPr/>
                </a:tc>
              </a:tr>
              <a:tr h="600075">
                <a:tc>
                  <a:txBody>
                    <a:bodyPr/>
                    <a:lstStyle/>
                    <a:p>
                      <a:r>
                        <a:rPr lang="de-AT" sz="1600" b="1" i="1" dirty="0" smtClean="0"/>
                        <a:t>Evolution </a:t>
                      </a:r>
                      <a:endParaRPr lang="de-AT" sz="16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600" dirty="0" smtClean="0"/>
                        <a:t>After a decade,</a:t>
                      </a:r>
                      <a:r>
                        <a:rPr lang="de-AT" sz="1600" baseline="0" dirty="0" smtClean="0"/>
                        <a:t> there is a handful of standards and languages, </a:t>
                      </a:r>
                      <a:r>
                        <a:rPr lang="en-US" sz="1600" baseline="0" dirty="0" smtClean="0"/>
                        <a:t>the heavy AI emphasis of the initial semantic Web advocacy now feels dated</a:t>
                      </a:r>
                      <a:endParaRPr lang="de-A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600" dirty="0" smtClean="0"/>
                        <a:t>Very fast: in less than five years there is a huge</a:t>
                      </a:r>
                      <a:r>
                        <a:rPr lang="de-AT" sz="1600" baseline="0" dirty="0" smtClean="0"/>
                        <a:t> amount of data, </a:t>
                      </a:r>
                      <a:r>
                        <a:rPr lang="en-US" sz="1600" baseline="0" dirty="0" smtClean="0"/>
                        <a:t>the community is now shifting the emphasis to linked data</a:t>
                      </a:r>
                      <a:endParaRPr lang="de-AT" sz="1600" dirty="0"/>
                    </a:p>
                  </a:txBody>
                  <a:tcPr/>
                </a:tc>
              </a:tr>
            </a:tbl>
          </a:graphicData>
        </a:graphic>
      </p:graphicFrame>
    </p:spTree>
    <p:extLst>
      <p:ext uri="{BB962C8B-B14F-4D97-AF65-F5344CB8AC3E}">
        <p14:creationId xmlns:p14="http://schemas.microsoft.com/office/powerpoint/2010/main" xmlns="" val="20101896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err="1" smtClean="0"/>
              <a:t>Current</a:t>
            </a:r>
            <a:r>
              <a:rPr lang="de-AT"/>
              <a:t> </a:t>
            </a:r>
            <a:r>
              <a:rPr lang="de-AT" err="1" smtClean="0"/>
              <a:t>work</a:t>
            </a:r>
            <a:r>
              <a:rPr lang="de-AT" smtClean="0"/>
              <a:t> in </a:t>
            </a:r>
            <a:r>
              <a:rPr lang="de-AT" err="1" smtClean="0"/>
              <a:t>progress</a:t>
            </a:r>
            <a:r>
              <a:rPr lang="de-AT" smtClean="0"/>
              <a:t> </a:t>
            </a:r>
            <a:r>
              <a:rPr lang="de-AT" sz="2400" smtClean="0"/>
              <a:t>1</a:t>
            </a:r>
            <a:endParaRPr lang="de-AT"/>
          </a:p>
        </p:txBody>
      </p:sp>
      <p:sp>
        <p:nvSpPr>
          <p:cNvPr id="3" name="Inhaltsplatzhalter 2"/>
          <p:cNvSpPr>
            <a:spLocks noGrp="1"/>
          </p:cNvSpPr>
          <p:nvPr>
            <p:ph idx="1"/>
          </p:nvPr>
        </p:nvSpPr>
        <p:spPr/>
        <p:txBody>
          <a:bodyPr>
            <a:normAutofit/>
          </a:bodyPr>
          <a:lstStyle/>
          <a:p>
            <a:r>
              <a:rPr lang="de-AT" dirty="0" err="1" smtClean="0"/>
              <a:t>Towards</a:t>
            </a:r>
            <a:r>
              <a:rPr lang="de-AT" dirty="0" smtClean="0"/>
              <a:t> Enhanced Environmental </a:t>
            </a:r>
            <a:r>
              <a:rPr lang="de-AT" dirty="0" err="1" smtClean="0"/>
              <a:t>Widgets</a:t>
            </a:r>
            <a:endParaRPr lang="de-AT" dirty="0" smtClean="0"/>
          </a:p>
          <a:p>
            <a:pPr lvl="1"/>
            <a:r>
              <a:rPr lang="de-AT" i="1" dirty="0" err="1" smtClean="0"/>
              <a:t>Semantic</a:t>
            </a:r>
            <a:r>
              <a:rPr lang="de-AT" i="1" dirty="0" smtClean="0"/>
              <a:t> </a:t>
            </a:r>
            <a:r>
              <a:rPr lang="de-AT" i="1" dirty="0" err="1" smtClean="0"/>
              <a:t>annotation</a:t>
            </a:r>
            <a:r>
              <a:rPr lang="de-AT" i="1" dirty="0" smtClean="0"/>
              <a:t> </a:t>
            </a:r>
            <a:r>
              <a:rPr lang="de-AT" dirty="0" err="1" smtClean="0"/>
              <a:t>of</a:t>
            </a:r>
            <a:r>
              <a:rPr lang="de-AT" dirty="0" smtClean="0"/>
              <a:t> </a:t>
            </a:r>
            <a:r>
              <a:rPr lang="de-AT" dirty="0" err="1" smtClean="0"/>
              <a:t>widgets</a:t>
            </a:r>
            <a:r>
              <a:rPr lang="de-AT" dirty="0" smtClean="0"/>
              <a:t> </a:t>
            </a:r>
            <a:r>
              <a:rPr lang="de-AT" dirty="0" err="1" smtClean="0"/>
              <a:t>enables</a:t>
            </a:r>
            <a:r>
              <a:rPr lang="de-AT" dirty="0" smtClean="0"/>
              <a:t> intelligent </a:t>
            </a:r>
            <a:r>
              <a:rPr lang="de-AT" dirty="0" err="1" smtClean="0"/>
              <a:t>and</a:t>
            </a:r>
            <a:r>
              <a:rPr lang="de-AT" dirty="0" smtClean="0"/>
              <a:t> semi-</a:t>
            </a:r>
            <a:r>
              <a:rPr lang="de-AT" dirty="0" err="1" smtClean="0"/>
              <a:t>automatic</a:t>
            </a:r>
            <a:r>
              <a:rPr lang="de-AT" dirty="0" smtClean="0"/>
              <a:t> </a:t>
            </a:r>
            <a:r>
              <a:rPr lang="de-AT" dirty="0" err="1" smtClean="0"/>
              <a:t>connection</a:t>
            </a:r>
            <a:r>
              <a:rPr lang="de-AT" dirty="0" smtClean="0"/>
              <a:t> </a:t>
            </a:r>
            <a:r>
              <a:rPr lang="de-AT" dirty="0" err="1" smtClean="0"/>
              <a:t>of</a:t>
            </a:r>
            <a:r>
              <a:rPr lang="de-AT" dirty="0" smtClean="0"/>
              <a:t> </a:t>
            </a:r>
            <a:r>
              <a:rPr lang="de-AT" dirty="0" err="1" smtClean="0"/>
              <a:t>widgets</a:t>
            </a:r>
            <a:endParaRPr lang="de-AT" dirty="0" smtClean="0"/>
          </a:p>
          <a:p>
            <a:pPr lvl="1"/>
            <a:r>
              <a:rPr lang="de-AT" i="1" dirty="0" err="1" smtClean="0"/>
              <a:t>Semantic</a:t>
            </a:r>
            <a:r>
              <a:rPr lang="de-AT" i="1" dirty="0" smtClean="0"/>
              <a:t> </a:t>
            </a:r>
            <a:r>
              <a:rPr lang="de-AT" i="1" dirty="0" err="1" smtClean="0"/>
              <a:t>retrieval</a:t>
            </a:r>
            <a:r>
              <a:rPr lang="de-AT" i="1" dirty="0" smtClean="0"/>
              <a:t> </a:t>
            </a:r>
            <a:r>
              <a:rPr lang="de-AT" dirty="0" err="1" smtClean="0"/>
              <a:t>of</a:t>
            </a:r>
            <a:r>
              <a:rPr lang="de-AT" dirty="0" smtClean="0"/>
              <a:t> </a:t>
            </a:r>
            <a:r>
              <a:rPr lang="en-US" dirty="0" smtClean="0"/>
              <a:t>widgets enables smart discovery of desired widgets</a:t>
            </a:r>
          </a:p>
          <a:p>
            <a:pPr lvl="1"/>
            <a:r>
              <a:rPr lang="en-US" i="1" dirty="0" smtClean="0"/>
              <a:t>Common Environmental Vocabulary</a:t>
            </a:r>
            <a:r>
              <a:rPr lang="en-US" dirty="0" smtClean="0"/>
              <a:t> enables unified querying of heterogeneous and scattered data sets</a:t>
            </a:r>
          </a:p>
          <a:p>
            <a:pPr lvl="1"/>
            <a:r>
              <a:rPr lang="en-US" dirty="0" smtClean="0"/>
              <a:t>Integration of </a:t>
            </a:r>
            <a:r>
              <a:rPr lang="en-US" i="1" dirty="0" smtClean="0"/>
              <a:t>Linked Stream Data </a:t>
            </a:r>
            <a:r>
              <a:rPr lang="en-US" dirty="0" smtClean="0"/>
              <a:t>enables (near) real-time analysis of environmental data</a:t>
            </a:r>
            <a:endParaRPr lang="en-US" i="1" dirty="0"/>
          </a:p>
        </p:txBody>
      </p:sp>
    </p:spTree>
    <p:extLst>
      <p:ext uri="{BB962C8B-B14F-4D97-AF65-F5344CB8AC3E}">
        <p14:creationId xmlns="" xmlns:p14="http://schemas.microsoft.com/office/powerpoint/2010/main" val="18574962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Current</a:t>
            </a:r>
            <a:r>
              <a:rPr lang="de-AT" dirty="0"/>
              <a:t> </a:t>
            </a:r>
            <a:r>
              <a:rPr lang="de-AT" dirty="0" err="1" smtClean="0"/>
              <a:t>work</a:t>
            </a:r>
            <a:r>
              <a:rPr lang="de-AT" dirty="0" smtClean="0"/>
              <a:t> in </a:t>
            </a:r>
            <a:r>
              <a:rPr lang="de-AT" dirty="0" err="1" smtClean="0"/>
              <a:t>progress</a:t>
            </a:r>
            <a:r>
              <a:rPr lang="de-AT" dirty="0" smtClean="0"/>
              <a:t> </a:t>
            </a:r>
            <a:r>
              <a:rPr lang="de-AT" sz="2400" dirty="0" smtClean="0"/>
              <a:t>2</a:t>
            </a:r>
            <a:endParaRPr lang="de-AT" dirty="0"/>
          </a:p>
        </p:txBody>
      </p:sp>
      <p:graphicFrame>
        <p:nvGraphicFramePr>
          <p:cNvPr id="15" name="Inhaltsplatzhalter 14"/>
          <p:cNvGraphicFramePr>
            <a:graphicFrameLocks noGrp="1"/>
          </p:cNvGraphicFramePr>
          <p:nvPr>
            <p:ph idx="1"/>
            <p:extLst/>
          </p:nvPr>
        </p:nvGraphicFramePr>
        <p:xfrm>
          <a:off x="457200" y="25034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3"/>
          <p:cNvGrpSpPr/>
          <p:nvPr/>
        </p:nvGrpSpPr>
        <p:grpSpPr>
          <a:xfrm>
            <a:off x="5292081" y="1484784"/>
            <a:ext cx="1152127" cy="436249"/>
            <a:chOff x="2291488" y="628361"/>
            <a:chExt cx="2181245" cy="872498"/>
          </a:xfrm>
        </p:grpSpPr>
        <p:sp>
          <p:nvSpPr>
            <p:cNvPr id="5" name="Eingekerbter Richtungspfeil 4"/>
            <p:cNvSpPr/>
            <p:nvPr/>
          </p:nvSpPr>
          <p:spPr>
            <a:xfrm>
              <a:off x="2291488" y="628361"/>
              <a:ext cx="2181245" cy="87249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Eingekerbter Richtungspfeil 4"/>
            <p:cNvSpPr/>
            <p:nvPr/>
          </p:nvSpPr>
          <p:spPr>
            <a:xfrm>
              <a:off x="2727737" y="628361"/>
              <a:ext cx="1308747" cy="8724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n-US" sz="2000" kern="1200" dirty="0"/>
            </a:p>
          </p:txBody>
        </p:sp>
      </p:grpSp>
      <p:sp>
        <p:nvSpPr>
          <p:cNvPr id="3" name="Textfeld 2"/>
          <p:cNvSpPr txBox="1"/>
          <p:nvPr/>
        </p:nvSpPr>
        <p:spPr>
          <a:xfrm>
            <a:off x="6372200" y="1672466"/>
            <a:ext cx="2016224" cy="369332"/>
          </a:xfrm>
          <a:prstGeom prst="rect">
            <a:avLst/>
          </a:prstGeom>
          <a:noFill/>
        </p:spPr>
        <p:txBody>
          <a:bodyPr wrap="square" rtlCol="0">
            <a:spAutoFit/>
          </a:bodyPr>
          <a:lstStyle/>
          <a:p>
            <a:r>
              <a:rPr lang="de-AT" dirty="0" smtClean="0"/>
              <a:t>… </a:t>
            </a:r>
            <a:r>
              <a:rPr lang="de-AT" dirty="0" err="1" smtClean="0"/>
              <a:t>future</a:t>
            </a:r>
            <a:r>
              <a:rPr lang="de-AT" dirty="0" smtClean="0"/>
              <a:t> </a:t>
            </a:r>
            <a:r>
              <a:rPr lang="de-AT" dirty="0" err="1" smtClean="0"/>
              <a:t>work</a:t>
            </a:r>
            <a:endParaRPr lang="en-US" dirty="0"/>
          </a:p>
        </p:txBody>
      </p:sp>
      <p:grpSp>
        <p:nvGrpSpPr>
          <p:cNvPr id="7" name="Gruppieren 7"/>
          <p:cNvGrpSpPr/>
          <p:nvPr/>
        </p:nvGrpSpPr>
        <p:grpSpPr>
          <a:xfrm>
            <a:off x="5292081" y="2060848"/>
            <a:ext cx="1152127" cy="436249"/>
            <a:chOff x="2291488" y="628361"/>
            <a:chExt cx="2181245" cy="872498"/>
          </a:xfrm>
          <a:solidFill>
            <a:schemeClr val="tx2">
              <a:lumMod val="40000"/>
              <a:lumOff val="60000"/>
            </a:schemeClr>
          </a:solidFill>
        </p:grpSpPr>
        <p:sp>
          <p:nvSpPr>
            <p:cNvPr id="9" name="Eingekerbter Richtungspfeil 8"/>
            <p:cNvSpPr/>
            <p:nvPr/>
          </p:nvSpPr>
          <p:spPr>
            <a:xfrm>
              <a:off x="2291488" y="628361"/>
              <a:ext cx="2181245" cy="872498"/>
            </a:xfrm>
            <a:prstGeom prst="chevron">
              <a:avLst/>
            </a:prstGeom>
            <a:grpFill/>
            <a:ln>
              <a:solidFill>
                <a:schemeClr val="accent1">
                  <a:lumMod val="60000"/>
                  <a:lumOff val="4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Eingekerbter Richtungspfeil 4"/>
            <p:cNvSpPr/>
            <p:nvPr/>
          </p:nvSpPr>
          <p:spPr>
            <a:xfrm>
              <a:off x="2727737" y="628361"/>
              <a:ext cx="1308747" cy="872498"/>
            </a:xfrm>
            <a:prstGeom prst="rect">
              <a:avLst/>
            </a:prstGeom>
            <a:grpFill/>
            <a:ln>
              <a:solidFill>
                <a:schemeClr val="accent1">
                  <a:lumMod val="60000"/>
                  <a:lumOff val="4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n-US" sz="2000" kern="1200" dirty="0"/>
            </a:p>
          </p:txBody>
        </p:sp>
      </p:grpSp>
      <p:sp>
        <p:nvSpPr>
          <p:cNvPr id="11" name="Textfeld 10"/>
          <p:cNvSpPr txBox="1"/>
          <p:nvPr/>
        </p:nvSpPr>
        <p:spPr>
          <a:xfrm>
            <a:off x="6372200" y="2248530"/>
            <a:ext cx="2016224" cy="369332"/>
          </a:xfrm>
          <a:prstGeom prst="rect">
            <a:avLst/>
          </a:prstGeom>
          <a:noFill/>
        </p:spPr>
        <p:txBody>
          <a:bodyPr wrap="square" rtlCol="0">
            <a:spAutoFit/>
          </a:bodyPr>
          <a:lstStyle/>
          <a:p>
            <a:r>
              <a:rPr lang="de-AT" dirty="0" smtClean="0"/>
              <a:t>… </a:t>
            </a:r>
            <a:r>
              <a:rPr lang="de-AT" dirty="0" err="1" smtClean="0"/>
              <a:t>current</a:t>
            </a:r>
            <a:r>
              <a:rPr lang="de-AT" dirty="0" smtClean="0"/>
              <a:t> </a:t>
            </a:r>
            <a:r>
              <a:rPr lang="de-AT" dirty="0" err="1" smtClean="0"/>
              <a:t>work</a:t>
            </a:r>
            <a:endParaRPr lang="en-US" dirty="0"/>
          </a:p>
        </p:txBody>
      </p:sp>
      <p:sp>
        <p:nvSpPr>
          <p:cNvPr id="12" name="Inhaltsplatzhalter 2"/>
          <p:cNvSpPr txBox="1">
            <a:spLocks/>
          </p:cNvSpPr>
          <p:nvPr/>
        </p:nvSpPr>
        <p:spPr>
          <a:xfrm>
            <a:off x="395536" y="1268760"/>
            <a:ext cx="4392488"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AT" sz="2400" dirty="0" smtClean="0"/>
              <a:t>Environmental Data Integration Workflow</a:t>
            </a:r>
          </a:p>
        </p:txBody>
      </p:sp>
    </p:spTree>
    <p:extLst>
      <p:ext uri="{BB962C8B-B14F-4D97-AF65-F5344CB8AC3E}">
        <p14:creationId xmlns="" xmlns:p14="http://schemas.microsoft.com/office/powerpoint/2010/main" val="17250345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Current</a:t>
            </a:r>
            <a:r>
              <a:rPr lang="de-AT" dirty="0"/>
              <a:t> </a:t>
            </a:r>
            <a:r>
              <a:rPr lang="de-AT" dirty="0" err="1" smtClean="0"/>
              <a:t>work</a:t>
            </a:r>
            <a:r>
              <a:rPr lang="de-AT" dirty="0" smtClean="0"/>
              <a:t> in </a:t>
            </a:r>
            <a:r>
              <a:rPr lang="de-AT" dirty="0" err="1" smtClean="0"/>
              <a:t>progress</a:t>
            </a:r>
            <a:r>
              <a:rPr lang="de-AT" smtClean="0"/>
              <a:t> </a:t>
            </a:r>
            <a:r>
              <a:rPr lang="de-AT" sz="2400" smtClean="0"/>
              <a:t>3</a:t>
            </a:r>
            <a:endParaRPr lang="de-AT" dirty="0"/>
          </a:p>
        </p:txBody>
      </p:sp>
      <p:sp>
        <p:nvSpPr>
          <p:cNvPr id="3" name="Inhaltsplatzhalter 2"/>
          <p:cNvSpPr>
            <a:spLocks noGrp="1"/>
          </p:cNvSpPr>
          <p:nvPr>
            <p:ph idx="1"/>
          </p:nvPr>
        </p:nvSpPr>
        <p:spPr>
          <a:xfrm>
            <a:off x="395536" y="1268760"/>
            <a:ext cx="3888432" cy="1828800"/>
          </a:xfrm>
        </p:spPr>
        <p:txBody>
          <a:bodyPr>
            <a:normAutofit/>
          </a:bodyPr>
          <a:lstStyle/>
          <a:p>
            <a:r>
              <a:rPr lang="de-AT" sz="2000" dirty="0" smtClean="0"/>
              <a:t>Data </a:t>
            </a:r>
            <a:r>
              <a:rPr lang="de-AT" sz="2000" dirty="0" err="1" smtClean="0"/>
              <a:t>Conversion</a:t>
            </a:r>
            <a:endParaRPr lang="de-AT" sz="2000" dirty="0" smtClean="0"/>
          </a:p>
          <a:p>
            <a:r>
              <a:rPr lang="de-AT" sz="2000" dirty="0" err="1" smtClean="0"/>
              <a:t>Raw</a:t>
            </a:r>
            <a:r>
              <a:rPr lang="de-AT" sz="2000" dirty="0" smtClean="0"/>
              <a:t> Measurement Data </a:t>
            </a:r>
            <a:r>
              <a:rPr lang="de-AT" sz="2000" dirty="0" smtClean="0">
                <a:sym typeface="Wingdings" panose="05000000000000000000" pitchFamily="2" charset="2"/>
              </a:rPr>
              <a:t> W3C RDF Data Cube </a:t>
            </a:r>
            <a:r>
              <a:rPr lang="de-AT" sz="2000" dirty="0" err="1" smtClean="0">
                <a:sym typeface="Wingdings" panose="05000000000000000000" pitchFamily="2" charset="2"/>
              </a:rPr>
              <a:t>Vocabulary</a:t>
            </a:r>
            <a:endParaRPr lang="de-AT" sz="2000" dirty="0" smtClean="0">
              <a:sym typeface="Wingdings" panose="05000000000000000000" pitchFamily="2" charset="2"/>
            </a:endParaRPr>
          </a:p>
          <a:p>
            <a:endParaRPr lang="en-US" dirty="0"/>
          </a:p>
        </p:txBody>
      </p:sp>
      <p:sp>
        <p:nvSpPr>
          <p:cNvPr id="7" name="Flussdiagramm: Dokument 6"/>
          <p:cNvSpPr/>
          <p:nvPr/>
        </p:nvSpPr>
        <p:spPr>
          <a:xfrm>
            <a:off x="3779912" y="3645024"/>
            <a:ext cx="1800200" cy="779333"/>
          </a:xfrm>
          <a:prstGeom prst="flowChartDocumen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AT" dirty="0" smtClean="0"/>
              <a:t>RDF Data Cube</a:t>
            </a:r>
            <a:endParaRPr lang="en-US" dirty="0"/>
          </a:p>
        </p:txBody>
      </p:sp>
      <p:sp>
        <p:nvSpPr>
          <p:cNvPr id="8" name="Eine Ecke des Rechtecks abrunden 7"/>
          <p:cNvSpPr/>
          <p:nvPr/>
        </p:nvSpPr>
        <p:spPr>
          <a:xfrm>
            <a:off x="6948264" y="3670534"/>
            <a:ext cx="1800200" cy="648072"/>
          </a:xfrm>
          <a:prstGeom prst="round1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AT" sz="1600" dirty="0" err="1" smtClean="0"/>
              <a:t>Semantic</a:t>
            </a:r>
            <a:r>
              <a:rPr lang="de-AT" sz="1600" dirty="0" smtClean="0"/>
              <a:t> </a:t>
            </a:r>
            <a:r>
              <a:rPr lang="de-AT" sz="1600" dirty="0" err="1" smtClean="0"/>
              <a:t>Widget</a:t>
            </a:r>
            <a:endParaRPr lang="en-US" sz="1600" dirty="0"/>
          </a:p>
        </p:txBody>
      </p:sp>
      <p:sp>
        <p:nvSpPr>
          <p:cNvPr id="5" name="Rechteck 4"/>
          <p:cNvSpPr/>
          <p:nvPr/>
        </p:nvSpPr>
        <p:spPr>
          <a:xfrm>
            <a:off x="179512" y="4546843"/>
            <a:ext cx="2592288" cy="861774"/>
          </a:xfrm>
          <a:prstGeom prst="rect">
            <a:avLst/>
          </a:prstGeom>
          <a:ln>
            <a:solidFill>
              <a:schemeClr val="tx1"/>
            </a:solidFill>
          </a:ln>
        </p:spPr>
        <p:txBody>
          <a:bodyPr wrap="square">
            <a:spAutoFit/>
          </a:bodyPr>
          <a:lstStyle/>
          <a:p>
            <a:r>
              <a:rPr lang="en-US" sz="1000" dirty="0">
                <a:latin typeface="Courier" pitchFamily="49" charset="0"/>
              </a:rPr>
              <a:t>layerP_AT3340003700020010;47.062999;10.641699;Badesee </a:t>
            </a:r>
            <a:r>
              <a:rPr lang="en-US" sz="1000" dirty="0" err="1">
                <a:latin typeface="Courier" pitchFamily="49" charset="0"/>
              </a:rPr>
              <a:t>Überwasser</a:t>
            </a:r>
            <a:r>
              <a:rPr lang="en-US" sz="1000" dirty="0">
                <a:latin typeface="Courier" pitchFamily="49" charset="0"/>
              </a:rPr>
              <a:t> in Ladis;1;15;21,8;1,5;2013-08-08;2013-08-30 </a:t>
            </a:r>
            <a:r>
              <a:rPr lang="en-US" sz="1000" dirty="0" smtClean="0">
                <a:latin typeface="Courier" pitchFamily="49" charset="0"/>
              </a:rPr>
              <a:t>15:42:40</a:t>
            </a:r>
            <a:endParaRPr lang="en-US" sz="1000" dirty="0">
              <a:latin typeface="Courier" pitchFamily="49" charset="0"/>
            </a:endParaRPr>
          </a:p>
        </p:txBody>
      </p:sp>
      <p:sp>
        <p:nvSpPr>
          <p:cNvPr id="10" name="Rechteck 9"/>
          <p:cNvSpPr/>
          <p:nvPr/>
        </p:nvSpPr>
        <p:spPr>
          <a:xfrm>
            <a:off x="3131840" y="4546843"/>
            <a:ext cx="3096344" cy="1631216"/>
          </a:xfrm>
          <a:prstGeom prst="rect">
            <a:avLst/>
          </a:prstGeom>
          <a:ln>
            <a:solidFill>
              <a:schemeClr val="tx1"/>
            </a:solidFill>
          </a:ln>
        </p:spPr>
        <p:txBody>
          <a:bodyPr wrap="square">
            <a:spAutoFit/>
          </a:bodyPr>
          <a:lstStyle/>
          <a:p>
            <a:r>
              <a:rPr lang="en-US" sz="1000" dirty="0" smtClean="0">
                <a:latin typeface="Courier" pitchFamily="49" charset="0"/>
              </a:rPr>
              <a:t># </a:t>
            </a:r>
            <a:r>
              <a:rPr lang="en-US" sz="1000" dirty="0">
                <a:latin typeface="Courier" pitchFamily="49" charset="0"/>
              </a:rPr>
              <a:t>Example </a:t>
            </a:r>
            <a:r>
              <a:rPr lang="en-US" sz="1000" dirty="0" smtClean="0">
                <a:latin typeface="Courier" pitchFamily="49" charset="0"/>
              </a:rPr>
              <a:t>Observation</a:t>
            </a:r>
            <a:endParaRPr lang="en-US" sz="1000" dirty="0">
              <a:latin typeface="Courier" pitchFamily="49" charset="0"/>
            </a:endParaRPr>
          </a:p>
          <a:p>
            <a:r>
              <a:rPr lang="en-US" sz="1000" dirty="0">
                <a:latin typeface="Courier" pitchFamily="49" charset="0"/>
              </a:rPr>
              <a:t>ifs-env:obs1 a </a:t>
            </a:r>
            <a:r>
              <a:rPr lang="en-US" sz="1000" dirty="0" err="1">
                <a:latin typeface="Courier" pitchFamily="49" charset="0"/>
              </a:rPr>
              <a:t>cube:Observation</a:t>
            </a:r>
            <a:r>
              <a:rPr lang="en-US" sz="1000" dirty="0">
                <a:latin typeface="Courier" pitchFamily="49" charset="0"/>
              </a:rPr>
              <a:t> ;</a:t>
            </a:r>
          </a:p>
          <a:p>
            <a:r>
              <a:rPr lang="en-US" sz="1000" dirty="0">
                <a:latin typeface="Courier" pitchFamily="49" charset="0"/>
              </a:rPr>
              <a:t>    </a:t>
            </a:r>
            <a:r>
              <a:rPr lang="en-US" sz="1000" dirty="0" err="1">
                <a:latin typeface="Courier" pitchFamily="49" charset="0"/>
              </a:rPr>
              <a:t>cube:dataSet</a:t>
            </a:r>
            <a:r>
              <a:rPr lang="en-US" sz="1000" dirty="0">
                <a:latin typeface="Courier" pitchFamily="49" charset="0"/>
              </a:rPr>
              <a:t> </a:t>
            </a:r>
            <a:r>
              <a:rPr lang="en-US" sz="1000" dirty="0" err="1" smtClean="0">
                <a:latin typeface="Courier" pitchFamily="49" charset="0"/>
              </a:rPr>
              <a:t>ifs-env:bathingStats</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err="1">
                <a:latin typeface="Courier" pitchFamily="49" charset="0"/>
              </a:rPr>
              <a:t>ifs-envProps:enterococci</a:t>
            </a:r>
            <a:r>
              <a:rPr lang="en-US" sz="1000" dirty="0">
                <a:latin typeface="Courier" pitchFamily="49" charset="0"/>
              </a:rPr>
              <a:t> "</a:t>
            </a:r>
            <a:r>
              <a:rPr lang="en-US" sz="1000" dirty="0" smtClean="0">
                <a:latin typeface="Courier" pitchFamily="49" charset="0"/>
              </a:rPr>
              <a:t>10";</a:t>
            </a:r>
            <a:br>
              <a:rPr lang="en-US" sz="1000" dirty="0" smtClean="0">
                <a:latin typeface="Courier" pitchFamily="49" charset="0"/>
              </a:rPr>
            </a:br>
            <a:r>
              <a:rPr lang="en-US" sz="1000" dirty="0" smtClean="0">
                <a:latin typeface="Courier" pitchFamily="49" charset="0"/>
              </a:rPr>
              <a:t>    </a:t>
            </a:r>
            <a:r>
              <a:rPr lang="en-US" sz="1000" dirty="0" err="1" smtClean="0">
                <a:latin typeface="Courier" pitchFamily="49" charset="0"/>
              </a:rPr>
              <a:t>ifs-envProps:ecoli</a:t>
            </a:r>
            <a:r>
              <a:rPr lang="en-US" sz="1000" dirty="0" smtClean="0">
                <a:latin typeface="Courier" pitchFamily="49" charset="0"/>
              </a:rPr>
              <a:t> </a:t>
            </a:r>
            <a:r>
              <a:rPr lang="en-US" sz="1000" dirty="0">
                <a:latin typeface="Courier" pitchFamily="49" charset="0"/>
              </a:rPr>
              <a:t>"20</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err="1">
                <a:latin typeface="Courier" pitchFamily="49" charset="0"/>
              </a:rPr>
              <a:t>ifs-envProps:temperature</a:t>
            </a:r>
            <a:r>
              <a:rPr lang="en-US" sz="1000" dirty="0">
                <a:latin typeface="Courier" pitchFamily="49" charset="0"/>
              </a:rPr>
              <a:t> "20</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smtClean="0">
                <a:latin typeface="Courier" pitchFamily="49" charset="0"/>
              </a:rPr>
              <a:t>   </a:t>
            </a:r>
            <a:r>
              <a:rPr lang="en-US" sz="1000" dirty="0" err="1" smtClean="0">
                <a:latin typeface="Courier" pitchFamily="49" charset="0"/>
              </a:rPr>
              <a:t>ifs-envProps:depth</a:t>
            </a:r>
            <a:r>
              <a:rPr lang="en-US" sz="1000" dirty="0" smtClean="0">
                <a:latin typeface="Courier" pitchFamily="49" charset="0"/>
              </a:rPr>
              <a:t> </a:t>
            </a:r>
            <a:r>
              <a:rPr lang="en-US" sz="1000" dirty="0">
                <a:latin typeface="Courier" pitchFamily="49" charset="0"/>
              </a:rPr>
              <a:t>"1.5</a:t>
            </a:r>
            <a:r>
              <a:rPr lang="en-US" sz="1000" dirty="0" smtClean="0">
                <a:latin typeface="Courier" pitchFamily="49" charset="0"/>
              </a:rPr>
              <a:t>";</a:t>
            </a:r>
            <a:endParaRPr lang="en-US" sz="1000" dirty="0">
              <a:latin typeface="Courier" pitchFamily="49" charset="0"/>
            </a:endParaRPr>
          </a:p>
          <a:p>
            <a:r>
              <a:rPr lang="en-US" sz="1000" dirty="0">
                <a:latin typeface="Courier" pitchFamily="49" charset="0"/>
              </a:rPr>
              <a:t> </a:t>
            </a:r>
            <a:r>
              <a:rPr lang="en-US" sz="1000" dirty="0" smtClean="0">
                <a:latin typeface="Courier" pitchFamily="49" charset="0"/>
              </a:rPr>
              <a:t>   </a:t>
            </a:r>
            <a:r>
              <a:rPr lang="en-US" sz="1000" dirty="0" err="1" smtClean="0">
                <a:latin typeface="Courier" pitchFamily="49" charset="0"/>
              </a:rPr>
              <a:t>ifs-envProps:date</a:t>
            </a:r>
            <a:r>
              <a:rPr lang="en-US" sz="1000" dirty="0" smtClean="0">
                <a:latin typeface="Courier" pitchFamily="49" charset="0"/>
              </a:rPr>
              <a:t> </a:t>
            </a:r>
            <a:r>
              <a:rPr lang="en-US" sz="1000" dirty="0">
                <a:latin typeface="Courier" pitchFamily="49" charset="0"/>
              </a:rPr>
              <a:t>"2013-07-09</a:t>
            </a:r>
            <a:r>
              <a:rPr lang="en-US" sz="1000" dirty="0" smtClean="0">
                <a:latin typeface="Courier" pitchFamily="49" charset="0"/>
              </a:rPr>
              <a:t>";</a:t>
            </a:r>
            <a:endParaRPr lang="en-US" sz="1000" dirty="0">
              <a:latin typeface="Courier" pitchFamily="49" charset="0"/>
            </a:endParaRPr>
          </a:p>
          <a:p>
            <a:r>
              <a:rPr lang="en-US" sz="1000" dirty="0" smtClean="0">
                <a:latin typeface="Courier" pitchFamily="49" charset="0"/>
              </a:rPr>
              <a:t>    </a:t>
            </a:r>
            <a:r>
              <a:rPr lang="en-US" sz="1000" dirty="0" err="1" smtClean="0">
                <a:latin typeface="Courier" pitchFamily="49" charset="0"/>
              </a:rPr>
              <a:t>ifs-envProps:geo</a:t>
            </a:r>
            <a:r>
              <a:rPr lang="en-US" sz="1000" dirty="0" smtClean="0">
                <a:latin typeface="Courier" pitchFamily="49" charset="0"/>
              </a:rPr>
              <a:t> ifs-envLoc:layerP_AT1120004400010010</a:t>
            </a:r>
            <a:r>
              <a:rPr lang="en-US" sz="1000" dirty="0">
                <a:latin typeface="Courier" pitchFamily="49" charset="0"/>
              </a:rPr>
              <a:t>.</a:t>
            </a:r>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4248" y="4546843"/>
            <a:ext cx="2208274" cy="136201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cxnSp>
        <p:nvCxnSpPr>
          <p:cNvPr id="9" name="Gerade Verbindung mit Pfeil 8"/>
          <p:cNvCxnSpPr/>
          <p:nvPr/>
        </p:nvCxnSpPr>
        <p:spPr>
          <a:xfrm>
            <a:off x="2195736" y="3994570"/>
            <a:ext cx="15841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p:nvPr/>
        </p:nvCxnSpPr>
        <p:spPr>
          <a:xfrm>
            <a:off x="5580112" y="3994570"/>
            <a:ext cx="13681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Flussdiagramm: Dokument 17"/>
          <p:cNvSpPr/>
          <p:nvPr/>
        </p:nvSpPr>
        <p:spPr>
          <a:xfrm>
            <a:off x="683568" y="3645024"/>
            <a:ext cx="1512168" cy="804843"/>
          </a:xfrm>
          <a:prstGeom prst="flowChartDocumen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AT" dirty="0"/>
              <a:t>CSV / XLS / …</a:t>
            </a:r>
            <a:endParaRPr lang="en-US" dirty="0"/>
          </a:p>
        </p:txBody>
      </p:sp>
      <p:grpSp>
        <p:nvGrpSpPr>
          <p:cNvPr id="4" name="Gruppieren 19"/>
          <p:cNvGrpSpPr/>
          <p:nvPr/>
        </p:nvGrpSpPr>
        <p:grpSpPr>
          <a:xfrm>
            <a:off x="4788024" y="1340768"/>
            <a:ext cx="3514719" cy="1872208"/>
            <a:chOff x="4506828" y="1268760"/>
            <a:chExt cx="3514719" cy="1872208"/>
          </a:xfrm>
        </p:grpSpPr>
        <p:graphicFrame>
          <p:nvGraphicFramePr>
            <p:cNvPr id="12" name="Inhaltsplatzhalter 14"/>
            <p:cNvGraphicFramePr>
              <a:graphicFrameLocks/>
            </p:cNvGraphicFramePr>
            <p:nvPr>
              <p:extLst/>
            </p:nvPr>
          </p:nvGraphicFramePr>
          <p:xfrm>
            <a:off x="4506828" y="1268760"/>
            <a:ext cx="3514719" cy="1872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http://www.clker.com/cliparts/e/v/A/R/K/t/transparent-magnifying-glass-md.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580112" y="1844824"/>
              <a:ext cx="1163595" cy="121207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11237419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6156175" y="1772816"/>
            <a:ext cx="2758444" cy="4824536"/>
          </a:xfrm>
          <a:prstGeom prst="rect">
            <a:avLst/>
          </a:prstGeom>
          <a:solidFill>
            <a:schemeClr val="accent3">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i="1" dirty="0" smtClean="0">
                <a:solidFill>
                  <a:schemeClr val="tx1"/>
                </a:solidFill>
              </a:rPr>
              <a:t>Semantic Web Platform</a:t>
            </a:r>
            <a:endParaRPr lang="en-US" i="1" dirty="0">
              <a:solidFill>
                <a:schemeClr val="tx1"/>
              </a:solidFill>
            </a:endParaRPr>
          </a:p>
        </p:txBody>
      </p:sp>
      <p:sp>
        <p:nvSpPr>
          <p:cNvPr id="24" name="Rechteck 23"/>
          <p:cNvSpPr/>
          <p:nvPr/>
        </p:nvSpPr>
        <p:spPr>
          <a:xfrm>
            <a:off x="179512" y="1772816"/>
            <a:ext cx="2198504" cy="4824536"/>
          </a:xfrm>
          <a:prstGeom prst="rect">
            <a:avLst/>
          </a:prstGeom>
          <a:solidFill>
            <a:schemeClr val="tx2">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i="1" dirty="0" smtClean="0">
                <a:solidFill>
                  <a:schemeClr val="tx1"/>
                </a:solidFill>
                <a:latin typeface="+mj-lt"/>
              </a:rPr>
              <a:t>Heterogeneous data</a:t>
            </a:r>
            <a:endParaRPr lang="en-US" i="1" dirty="0">
              <a:solidFill>
                <a:schemeClr val="tx1"/>
              </a:solidFill>
              <a:latin typeface="+mj-lt"/>
            </a:endParaRPr>
          </a:p>
        </p:txBody>
      </p:sp>
      <p:sp>
        <p:nvSpPr>
          <p:cNvPr id="25" name="Rechteck 24"/>
          <p:cNvSpPr/>
          <p:nvPr/>
        </p:nvSpPr>
        <p:spPr>
          <a:xfrm>
            <a:off x="2378171" y="1772816"/>
            <a:ext cx="3778004" cy="4824536"/>
          </a:xfrm>
          <a:prstGeom prst="rect">
            <a:avLst/>
          </a:prstGeom>
          <a:solidFill>
            <a:schemeClr val="accent6">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i="1" dirty="0" smtClean="0">
                <a:solidFill>
                  <a:schemeClr val="tx1"/>
                </a:solidFill>
              </a:rPr>
              <a:t>Unified Semantic Data</a:t>
            </a:r>
            <a:endParaRPr lang="en-US" i="1" dirty="0">
              <a:solidFill>
                <a:schemeClr val="tx1"/>
              </a:solidFill>
            </a:endParaRPr>
          </a:p>
        </p:txBody>
      </p:sp>
      <p:sp>
        <p:nvSpPr>
          <p:cNvPr id="2" name="Titel 1"/>
          <p:cNvSpPr>
            <a:spLocks noGrp="1"/>
          </p:cNvSpPr>
          <p:nvPr>
            <p:ph type="title"/>
          </p:nvPr>
        </p:nvSpPr>
        <p:spPr/>
        <p:txBody>
          <a:bodyPr/>
          <a:lstStyle/>
          <a:p>
            <a:r>
              <a:rPr lang="de-AT" dirty="0" err="1" smtClean="0"/>
              <a:t>Current</a:t>
            </a:r>
            <a:r>
              <a:rPr lang="de-AT" dirty="0"/>
              <a:t> </a:t>
            </a:r>
            <a:r>
              <a:rPr lang="de-AT" dirty="0" err="1" smtClean="0"/>
              <a:t>work</a:t>
            </a:r>
            <a:r>
              <a:rPr lang="de-AT" dirty="0" smtClean="0"/>
              <a:t> in </a:t>
            </a:r>
            <a:r>
              <a:rPr lang="de-AT" dirty="0" err="1" smtClean="0"/>
              <a:t>progress</a:t>
            </a:r>
            <a:r>
              <a:rPr lang="de-AT" dirty="0" smtClean="0"/>
              <a:t> </a:t>
            </a:r>
            <a:r>
              <a:rPr lang="de-AT" sz="2400" dirty="0" smtClean="0"/>
              <a:t>3</a:t>
            </a:r>
            <a:endParaRPr lang="de-AT" dirty="0"/>
          </a:p>
        </p:txBody>
      </p:sp>
      <p:sp>
        <p:nvSpPr>
          <p:cNvPr id="3" name="Inhaltsplatzhalter 2"/>
          <p:cNvSpPr>
            <a:spLocks noGrp="1"/>
          </p:cNvSpPr>
          <p:nvPr>
            <p:ph idx="1"/>
          </p:nvPr>
        </p:nvSpPr>
        <p:spPr>
          <a:xfrm>
            <a:off x="179512" y="1124744"/>
            <a:ext cx="8229600" cy="648072"/>
          </a:xfrm>
        </p:spPr>
        <p:txBody>
          <a:bodyPr>
            <a:normAutofit/>
          </a:bodyPr>
          <a:lstStyle/>
          <a:p>
            <a:r>
              <a:rPr lang="en-US" dirty="0" smtClean="0"/>
              <a:t>Big picture</a:t>
            </a:r>
          </a:p>
        </p:txBody>
      </p:sp>
      <p:sp>
        <p:nvSpPr>
          <p:cNvPr id="7" name="Abgerundetes Rechteck 6"/>
          <p:cNvSpPr/>
          <p:nvPr/>
        </p:nvSpPr>
        <p:spPr>
          <a:xfrm>
            <a:off x="323526" y="3053592"/>
            <a:ext cx="1982635" cy="3038185"/>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Environmental Data</a:t>
            </a:r>
            <a:endParaRPr lang="en-US" b="1" dirty="0"/>
          </a:p>
        </p:txBody>
      </p:sp>
      <p:sp>
        <p:nvSpPr>
          <p:cNvPr id="4" name="Abgerundetes Rechteck 3"/>
          <p:cNvSpPr/>
          <p:nvPr/>
        </p:nvSpPr>
        <p:spPr>
          <a:xfrm>
            <a:off x="467543" y="3842772"/>
            <a:ext cx="165618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Historic Data</a:t>
            </a:r>
            <a:endParaRPr lang="en-US" sz="1400" dirty="0"/>
          </a:p>
        </p:txBody>
      </p:sp>
      <p:sp>
        <p:nvSpPr>
          <p:cNvPr id="5" name="Abgerundetes Rechteck 4"/>
          <p:cNvSpPr/>
          <p:nvPr/>
        </p:nvSpPr>
        <p:spPr>
          <a:xfrm>
            <a:off x="472808" y="4483352"/>
            <a:ext cx="165618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Real Time Data</a:t>
            </a:r>
            <a:endParaRPr lang="en-US" sz="1400" dirty="0"/>
          </a:p>
        </p:txBody>
      </p:sp>
      <p:grpSp>
        <p:nvGrpSpPr>
          <p:cNvPr id="6" name="Gruppieren 49"/>
          <p:cNvGrpSpPr/>
          <p:nvPr/>
        </p:nvGrpSpPr>
        <p:grpSpPr>
          <a:xfrm>
            <a:off x="2738056" y="1916832"/>
            <a:ext cx="3130087" cy="1280776"/>
            <a:chOff x="2738056" y="2132856"/>
            <a:chExt cx="3130087" cy="1280776"/>
          </a:xfrm>
        </p:grpSpPr>
        <p:sp>
          <p:nvSpPr>
            <p:cNvPr id="8" name="Abgerundetes Rechteck 7"/>
            <p:cNvSpPr/>
            <p:nvPr/>
          </p:nvSpPr>
          <p:spPr>
            <a:xfrm>
              <a:off x="2738056" y="2132856"/>
              <a:ext cx="3130087" cy="128077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External Vocabulary</a:t>
              </a:r>
              <a:endParaRPr lang="en-US" b="1" dirty="0"/>
            </a:p>
          </p:txBody>
        </p:sp>
        <p:sp>
          <p:nvSpPr>
            <p:cNvPr id="9" name="Abgerundetes Rechteck 8"/>
            <p:cNvSpPr/>
            <p:nvPr/>
          </p:nvSpPr>
          <p:spPr>
            <a:xfrm>
              <a:off x="2882071" y="2564904"/>
              <a:ext cx="1185872" cy="704712"/>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RDF Data Cube Vocabulary</a:t>
              </a:r>
              <a:endParaRPr lang="en-US" sz="1100" dirty="0">
                <a:solidFill>
                  <a:schemeClr val="tx1"/>
                </a:solidFill>
              </a:endParaRPr>
            </a:p>
          </p:txBody>
        </p:sp>
        <p:sp>
          <p:nvSpPr>
            <p:cNvPr id="10" name="Abgerundetes Rechteck 9"/>
            <p:cNvSpPr/>
            <p:nvPr/>
          </p:nvSpPr>
          <p:spPr>
            <a:xfrm>
              <a:off x="4314703" y="2564904"/>
              <a:ext cx="1334409" cy="704712"/>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Environmental Ontologies (</a:t>
              </a:r>
              <a:r>
                <a:rPr lang="en-US" sz="1100" dirty="0" err="1" smtClean="0">
                  <a:solidFill>
                    <a:schemeClr val="tx1"/>
                  </a:solidFill>
                </a:rPr>
                <a:t>GeoSPARQL</a:t>
              </a:r>
              <a:r>
                <a:rPr lang="en-US" sz="1100" dirty="0" smtClean="0">
                  <a:solidFill>
                    <a:schemeClr val="tx1"/>
                  </a:solidFill>
                </a:rPr>
                <a:t>, SWEET, etc.)</a:t>
              </a:r>
              <a:endParaRPr lang="en-US" sz="1100" dirty="0">
                <a:solidFill>
                  <a:schemeClr val="tx1"/>
                </a:solidFill>
              </a:endParaRPr>
            </a:p>
          </p:txBody>
        </p:sp>
      </p:grpSp>
      <p:cxnSp>
        <p:nvCxnSpPr>
          <p:cNvPr id="19" name="Gerade Verbindung mit Pfeil 18"/>
          <p:cNvCxnSpPr/>
          <p:nvPr/>
        </p:nvCxnSpPr>
        <p:spPr>
          <a:xfrm>
            <a:off x="6154068" y="5805238"/>
            <a:ext cx="362148"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rot="16200000">
            <a:off x="3188602" y="4766664"/>
            <a:ext cx="1368152" cy="276999"/>
          </a:xfrm>
          <a:prstGeom prst="rect">
            <a:avLst/>
          </a:prstGeom>
          <a:noFill/>
        </p:spPr>
        <p:txBody>
          <a:bodyPr wrap="square" rtlCol="0">
            <a:spAutoFit/>
          </a:bodyPr>
          <a:lstStyle/>
          <a:p>
            <a:r>
              <a:rPr lang="en-US" sz="1200" dirty="0" smtClean="0"/>
              <a:t>Data enrichment</a:t>
            </a:r>
            <a:endParaRPr lang="en-US" sz="1200" dirty="0"/>
          </a:p>
        </p:txBody>
      </p:sp>
      <p:sp>
        <p:nvSpPr>
          <p:cNvPr id="28" name="Textfeld 27"/>
          <p:cNvSpPr txBox="1"/>
          <p:nvPr/>
        </p:nvSpPr>
        <p:spPr>
          <a:xfrm>
            <a:off x="2693849" y="5562426"/>
            <a:ext cx="1368152" cy="276999"/>
          </a:xfrm>
          <a:prstGeom prst="rect">
            <a:avLst/>
          </a:prstGeom>
          <a:noFill/>
        </p:spPr>
        <p:txBody>
          <a:bodyPr wrap="square" rtlCol="0">
            <a:spAutoFit/>
          </a:bodyPr>
          <a:lstStyle/>
          <a:p>
            <a:r>
              <a:rPr lang="en-US" sz="1200" dirty="0" smtClean="0"/>
              <a:t>Data conversion</a:t>
            </a:r>
            <a:endParaRPr lang="en-US" sz="1200" dirty="0"/>
          </a:p>
        </p:txBody>
      </p:sp>
      <p:sp>
        <p:nvSpPr>
          <p:cNvPr id="31" name="Abgerundetes Rechteck 30"/>
          <p:cNvSpPr/>
          <p:nvPr/>
        </p:nvSpPr>
        <p:spPr>
          <a:xfrm>
            <a:off x="6516216" y="1916832"/>
            <a:ext cx="2220174" cy="4255442"/>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Linked Widgets</a:t>
            </a:r>
            <a:endParaRPr lang="en-US" b="1" dirty="0"/>
          </a:p>
        </p:txBody>
      </p:sp>
      <p:cxnSp>
        <p:nvCxnSpPr>
          <p:cNvPr id="34" name="Gerade Verbindung 33"/>
          <p:cNvCxnSpPr/>
          <p:nvPr/>
        </p:nvCxnSpPr>
        <p:spPr>
          <a:xfrm>
            <a:off x="2267743" y="5805264"/>
            <a:ext cx="110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2378171" y="5805238"/>
            <a:ext cx="3778004"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4860032" y="5552538"/>
            <a:ext cx="1368152" cy="276999"/>
          </a:xfrm>
          <a:prstGeom prst="rect">
            <a:avLst/>
          </a:prstGeom>
          <a:noFill/>
        </p:spPr>
        <p:txBody>
          <a:bodyPr wrap="square" rtlCol="0">
            <a:spAutoFit/>
          </a:bodyPr>
          <a:lstStyle/>
          <a:p>
            <a:r>
              <a:rPr lang="en-US" sz="1200" dirty="0" smtClean="0"/>
              <a:t>Data integration</a:t>
            </a:r>
            <a:endParaRPr lang="en-US" sz="1200" dirty="0"/>
          </a:p>
        </p:txBody>
      </p:sp>
      <p:sp>
        <p:nvSpPr>
          <p:cNvPr id="43" name="Abgerundetes Rechteck 42"/>
          <p:cNvSpPr/>
          <p:nvPr/>
        </p:nvSpPr>
        <p:spPr>
          <a:xfrm>
            <a:off x="6732240" y="2504363"/>
            <a:ext cx="1800200" cy="70861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err="1" smtClean="0">
                <a:solidFill>
                  <a:schemeClr val="tx1"/>
                </a:solidFill>
              </a:rPr>
              <a:t>Mashup</a:t>
            </a:r>
            <a:r>
              <a:rPr lang="en-US" sz="1200" dirty="0" smtClean="0">
                <a:solidFill>
                  <a:schemeClr val="tx1"/>
                </a:solidFill>
              </a:rPr>
              <a:t> Design &amp; Execution</a:t>
            </a:r>
            <a:endParaRPr lang="en-US" sz="1200" dirty="0">
              <a:solidFill>
                <a:schemeClr val="tx1"/>
              </a:solidFill>
            </a:endParaRPr>
          </a:p>
        </p:txBody>
      </p:sp>
      <p:sp>
        <p:nvSpPr>
          <p:cNvPr id="44" name="Abgerundetes Rechteck 43"/>
          <p:cNvSpPr/>
          <p:nvPr/>
        </p:nvSpPr>
        <p:spPr>
          <a:xfrm>
            <a:off x="6732241" y="4293096"/>
            <a:ext cx="1800199" cy="7047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Widget Annotation</a:t>
            </a:r>
          </a:p>
        </p:txBody>
      </p:sp>
      <p:sp>
        <p:nvSpPr>
          <p:cNvPr id="45" name="Abgerundetes Rechteck 44"/>
          <p:cNvSpPr/>
          <p:nvPr/>
        </p:nvSpPr>
        <p:spPr>
          <a:xfrm>
            <a:off x="6732241" y="3421508"/>
            <a:ext cx="1800200" cy="7047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Widget Discovery</a:t>
            </a:r>
            <a:endParaRPr lang="en-US" sz="1200" dirty="0">
              <a:solidFill>
                <a:schemeClr val="tx1"/>
              </a:solidFill>
            </a:endParaRPr>
          </a:p>
        </p:txBody>
      </p:sp>
      <p:sp>
        <p:nvSpPr>
          <p:cNvPr id="48" name="Abgerundetes Rechteck 47"/>
          <p:cNvSpPr/>
          <p:nvPr/>
        </p:nvSpPr>
        <p:spPr>
          <a:xfrm>
            <a:off x="6732242" y="5172560"/>
            <a:ext cx="1800199" cy="7047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SPARQL Endpoint</a:t>
            </a:r>
          </a:p>
        </p:txBody>
      </p:sp>
      <p:sp>
        <p:nvSpPr>
          <p:cNvPr id="49" name="Abgerundetes Rechteck 48"/>
          <p:cNvSpPr/>
          <p:nvPr/>
        </p:nvSpPr>
        <p:spPr>
          <a:xfrm>
            <a:off x="2728913" y="3360892"/>
            <a:ext cx="1655442" cy="101958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1600" b="1" dirty="0" smtClean="0"/>
              <a:t>Linked Widgets Environmental Vocabulary</a:t>
            </a:r>
            <a:endParaRPr lang="en-US" sz="1600" b="1" dirty="0"/>
          </a:p>
        </p:txBody>
      </p:sp>
      <p:cxnSp>
        <p:nvCxnSpPr>
          <p:cNvPr id="53" name="Gerade Verbindung mit Pfeil 52"/>
          <p:cNvCxnSpPr/>
          <p:nvPr/>
        </p:nvCxnSpPr>
        <p:spPr>
          <a:xfrm>
            <a:off x="3995936" y="4380472"/>
            <a:ext cx="0" cy="1414367"/>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rot="16200000">
            <a:off x="3954416" y="4766664"/>
            <a:ext cx="1368152" cy="276999"/>
          </a:xfrm>
          <a:prstGeom prst="rect">
            <a:avLst/>
          </a:prstGeom>
          <a:noFill/>
        </p:spPr>
        <p:txBody>
          <a:bodyPr wrap="square" rtlCol="0">
            <a:spAutoFit/>
          </a:bodyPr>
          <a:lstStyle/>
          <a:p>
            <a:r>
              <a:rPr lang="en-US" sz="1200" dirty="0" smtClean="0"/>
              <a:t>Data enrichment</a:t>
            </a:r>
            <a:endParaRPr lang="en-US" sz="1200" dirty="0"/>
          </a:p>
        </p:txBody>
      </p:sp>
      <p:cxnSp>
        <p:nvCxnSpPr>
          <p:cNvPr id="22" name="Gerade Verbindung mit Pfeil 21"/>
          <p:cNvCxnSpPr/>
          <p:nvPr/>
        </p:nvCxnSpPr>
        <p:spPr>
          <a:xfrm>
            <a:off x="4754580" y="3197608"/>
            <a:ext cx="0" cy="2607656"/>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Abgerundetes Rechteck 57"/>
          <p:cNvSpPr/>
          <p:nvPr/>
        </p:nvSpPr>
        <p:spPr>
          <a:xfrm>
            <a:off x="450672" y="5157192"/>
            <a:ext cx="165618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Sensor Stream Data</a:t>
            </a:r>
            <a:endParaRPr lang="en-US" sz="1400" dirty="0"/>
          </a:p>
        </p:txBody>
      </p:sp>
      <p:pic>
        <p:nvPicPr>
          <p:cNvPr id="11" name="Grafik 10"/>
          <p:cNvPicPr>
            <a:picLocks noChangeAspect="1"/>
          </p:cNvPicPr>
          <p:nvPr/>
        </p:nvPicPr>
        <p:blipFill rotWithShape="1">
          <a:blip r:embed="rId3" cstate="print">
            <a:extLst>
              <a:ext uri="{28A0092B-C50C-407E-A947-70E740481C1C}">
                <a14:useLocalDpi xmlns="" xmlns:a14="http://schemas.microsoft.com/office/drawing/2010/main" val="0"/>
              </a:ext>
            </a:extLst>
          </a:blip>
          <a:srcRect l="20171" t="24606" r="24205" b="37697"/>
          <a:stretch/>
        </p:blipFill>
        <p:spPr>
          <a:xfrm>
            <a:off x="8191499" y="1879019"/>
            <a:ext cx="952501" cy="678201"/>
          </a:xfrm>
          <a:prstGeom prst="rect">
            <a:avLst/>
          </a:prstGeom>
        </p:spPr>
      </p:pic>
    </p:spTree>
    <p:extLst>
      <p:ext uri="{BB962C8B-B14F-4D97-AF65-F5344CB8AC3E}">
        <p14:creationId xmlns="" xmlns:p14="http://schemas.microsoft.com/office/powerpoint/2010/main" val="663040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80010" tIns="40005" rIns="80010" bIns="40005">
            <a:normAutofit/>
          </a:bodyPr>
          <a:lstStyle/>
          <a:p>
            <a:r>
              <a:rPr lang="en-US" dirty="0" smtClean="0"/>
              <a:t>LOD Datasets on the Web: May 2007</a:t>
            </a:r>
          </a:p>
        </p:txBody>
      </p:sp>
      <p:pic>
        <p:nvPicPr>
          <p:cNvPr id="21507" name="Picture 4"/>
          <p:cNvPicPr>
            <a:picLocks noChangeAspect="1" noChangeArrowheads="1"/>
          </p:cNvPicPr>
          <p:nvPr/>
        </p:nvPicPr>
        <p:blipFill>
          <a:blip r:embed="rId3" cstate="print"/>
          <a:srcRect/>
          <a:stretch>
            <a:fillRect/>
          </a:stretch>
        </p:blipFill>
        <p:spPr bwMode="auto">
          <a:xfrm>
            <a:off x="1115616" y="1196752"/>
            <a:ext cx="6760272" cy="4411096"/>
          </a:xfrm>
          <a:prstGeom prst="rect">
            <a:avLst/>
          </a:prstGeom>
          <a:noFill/>
          <a:ln w="12700">
            <a:noFill/>
            <a:miter lim="800000"/>
            <a:headEnd/>
            <a:tailEnd/>
          </a:ln>
        </p:spPr>
      </p:pic>
      <p:sp>
        <p:nvSpPr>
          <p:cNvPr id="21508" name="Rectangle 6"/>
          <p:cNvSpPr>
            <a:spLocks noChangeArrowheads="1"/>
          </p:cNvSpPr>
          <p:nvPr/>
        </p:nvSpPr>
        <p:spPr bwMode="auto">
          <a:xfrm>
            <a:off x="631372" y="5600700"/>
            <a:ext cx="8396968" cy="981552"/>
          </a:xfrm>
          <a:prstGeom prst="rect">
            <a:avLst/>
          </a:prstGeom>
          <a:noFill/>
          <a:ln w="12700">
            <a:noFill/>
            <a:miter lim="800000"/>
            <a:headEnd/>
            <a:tailEnd/>
          </a:ln>
        </p:spPr>
        <p:txBody>
          <a:bodyPr lIns="86122" tIns="43061" rIns="86122" bIns="43061"/>
          <a:lstStyle/>
          <a:p>
            <a:pPr marL="300038" indent="-300038" eaLnBrk="0" hangingPunct="0">
              <a:spcBef>
                <a:spcPct val="20000"/>
              </a:spcBef>
              <a:buClr>
                <a:schemeClr val="tx2"/>
              </a:buClr>
              <a:buFont typeface="Webdings" pitchFamily="18" charset="2"/>
              <a:buChar char="&lt;"/>
            </a:pPr>
            <a:r>
              <a:rPr lang="en-US" b="1" dirty="0">
                <a:solidFill>
                  <a:srgbClr val="000066"/>
                </a:solidFill>
                <a:latin typeface="Arial" pitchFamily="34" charset="0"/>
              </a:rPr>
              <a:t>Over 500 million RDF triples </a:t>
            </a:r>
          </a:p>
          <a:p>
            <a:pPr marL="300038" indent="-300038" eaLnBrk="0" hangingPunct="0">
              <a:spcBef>
                <a:spcPct val="20000"/>
              </a:spcBef>
              <a:buClr>
                <a:schemeClr val="tx2"/>
              </a:buClr>
              <a:buFont typeface="Webdings" pitchFamily="18" charset="2"/>
              <a:buChar char="&lt;"/>
            </a:pPr>
            <a:r>
              <a:rPr lang="en-US" b="1" dirty="0">
                <a:solidFill>
                  <a:srgbClr val="000066"/>
                </a:solidFill>
                <a:latin typeface="Arial" pitchFamily="34" charset="0"/>
              </a:rPr>
              <a:t>Around 120,000 RDF links between data sources</a:t>
            </a:r>
          </a:p>
        </p:txBody>
      </p:sp>
      <p:sp>
        <p:nvSpPr>
          <p:cNvPr id="2" name="Slide Number Placeholder 1"/>
          <p:cNvSpPr>
            <a:spLocks noGrp="1"/>
          </p:cNvSpPr>
          <p:nvPr>
            <p:ph type="sldNum" idx="10"/>
          </p:nvPr>
        </p:nvSpPr>
        <p:spPr/>
        <p:txBody>
          <a:bodyPr/>
          <a:lstStyle/>
          <a:p>
            <a:pPr>
              <a:defRPr/>
            </a:pPr>
            <a:fld id="{5BEE09FD-8270-4097-A1D2-B56D334152C1}" type="slidenum">
              <a:rPr lang="en-GB" smtClean="0"/>
              <a:pPr>
                <a:defRPr/>
              </a:pPr>
              <a:t>7</a:t>
            </a:fld>
            <a:endParaRPr lang="en-GB"/>
          </a:p>
        </p:txBody>
      </p:sp>
    </p:spTree>
    <p:extLst>
      <p:ext uri="{BB962C8B-B14F-4D97-AF65-F5344CB8AC3E}">
        <p14:creationId xmlns:p14="http://schemas.microsoft.com/office/powerpoint/2010/main" xmlns="" val="4077073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40296"/>
          </a:xfrm>
        </p:spPr>
        <p:txBody>
          <a:bodyPr>
            <a:noAutofit/>
          </a:bodyPr>
          <a:lstStyle/>
          <a:p>
            <a:r>
              <a:rPr lang="de-AT" sz="2800" dirty="0" smtClean="0"/>
              <a:t>Linked Open Data 2011 : 26 Billion Triples</a:t>
            </a:r>
            <a:endParaRPr lang="de-AT" sz="2800" dirty="0"/>
          </a:p>
        </p:txBody>
      </p:sp>
      <p:pic>
        <p:nvPicPr>
          <p:cNvPr id="30722" name="Picture 2" descr="http://upload.wikimedia.org/wikipedia/commons/3/34/LOD_Cloud_Diagram_as_of_September_2011.png"/>
          <p:cNvPicPr>
            <a:picLocks noChangeAspect="1" noChangeArrowheads="1"/>
          </p:cNvPicPr>
          <p:nvPr/>
        </p:nvPicPr>
        <p:blipFill>
          <a:blip r:embed="rId3" cstate="print"/>
          <a:srcRect/>
          <a:stretch>
            <a:fillRect/>
          </a:stretch>
        </p:blipFill>
        <p:spPr bwMode="auto">
          <a:xfrm>
            <a:off x="107504" y="764704"/>
            <a:ext cx="9036496" cy="6093296"/>
          </a:xfrm>
          <a:prstGeom prst="rect">
            <a:avLst/>
          </a:prstGeom>
          <a:noFill/>
        </p:spPr>
      </p:pic>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8</a:t>
            </a:fld>
            <a:endParaRPr lang="en-GB"/>
          </a:p>
        </p:txBody>
      </p:sp>
    </p:spTree>
    <p:extLst>
      <p:ext uri="{BB962C8B-B14F-4D97-AF65-F5344CB8AC3E}">
        <p14:creationId xmlns:p14="http://schemas.microsoft.com/office/powerpoint/2010/main" xmlns="" val="2223999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Number of data sets, amount of triples, and amount of RDF links per topical domain</a:t>
            </a:r>
            <a:endParaRPr lang="de-AT" sz="2800" dirty="0"/>
          </a:p>
        </p:txBody>
      </p:sp>
      <p:graphicFrame>
        <p:nvGraphicFramePr>
          <p:cNvPr id="4" name="Table 3"/>
          <p:cNvGraphicFramePr>
            <a:graphicFrameLocks noGrp="1"/>
          </p:cNvGraphicFramePr>
          <p:nvPr/>
        </p:nvGraphicFramePr>
        <p:xfrm>
          <a:off x="683568" y="1556790"/>
          <a:ext cx="8079432" cy="4005810"/>
        </p:xfrm>
        <a:graphic>
          <a:graphicData uri="http://schemas.openxmlformats.org/drawingml/2006/table">
            <a:tbl>
              <a:tblPr>
                <a:tableStyleId>{16D9F66E-5EB9-4882-86FB-DCBF35E3C3E4}</a:tableStyleId>
              </a:tblPr>
              <a:tblGrid>
                <a:gridCol w="1346572"/>
                <a:gridCol w="1346572"/>
                <a:gridCol w="1346572"/>
                <a:gridCol w="1346572"/>
                <a:gridCol w="1346572"/>
                <a:gridCol w="1346572"/>
              </a:tblGrid>
              <a:tr h="445090">
                <a:tc>
                  <a:txBody>
                    <a:bodyPr/>
                    <a:lstStyle/>
                    <a:p>
                      <a:pPr algn="l"/>
                      <a:r>
                        <a:rPr lang="de-AT" sz="1400" dirty="0">
                          <a:solidFill>
                            <a:schemeClr val="bg1"/>
                          </a:solidFill>
                        </a:rPr>
                        <a:t>Domain</a:t>
                      </a:r>
                    </a:p>
                  </a:txBody>
                  <a:tcPr marL="54187" marR="54187" marT="27093" marB="27093" anchor="ctr">
                    <a:solidFill>
                      <a:schemeClr val="bg2">
                        <a:lumMod val="50000"/>
                      </a:schemeClr>
                    </a:solidFill>
                  </a:tcPr>
                </a:tc>
                <a:tc>
                  <a:txBody>
                    <a:bodyPr/>
                    <a:lstStyle/>
                    <a:p>
                      <a:pPr algn="ctr"/>
                      <a:r>
                        <a:rPr lang="de-AT" sz="1400" dirty="0">
                          <a:solidFill>
                            <a:schemeClr val="bg1"/>
                          </a:solidFill>
                        </a:rPr>
                        <a:t>Data Sets</a:t>
                      </a:r>
                    </a:p>
                  </a:txBody>
                  <a:tcPr marL="54187" marR="54187" marT="27093" marB="27093" anchor="ctr">
                    <a:solidFill>
                      <a:schemeClr val="bg2">
                        <a:lumMod val="50000"/>
                      </a:schemeClr>
                    </a:solidFill>
                  </a:tcPr>
                </a:tc>
                <a:tc>
                  <a:txBody>
                    <a:bodyPr/>
                    <a:lstStyle/>
                    <a:p>
                      <a:pPr algn="ctr"/>
                      <a:r>
                        <a:rPr lang="de-AT" sz="1400" dirty="0">
                          <a:solidFill>
                            <a:schemeClr val="bg1"/>
                          </a:solidFill>
                        </a:rPr>
                        <a:t>Triples</a:t>
                      </a:r>
                    </a:p>
                  </a:txBody>
                  <a:tcPr marL="54187" marR="54187" marT="27093" marB="27093" anchor="ctr">
                    <a:solidFill>
                      <a:schemeClr val="bg2">
                        <a:lumMod val="50000"/>
                      </a:schemeClr>
                    </a:solidFill>
                  </a:tcPr>
                </a:tc>
                <a:tc>
                  <a:txBody>
                    <a:bodyPr/>
                    <a:lstStyle/>
                    <a:p>
                      <a:pPr algn="ctr"/>
                      <a:r>
                        <a:rPr lang="de-AT" sz="1400" dirty="0">
                          <a:solidFill>
                            <a:schemeClr val="bg1"/>
                          </a:solidFill>
                        </a:rPr>
                        <a:t>Percent</a:t>
                      </a:r>
                    </a:p>
                  </a:txBody>
                  <a:tcPr marL="54187" marR="54187" marT="27093" marB="27093" anchor="ctr">
                    <a:solidFill>
                      <a:schemeClr val="bg2">
                        <a:lumMod val="50000"/>
                      </a:schemeClr>
                    </a:solidFill>
                  </a:tcPr>
                </a:tc>
                <a:tc>
                  <a:txBody>
                    <a:bodyPr/>
                    <a:lstStyle/>
                    <a:p>
                      <a:pPr algn="r"/>
                      <a:r>
                        <a:rPr lang="de-AT" sz="1400" dirty="0">
                          <a:solidFill>
                            <a:schemeClr val="bg1"/>
                          </a:solidFill>
                        </a:rPr>
                        <a:t>RDF Links</a:t>
                      </a:r>
                    </a:p>
                  </a:txBody>
                  <a:tcPr marL="54187" marR="54187" marT="27093" marB="27093" anchor="ctr">
                    <a:solidFill>
                      <a:schemeClr val="bg2">
                        <a:lumMod val="50000"/>
                      </a:schemeClr>
                    </a:solidFill>
                  </a:tcPr>
                </a:tc>
                <a:tc>
                  <a:txBody>
                    <a:bodyPr/>
                    <a:lstStyle/>
                    <a:p>
                      <a:pPr algn="ctr"/>
                      <a:r>
                        <a:rPr lang="de-AT" sz="1400" dirty="0">
                          <a:solidFill>
                            <a:schemeClr val="bg1"/>
                          </a:solidFill>
                        </a:rPr>
                        <a:t>Percent</a:t>
                      </a:r>
                    </a:p>
                  </a:txBody>
                  <a:tcPr marL="54187" marR="54187" marT="27093" marB="27093" anchor="ctr">
                    <a:solidFill>
                      <a:schemeClr val="bg2">
                        <a:lumMod val="50000"/>
                      </a:schemeClr>
                    </a:solidFill>
                  </a:tcPr>
                </a:tc>
              </a:tr>
              <a:tr h="445090">
                <a:tc>
                  <a:txBody>
                    <a:bodyPr/>
                    <a:lstStyle/>
                    <a:p>
                      <a:pPr algn="l"/>
                      <a:r>
                        <a:rPr lang="de-AT" sz="1400" dirty="0"/>
                        <a:t>Cross-domain</a:t>
                      </a:r>
                    </a:p>
                  </a:txBody>
                  <a:tcPr marL="54187" marR="54187" marT="27093" marB="27093" anchor="ctr"/>
                </a:tc>
                <a:tc>
                  <a:txBody>
                    <a:bodyPr/>
                    <a:lstStyle/>
                    <a:p>
                      <a:pPr algn="ctr"/>
                      <a:r>
                        <a:rPr lang="de-AT" sz="1400" dirty="0"/>
                        <a:t>20</a:t>
                      </a:r>
                    </a:p>
                  </a:txBody>
                  <a:tcPr marL="54187" marR="54187" marT="27093" marB="27093" anchor="ctr"/>
                </a:tc>
                <a:tc>
                  <a:txBody>
                    <a:bodyPr/>
                    <a:lstStyle/>
                    <a:p>
                      <a:pPr algn="r"/>
                      <a:r>
                        <a:rPr lang="de-AT" sz="1400"/>
                        <a:t>1,999,085,950</a:t>
                      </a:r>
                    </a:p>
                  </a:txBody>
                  <a:tcPr marL="54187" marR="54187" marT="27093" marB="27093" anchor="ctr"/>
                </a:tc>
                <a:tc>
                  <a:txBody>
                    <a:bodyPr/>
                    <a:lstStyle/>
                    <a:p>
                      <a:pPr algn="ctr"/>
                      <a:r>
                        <a:rPr lang="de-AT" sz="1400"/>
                        <a:t>7.42</a:t>
                      </a:r>
                    </a:p>
                  </a:txBody>
                  <a:tcPr marL="54187" marR="54187" marT="27093" marB="27093" anchor="ctr"/>
                </a:tc>
                <a:tc>
                  <a:txBody>
                    <a:bodyPr/>
                    <a:lstStyle/>
                    <a:p>
                      <a:pPr algn="r"/>
                      <a:r>
                        <a:rPr lang="de-AT" sz="1400"/>
                        <a:t>29,105,638</a:t>
                      </a:r>
                    </a:p>
                  </a:txBody>
                  <a:tcPr marL="54187" marR="54187" marT="27093" marB="27093" anchor="ctr"/>
                </a:tc>
                <a:tc>
                  <a:txBody>
                    <a:bodyPr/>
                    <a:lstStyle/>
                    <a:p>
                      <a:pPr algn="ctr"/>
                      <a:r>
                        <a:rPr lang="de-AT" sz="1400"/>
                        <a:t>7.36</a:t>
                      </a:r>
                    </a:p>
                  </a:txBody>
                  <a:tcPr marL="54187" marR="54187" marT="27093" marB="27093" anchor="ctr"/>
                </a:tc>
              </a:tr>
              <a:tr h="445090">
                <a:tc>
                  <a:txBody>
                    <a:bodyPr/>
                    <a:lstStyle/>
                    <a:p>
                      <a:pPr algn="l"/>
                      <a:r>
                        <a:rPr lang="de-AT" sz="1400"/>
                        <a:t>Geographic</a:t>
                      </a:r>
                    </a:p>
                  </a:txBody>
                  <a:tcPr marL="54187" marR="54187" marT="27093" marB="27093" anchor="ctr"/>
                </a:tc>
                <a:tc>
                  <a:txBody>
                    <a:bodyPr/>
                    <a:lstStyle/>
                    <a:p>
                      <a:pPr algn="ctr"/>
                      <a:r>
                        <a:rPr lang="de-AT" sz="1400"/>
                        <a:t>16</a:t>
                      </a:r>
                    </a:p>
                  </a:txBody>
                  <a:tcPr marL="54187" marR="54187" marT="27093" marB="27093" anchor="ctr"/>
                </a:tc>
                <a:tc>
                  <a:txBody>
                    <a:bodyPr/>
                    <a:lstStyle/>
                    <a:p>
                      <a:pPr algn="r"/>
                      <a:r>
                        <a:rPr lang="de-AT" sz="1400"/>
                        <a:t>5,904,980,833</a:t>
                      </a:r>
                    </a:p>
                  </a:txBody>
                  <a:tcPr marL="54187" marR="54187" marT="27093" marB="27093" anchor="ctr"/>
                </a:tc>
                <a:tc>
                  <a:txBody>
                    <a:bodyPr/>
                    <a:lstStyle/>
                    <a:p>
                      <a:pPr algn="ctr"/>
                      <a:r>
                        <a:rPr lang="de-AT" sz="1400"/>
                        <a:t>21.93</a:t>
                      </a:r>
                    </a:p>
                  </a:txBody>
                  <a:tcPr marL="54187" marR="54187" marT="27093" marB="27093" anchor="ctr"/>
                </a:tc>
                <a:tc>
                  <a:txBody>
                    <a:bodyPr/>
                    <a:lstStyle/>
                    <a:p>
                      <a:pPr algn="r"/>
                      <a:r>
                        <a:rPr lang="de-AT" sz="1400"/>
                        <a:t>16,589,086</a:t>
                      </a:r>
                    </a:p>
                  </a:txBody>
                  <a:tcPr marL="54187" marR="54187" marT="27093" marB="27093" anchor="ctr"/>
                </a:tc>
                <a:tc>
                  <a:txBody>
                    <a:bodyPr/>
                    <a:lstStyle/>
                    <a:p>
                      <a:pPr algn="ctr"/>
                      <a:r>
                        <a:rPr lang="de-AT" sz="1400"/>
                        <a:t>4.19</a:t>
                      </a:r>
                    </a:p>
                  </a:txBody>
                  <a:tcPr marL="54187" marR="54187" marT="27093" marB="27093" anchor="ctr"/>
                </a:tc>
              </a:tr>
              <a:tr h="445090">
                <a:tc>
                  <a:txBody>
                    <a:bodyPr/>
                    <a:lstStyle/>
                    <a:p>
                      <a:pPr algn="l"/>
                      <a:r>
                        <a:rPr lang="de-AT" sz="1400"/>
                        <a:t>Government</a:t>
                      </a:r>
                    </a:p>
                  </a:txBody>
                  <a:tcPr marL="54187" marR="54187" marT="27093" marB="27093" anchor="ctr"/>
                </a:tc>
                <a:tc>
                  <a:txBody>
                    <a:bodyPr/>
                    <a:lstStyle/>
                    <a:p>
                      <a:pPr algn="ctr"/>
                      <a:r>
                        <a:rPr lang="de-AT" sz="1400"/>
                        <a:t>25</a:t>
                      </a:r>
                    </a:p>
                  </a:txBody>
                  <a:tcPr marL="54187" marR="54187" marT="27093" marB="27093" anchor="ctr"/>
                </a:tc>
                <a:tc>
                  <a:txBody>
                    <a:bodyPr/>
                    <a:lstStyle/>
                    <a:p>
                      <a:pPr algn="r"/>
                      <a:r>
                        <a:rPr lang="de-AT" sz="1400"/>
                        <a:t>11,613,525,437</a:t>
                      </a:r>
                    </a:p>
                  </a:txBody>
                  <a:tcPr marL="54187" marR="54187" marT="27093" marB="27093" anchor="ctr"/>
                </a:tc>
                <a:tc>
                  <a:txBody>
                    <a:bodyPr/>
                    <a:lstStyle/>
                    <a:p>
                      <a:pPr algn="ctr"/>
                      <a:r>
                        <a:rPr lang="de-AT" sz="1400"/>
                        <a:t>43.12</a:t>
                      </a:r>
                    </a:p>
                  </a:txBody>
                  <a:tcPr marL="54187" marR="54187" marT="27093" marB="27093" anchor="ctr"/>
                </a:tc>
                <a:tc>
                  <a:txBody>
                    <a:bodyPr/>
                    <a:lstStyle/>
                    <a:p>
                      <a:pPr algn="r"/>
                      <a:r>
                        <a:rPr lang="de-AT" sz="1400"/>
                        <a:t>17,658,869</a:t>
                      </a:r>
                    </a:p>
                  </a:txBody>
                  <a:tcPr marL="54187" marR="54187" marT="27093" marB="27093" anchor="ctr"/>
                </a:tc>
                <a:tc>
                  <a:txBody>
                    <a:bodyPr/>
                    <a:lstStyle/>
                    <a:p>
                      <a:pPr algn="ctr"/>
                      <a:r>
                        <a:rPr lang="de-AT" sz="1400"/>
                        <a:t>4.46</a:t>
                      </a:r>
                    </a:p>
                  </a:txBody>
                  <a:tcPr marL="54187" marR="54187" marT="27093" marB="27093" anchor="ctr"/>
                </a:tc>
              </a:tr>
              <a:tr h="445090">
                <a:tc>
                  <a:txBody>
                    <a:bodyPr/>
                    <a:lstStyle/>
                    <a:p>
                      <a:pPr algn="l"/>
                      <a:r>
                        <a:rPr lang="de-AT" sz="1400"/>
                        <a:t>Media</a:t>
                      </a:r>
                    </a:p>
                  </a:txBody>
                  <a:tcPr marL="54187" marR="54187" marT="27093" marB="27093" anchor="ctr"/>
                </a:tc>
                <a:tc>
                  <a:txBody>
                    <a:bodyPr/>
                    <a:lstStyle/>
                    <a:p>
                      <a:pPr algn="ctr"/>
                      <a:r>
                        <a:rPr lang="de-AT" sz="1400"/>
                        <a:t>26</a:t>
                      </a:r>
                    </a:p>
                  </a:txBody>
                  <a:tcPr marL="54187" marR="54187" marT="27093" marB="27093" anchor="ctr"/>
                </a:tc>
                <a:tc>
                  <a:txBody>
                    <a:bodyPr/>
                    <a:lstStyle/>
                    <a:p>
                      <a:pPr algn="r"/>
                      <a:r>
                        <a:rPr lang="de-AT" sz="1400"/>
                        <a:t>2,453,898,811</a:t>
                      </a:r>
                    </a:p>
                  </a:txBody>
                  <a:tcPr marL="54187" marR="54187" marT="27093" marB="27093" anchor="ctr"/>
                </a:tc>
                <a:tc>
                  <a:txBody>
                    <a:bodyPr/>
                    <a:lstStyle/>
                    <a:p>
                      <a:pPr algn="ctr"/>
                      <a:r>
                        <a:rPr lang="de-AT" sz="1400"/>
                        <a:t>9.11</a:t>
                      </a:r>
                    </a:p>
                  </a:txBody>
                  <a:tcPr marL="54187" marR="54187" marT="27093" marB="27093" anchor="ctr"/>
                </a:tc>
                <a:tc>
                  <a:txBody>
                    <a:bodyPr/>
                    <a:lstStyle/>
                    <a:p>
                      <a:pPr algn="r"/>
                      <a:r>
                        <a:rPr lang="de-AT" sz="1400"/>
                        <a:t>50,374,304</a:t>
                      </a:r>
                    </a:p>
                  </a:txBody>
                  <a:tcPr marL="54187" marR="54187" marT="27093" marB="27093" anchor="ctr"/>
                </a:tc>
                <a:tc>
                  <a:txBody>
                    <a:bodyPr/>
                    <a:lstStyle/>
                    <a:p>
                      <a:pPr algn="ctr"/>
                      <a:r>
                        <a:rPr lang="de-AT" sz="1400"/>
                        <a:t>12.74</a:t>
                      </a:r>
                    </a:p>
                  </a:txBody>
                  <a:tcPr marL="54187" marR="54187" marT="27093" marB="27093" anchor="ctr"/>
                </a:tc>
              </a:tr>
              <a:tr h="445090">
                <a:tc>
                  <a:txBody>
                    <a:bodyPr/>
                    <a:lstStyle/>
                    <a:p>
                      <a:pPr algn="l"/>
                      <a:r>
                        <a:rPr lang="de-AT" sz="1400"/>
                        <a:t>Libraries</a:t>
                      </a:r>
                    </a:p>
                  </a:txBody>
                  <a:tcPr marL="54187" marR="54187" marT="27093" marB="27093" anchor="ctr"/>
                </a:tc>
                <a:tc>
                  <a:txBody>
                    <a:bodyPr/>
                    <a:lstStyle/>
                    <a:p>
                      <a:pPr algn="ctr"/>
                      <a:r>
                        <a:rPr lang="de-AT" sz="1400"/>
                        <a:t>67</a:t>
                      </a:r>
                    </a:p>
                  </a:txBody>
                  <a:tcPr marL="54187" marR="54187" marT="27093" marB="27093" anchor="ctr"/>
                </a:tc>
                <a:tc>
                  <a:txBody>
                    <a:bodyPr/>
                    <a:lstStyle/>
                    <a:p>
                      <a:pPr algn="r"/>
                      <a:r>
                        <a:rPr lang="de-AT" sz="1400"/>
                        <a:t>2,237,435,732</a:t>
                      </a:r>
                    </a:p>
                  </a:txBody>
                  <a:tcPr marL="54187" marR="54187" marT="27093" marB="27093" anchor="ctr"/>
                </a:tc>
                <a:tc>
                  <a:txBody>
                    <a:bodyPr/>
                    <a:lstStyle/>
                    <a:p>
                      <a:pPr algn="ctr"/>
                      <a:r>
                        <a:rPr lang="de-AT" sz="1400"/>
                        <a:t>8.31</a:t>
                      </a:r>
                    </a:p>
                  </a:txBody>
                  <a:tcPr marL="54187" marR="54187" marT="27093" marB="27093" anchor="ctr"/>
                </a:tc>
                <a:tc>
                  <a:txBody>
                    <a:bodyPr/>
                    <a:lstStyle/>
                    <a:p>
                      <a:pPr algn="r"/>
                      <a:r>
                        <a:rPr lang="de-AT" sz="1400"/>
                        <a:t>77,951,898</a:t>
                      </a:r>
                    </a:p>
                  </a:txBody>
                  <a:tcPr marL="54187" marR="54187" marT="27093" marB="27093" anchor="ctr"/>
                </a:tc>
                <a:tc>
                  <a:txBody>
                    <a:bodyPr/>
                    <a:lstStyle/>
                    <a:p>
                      <a:pPr algn="ctr"/>
                      <a:r>
                        <a:rPr lang="de-AT" sz="1400"/>
                        <a:t>19.71</a:t>
                      </a:r>
                    </a:p>
                  </a:txBody>
                  <a:tcPr marL="54187" marR="54187" marT="27093" marB="27093" anchor="ctr"/>
                </a:tc>
              </a:tr>
              <a:tr h="445090">
                <a:tc>
                  <a:txBody>
                    <a:bodyPr/>
                    <a:lstStyle/>
                    <a:p>
                      <a:pPr algn="l"/>
                      <a:r>
                        <a:rPr lang="de-AT" sz="1400" dirty="0"/>
                        <a:t>Life sciences</a:t>
                      </a:r>
                    </a:p>
                  </a:txBody>
                  <a:tcPr marL="54187" marR="54187" marT="27093" marB="27093" anchor="ctr"/>
                </a:tc>
                <a:tc>
                  <a:txBody>
                    <a:bodyPr/>
                    <a:lstStyle/>
                    <a:p>
                      <a:pPr algn="ctr"/>
                      <a:r>
                        <a:rPr lang="de-AT" sz="1400"/>
                        <a:t>42</a:t>
                      </a:r>
                    </a:p>
                  </a:txBody>
                  <a:tcPr marL="54187" marR="54187" marT="27093" marB="27093" anchor="ctr"/>
                </a:tc>
                <a:tc>
                  <a:txBody>
                    <a:bodyPr/>
                    <a:lstStyle/>
                    <a:p>
                      <a:pPr algn="r"/>
                      <a:r>
                        <a:rPr lang="de-AT" sz="1400" dirty="0"/>
                        <a:t>2,664,119,184</a:t>
                      </a:r>
                    </a:p>
                  </a:txBody>
                  <a:tcPr marL="54187" marR="54187" marT="27093" marB="27093" anchor="ctr"/>
                </a:tc>
                <a:tc>
                  <a:txBody>
                    <a:bodyPr/>
                    <a:lstStyle/>
                    <a:p>
                      <a:pPr algn="ctr"/>
                      <a:r>
                        <a:rPr lang="de-AT" sz="1400"/>
                        <a:t>9.89</a:t>
                      </a:r>
                    </a:p>
                  </a:txBody>
                  <a:tcPr marL="54187" marR="54187" marT="27093" marB="27093" anchor="ctr"/>
                </a:tc>
                <a:tc>
                  <a:txBody>
                    <a:bodyPr/>
                    <a:lstStyle/>
                    <a:p>
                      <a:pPr algn="r"/>
                      <a:r>
                        <a:rPr lang="de-AT" sz="1400"/>
                        <a:t>200,417,873</a:t>
                      </a:r>
                    </a:p>
                  </a:txBody>
                  <a:tcPr marL="54187" marR="54187" marT="27093" marB="27093" anchor="ctr"/>
                </a:tc>
                <a:tc>
                  <a:txBody>
                    <a:bodyPr/>
                    <a:lstStyle/>
                    <a:p>
                      <a:pPr algn="ctr"/>
                      <a:r>
                        <a:rPr lang="de-AT" sz="1400" dirty="0"/>
                        <a:t>50.67</a:t>
                      </a:r>
                    </a:p>
                  </a:txBody>
                  <a:tcPr marL="54187" marR="54187" marT="27093" marB="27093" anchor="ctr"/>
                </a:tc>
              </a:tr>
              <a:tr h="445090">
                <a:tc>
                  <a:txBody>
                    <a:bodyPr/>
                    <a:lstStyle/>
                    <a:p>
                      <a:pPr algn="l"/>
                      <a:r>
                        <a:rPr lang="de-AT" sz="1400"/>
                        <a:t>User Content</a:t>
                      </a:r>
                    </a:p>
                  </a:txBody>
                  <a:tcPr marL="54187" marR="54187" marT="27093" marB="27093" anchor="ctr"/>
                </a:tc>
                <a:tc>
                  <a:txBody>
                    <a:bodyPr/>
                    <a:lstStyle/>
                    <a:p>
                      <a:pPr algn="ctr"/>
                      <a:r>
                        <a:rPr lang="de-AT" sz="1400" dirty="0"/>
                        <a:t>7</a:t>
                      </a:r>
                    </a:p>
                  </a:txBody>
                  <a:tcPr marL="54187" marR="54187" marT="27093" marB="27093" anchor="ctr"/>
                </a:tc>
                <a:tc>
                  <a:txBody>
                    <a:bodyPr/>
                    <a:lstStyle/>
                    <a:p>
                      <a:pPr algn="r"/>
                      <a:r>
                        <a:rPr lang="de-AT" sz="1400"/>
                        <a:t>57,463,756</a:t>
                      </a:r>
                    </a:p>
                  </a:txBody>
                  <a:tcPr marL="54187" marR="54187" marT="27093" marB="27093" anchor="ctr"/>
                </a:tc>
                <a:tc>
                  <a:txBody>
                    <a:bodyPr/>
                    <a:lstStyle/>
                    <a:p>
                      <a:pPr algn="ctr"/>
                      <a:r>
                        <a:rPr lang="de-AT" sz="1400"/>
                        <a:t>0.21</a:t>
                      </a:r>
                    </a:p>
                  </a:txBody>
                  <a:tcPr marL="54187" marR="54187" marT="27093" marB="27093" anchor="ctr"/>
                </a:tc>
                <a:tc>
                  <a:txBody>
                    <a:bodyPr/>
                    <a:lstStyle/>
                    <a:p>
                      <a:pPr algn="r"/>
                      <a:r>
                        <a:rPr lang="de-AT" sz="1400"/>
                        <a:t>3,402,228</a:t>
                      </a:r>
                    </a:p>
                  </a:txBody>
                  <a:tcPr marL="54187" marR="54187" marT="27093" marB="27093" anchor="ctr"/>
                </a:tc>
                <a:tc>
                  <a:txBody>
                    <a:bodyPr/>
                    <a:lstStyle/>
                    <a:p>
                      <a:pPr algn="ctr"/>
                      <a:r>
                        <a:rPr lang="de-AT" sz="1400"/>
                        <a:t>0.86</a:t>
                      </a:r>
                    </a:p>
                  </a:txBody>
                  <a:tcPr marL="54187" marR="54187" marT="27093" marB="27093" anchor="ctr"/>
                </a:tc>
              </a:tr>
              <a:tr h="445090">
                <a:tc>
                  <a:txBody>
                    <a:bodyPr/>
                    <a:lstStyle/>
                    <a:p>
                      <a:pPr algn="l"/>
                      <a:r>
                        <a:rPr lang="de-AT" sz="1400" dirty="0"/>
                        <a:t> </a:t>
                      </a:r>
                    </a:p>
                  </a:txBody>
                  <a:tcPr marL="54187" marR="54187" marT="27093" marB="27093" anchor="ctr"/>
                </a:tc>
                <a:tc>
                  <a:txBody>
                    <a:bodyPr/>
                    <a:lstStyle/>
                    <a:p>
                      <a:pPr algn="ctr"/>
                      <a:r>
                        <a:rPr lang="de-AT" sz="1400"/>
                        <a:t>203</a:t>
                      </a:r>
                    </a:p>
                  </a:txBody>
                  <a:tcPr marL="54187" marR="54187" marT="27093" marB="27093" anchor="ctr"/>
                </a:tc>
                <a:tc>
                  <a:txBody>
                    <a:bodyPr/>
                    <a:lstStyle/>
                    <a:p>
                      <a:pPr algn="r"/>
                      <a:r>
                        <a:rPr lang="de-AT" sz="1400"/>
                        <a:t>26,930,509,703</a:t>
                      </a:r>
                    </a:p>
                  </a:txBody>
                  <a:tcPr marL="54187" marR="54187" marT="27093" marB="27093" anchor="ctr"/>
                </a:tc>
                <a:tc>
                  <a:txBody>
                    <a:bodyPr/>
                    <a:lstStyle/>
                    <a:p>
                      <a:pPr algn="ctr"/>
                      <a:r>
                        <a:rPr lang="de-AT" sz="1400"/>
                        <a:t> </a:t>
                      </a:r>
                    </a:p>
                  </a:txBody>
                  <a:tcPr marL="54187" marR="54187" marT="27093" marB="27093" anchor="ctr"/>
                </a:tc>
                <a:tc>
                  <a:txBody>
                    <a:bodyPr/>
                    <a:lstStyle/>
                    <a:p>
                      <a:pPr algn="r"/>
                      <a:r>
                        <a:rPr lang="de-AT" sz="1400"/>
                        <a:t>395,499,896</a:t>
                      </a:r>
                    </a:p>
                  </a:txBody>
                  <a:tcPr marL="54187" marR="54187" marT="27093" marB="27093" anchor="ctr"/>
                </a:tc>
                <a:tc>
                  <a:txBody>
                    <a:bodyPr/>
                    <a:lstStyle/>
                    <a:p>
                      <a:pPr algn="ctr"/>
                      <a:r>
                        <a:rPr lang="de-AT" sz="1400" dirty="0"/>
                        <a:t> </a:t>
                      </a:r>
                    </a:p>
                  </a:txBody>
                  <a:tcPr marL="54187" marR="54187" marT="27093" marB="27093" anchor="ctr"/>
                </a:tc>
              </a:tr>
            </a:tbl>
          </a:graphicData>
        </a:graphic>
      </p:graphicFrame>
      <p:sp>
        <p:nvSpPr>
          <p:cNvPr id="5" name="Rounded Rectangle 4"/>
          <p:cNvSpPr/>
          <p:nvPr/>
        </p:nvSpPr>
        <p:spPr bwMode="auto">
          <a:xfrm>
            <a:off x="395536" y="2780928"/>
            <a:ext cx="8568952" cy="648072"/>
          </a:xfrm>
          <a:prstGeom prst="roundRect">
            <a:avLst/>
          </a:prstGeom>
          <a:noFill/>
          <a:ln w="38100">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3" name="Slide Number Placeholder 2"/>
          <p:cNvSpPr>
            <a:spLocks noGrp="1"/>
          </p:cNvSpPr>
          <p:nvPr>
            <p:ph type="sldNum" idx="10"/>
          </p:nvPr>
        </p:nvSpPr>
        <p:spPr/>
        <p:txBody>
          <a:bodyPr/>
          <a:lstStyle/>
          <a:p>
            <a:pPr>
              <a:defRPr/>
            </a:pPr>
            <a:fld id="{5BEE09FD-8270-4097-A1D2-B56D334152C1}" type="slidenum">
              <a:rPr lang="en-GB" smtClean="0"/>
              <a:pPr>
                <a:defRPr/>
              </a:pPr>
              <a:t>9</a:t>
            </a:fld>
            <a:endParaRPr lang="en-GB"/>
          </a:p>
        </p:txBody>
      </p:sp>
    </p:spTree>
    <p:extLst>
      <p:ext uri="{BB962C8B-B14F-4D97-AF65-F5344CB8AC3E}">
        <p14:creationId xmlns:p14="http://schemas.microsoft.com/office/powerpoint/2010/main" xmlns="" val="878075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3318</Words>
  <Application>Microsoft Office PowerPoint</Application>
  <PresentationFormat>Bildschirmpräsentation (4:3)</PresentationFormat>
  <Paragraphs>647</Paragraphs>
  <Slides>63</Slides>
  <Notes>63</Notes>
  <HiddenSlides>4</HiddenSlides>
  <MMClips>0</MMClips>
  <ScaleCrop>false</ScaleCrop>
  <HeadingPairs>
    <vt:vector size="4" baseType="variant">
      <vt:variant>
        <vt:lpstr>Design</vt:lpstr>
      </vt:variant>
      <vt:variant>
        <vt:i4>2</vt:i4>
      </vt:variant>
      <vt:variant>
        <vt:lpstr>Folientitel</vt:lpstr>
      </vt:variant>
      <vt:variant>
        <vt:i4>63</vt:i4>
      </vt:variant>
    </vt:vector>
  </HeadingPairs>
  <TitlesOfParts>
    <vt:vector size="65" baseType="lpstr">
      <vt:lpstr>Standarddesign</vt:lpstr>
      <vt:lpstr>Larissa</vt:lpstr>
      <vt:lpstr>Linked Open Data for Business Oriented Applications </vt:lpstr>
      <vt:lpstr>What is Linked Data?</vt:lpstr>
      <vt:lpstr>Why Linked Data?</vt:lpstr>
      <vt:lpstr>Evolution of Web to Web of Data</vt:lpstr>
      <vt:lpstr>Tim Berners Lee‘s Data star scheme</vt:lpstr>
      <vt:lpstr>Semantic Web vs. Linked Data</vt:lpstr>
      <vt:lpstr>LOD Datasets on the Web: May 2007</vt:lpstr>
      <vt:lpstr>Linked Open Data 2011 : 26 Billion Triples</vt:lpstr>
      <vt:lpstr>Number of data sets, amount of triples, and amount of RDF links per topical domain</vt:lpstr>
      <vt:lpstr>Open Governmental Data (OGD) 1/2</vt:lpstr>
      <vt:lpstr>Open Governmental Data (OGD) 2/2</vt:lpstr>
      <vt:lpstr>Vienna Open Government Data</vt:lpstr>
      <vt:lpstr>Folie 13</vt:lpstr>
      <vt:lpstr>OGD Data Quality</vt:lpstr>
      <vt:lpstr>Challenge : Schema heterogeneity and lack of schema-level links</vt:lpstr>
      <vt:lpstr>Challenge: Lack of custom-tailored LOD tools</vt:lpstr>
      <vt:lpstr>Challenge: Lack of effective LOD integration with Open APIs</vt:lpstr>
      <vt:lpstr>A Widget-based Framework for Linked Applications  </vt:lpstr>
      <vt:lpstr>Demographic - 1</vt:lpstr>
      <vt:lpstr>Demographic - 2</vt:lpstr>
      <vt:lpstr>Demographic - 3</vt:lpstr>
      <vt:lpstr>Demographic - 4</vt:lpstr>
      <vt:lpstr>Location - 1</vt:lpstr>
      <vt:lpstr>Location - 2</vt:lpstr>
      <vt:lpstr>Location - 3</vt:lpstr>
      <vt:lpstr>Open Mashup Solution for Consuming Lined Data   </vt:lpstr>
      <vt:lpstr>Architecture Overview</vt:lpstr>
      <vt:lpstr>Open Data Mashup Platform</vt:lpstr>
      <vt:lpstr>Example 1</vt:lpstr>
      <vt:lpstr>Example 2</vt:lpstr>
      <vt:lpstr>Example 3</vt:lpstr>
      <vt:lpstr>Work in Progress  </vt:lpstr>
      <vt:lpstr>Semantic Description of Widgets</vt:lpstr>
      <vt:lpstr>Facilitating the Linked Data Consumption</vt:lpstr>
      <vt:lpstr>Automatic Generation of Widgets</vt:lpstr>
      <vt:lpstr>Converting the Environmental Data 1/2</vt:lpstr>
      <vt:lpstr>Converting the Environmental Data 2/2</vt:lpstr>
      <vt:lpstr>Conclusions</vt:lpstr>
      <vt:lpstr>Thank you very much for your attention!</vt:lpstr>
      <vt:lpstr>Linked Widgets</vt:lpstr>
      <vt:lpstr>Open Data Mashup Platform</vt:lpstr>
      <vt:lpstr>Linked Widget</vt:lpstr>
      <vt:lpstr>Linked Data Consumption</vt:lpstr>
      <vt:lpstr>Folie 44</vt:lpstr>
      <vt:lpstr>Problem</vt:lpstr>
      <vt:lpstr>Approach</vt:lpstr>
      <vt:lpstr>Help on terminal</vt:lpstr>
      <vt:lpstr>Widget annotator (1/2)</vt:lpstr>
      <vt:lpstr>Widget annotator (1/2)</vt:lpstr>
      <vt:lpstr>Creating automatically widgets from statistical sparql endpoints</vt:lpstr>
      <vt:lpstr>Problem</vt:lpstr>
      <vt:lpstr>We need simpler query</vt:lpstr>
      <vt:lpstr>We need better interface</vt:lpstr>
      <vt:lpstr>We need to incorporate data from many sources </vt:lpstr>
      <vt:lpstr>Sequence diagram to create Widgets</vt:lpstr>
      <vt:lpstr>Result</vt:lpstr>
      <vt:lpstr>Environmental Data Consumption</vt:lpstr>
      <vt:lpstr>Basic Environmental Widgets 1</vt:lpstr>
      <vt:lpstr>Basic Environmental Widgets 2</vt:lpstr>
      <vt:lpstr>Current work in progress 1</vt:lpstr>
      <vt:lpstr>Current work in progress 2</vt:lpstr>
      <vt:lpstr>Current work in progress 3</vt:lpstr>
      <vt:lpstr>Current work in progress 3</vt:lpstr>
    </vt:vector>
  </TitlesOfParts>
  <Company>TU Wien - Campusversion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OGD-Wien meets TU-Wien</dc:title>
  <dc:creator>Anjomshoaa</dc:creator>
  <cp:lastModifiedBy>Schweikert</cp:lastModifiedBy>
  <cp:revision>26</cp:revision>
  <dcterms:created xsi:type="dcterms:W3CDTF">2013-07-04T08:22:53Z</dcterms:created>
  <dcterms:modified xsi:type="dcterms:W3CDTF">2013-12-17T15:06:42Z</dcterms:modified>
</cp:coreProperties>
</file>