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731" r:id="rId2"/>
    <p:sldId id="753" r:id="rId3"/>
    <p:sldId id="757" r:id="rId4"/>
    <p:sldId id="727" r:id="rId5"/>
    <p:sldId id="758" r:id="rId6"/>
    <p:sldId id="759" r:id="rId7"/>
    <p:sldId id="760" r:id="rId8"/>
    <p:sldId id="755" r:id="rId9"/>
    <p:sldId id="735" r:id="rId10"/>
    <p:sldId id="744" r:id="rId11"/>
    <p:sldId id="745" r:id="rId12"/>
    <p:sldId id="748" r:id="rId13"/>
    <p:sldId id="750" r:id="rId14"/>
    <p:sldId id="747" r:id="rId15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enther" initials="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p14="http://schemas.microsoft.com/office/powerpoint/2010/main" xmlns="" xmlns:mv="urn:schemas-microsoft-com:mac:vml" xmlns:mc="http://schemas.openxmlformats.org/markup-compatibility/2006" val="1"/>
      </p:ext>
    </p:extLst>
  </p:showPr>
  <p:clrMru>
    <a:srgbClr val="FFFFCC"/>
    <a:srgbClr val="FFC000"/>
    <a:srgbClr val="8EB4E3"/>
    <a:srgbClr val="CCCCFF"/>
    <a:srgbClr val="376092"/>
    <a:srgbClr val="FFFFFF"/>
    <a:srgbClr val="4F81BD"/>
    <a:srgbClr val="463D2E"/>
    <a:srgbClr val="996633"/>
    <a:srgbClr val="1F497D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unkle Formatvorlage 1 - Akz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unkle Formatvorlage 1 - Akz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32" autoAdjust="0"/>
    <p:restoredTop sz="87760" autoAdjust="0"/>
  </p:normalViewPr>
  <p:slideViewPr>
    <p:cSldViewPr>
      <p:cViewPr>
        <p:scale>
          <a:sx n="70" d="100"/>
          <a:sy n="70" d="100"/>
        </p:scale>
        <p:origin x="-99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396" y="-102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6351" cy="496095"/>
          </a:xfrm>
          <a:prstGeom prst="rect">
            <a:avLst/>
          </a:prstGeom>
        </p:spPr>
        <p:txBody>
          <a:bodyPr vert="horz" lIns="91383" tIns="45691" rIns="91383" bIns="456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Leaking </a:t>
            </a:r>
            <a:r>
              <a:rPr lang="en-US" dirty="0"/>
              <a:t>Pipeline - </a:t>
            </a:r>
            <a:r>
              <a:rPr lang="en-US" dirty="0" err="1" smtClean="0"/>
              <a:t>Endbericht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732" y="2"/>
            <a:ext cx="2946351" cy="496095"/>
          </a:xfrm>
          <a:prstGeom prst="rect">
            <a:avLst/>
          </a:prstGeom>
        </p:spPr>
        <p:txBody>
          <a:bodyPr vert="horz" lIns="91383" tIns="45691" rIns="91383" bIns="4569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 dirty="0" smtClean="0"/>
              <a:t>2. Mai 2011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" y="9428961"/>
            <a:ext cx="2946351" cy="496094"/>
          </a:xfrm>
          <a:prstGeom prst="rect">
            <a:avLst/>
          </a:prstGeom>
        </p:spPr>
        <p:txBody>
          <a:bodyPr vert="horz" lIns="91383" tIns="45691" rIns="91383" bIns="456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Univ. Prof. Dr. Sabine </a:t>
            </a:r>
            <a:r>
              <a:rPr lang="en-US" dirty="0" err="1" smtClean="0"/>
              <a:t>Köszegi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732" y="9428961"/>
            <a:ext cx="2946351" cy="496094"/>
          </a:xfrm>
          <a:prstGeom prst="rect">
            <a:avLst/>
          </a:prstGeom>
        </p:spPr>
        <p:txBody>
          <a:bodyPr vert="horz" lIns="91383" tIns="45691" rIns="91383" bIns="4569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FB62B4-A9AD-4564-AE93-3D52DA8C092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274331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6351" cy="496095"/>
          </a:xfrm>
          <a:prstGeom prst="rect">
            <a:avLst/>
          </a:prstGeom>
        </p:spPr>
        <p:txBody>
          <a:bodyPr vert="horz" lIns="91383" tIns="45691" rIns="91383" bIns="456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732" y="2"/>
            <a:ext cx="2946351" cy="496095"/>
          </a:xfrm>
          <a:prstGeom prst="rect">
            <a:avLst/>
          </a:prstGeom>
        </p:spPr>
        <p:txBody>
          <a:bodyPr vert="horz" lIns="91383" tIns="45691" rIns="91383" bIns="4569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2EA4EA-A2B6-4077-8705-1A5466A39573}" type="datetimeFigureOut">
              <a:rPr lang="de-DE"/>
              <a:pPr>
                <a:defRPr/>
              </a:pPr>
              <a:t>19.09.2013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3" tIns="45691" rIns="91383" bIns="45691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932" y="4715273"/>
            <a:ext cx="5437821" cy="4466432"/>
          </a:xfrm>
          <a:prstGeom prst="rect">
            <a:avLst/>
          </a:prstGeom>
        </p:spPr>
        <p:txBody>
          <a:bodyPr vert="horz" lIns="91383" tIns="45691" rIns="91383" bIns="45691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" y="9428961"/>
            <a:ext cx="2946351" cy="496094"/>
          </a:xfrm>
          <a:prstGeom prst="rect">
            <a:avLst/>
          </a:prstGeom>
        </p:spPr>
        <p:txBody>
          <a:bodyPr vert="horz" lIns="91383" tIns="45691" rIns="91383" bIns="456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732" y="9428961"/>
            <a:ext cx="2946351" cy="496094"/>
          </a:xfrm>
          <a:prstGeom prst="rect">
            <a:avLst/>
          </a:prstGeom>
        </p:spPr>
        <p:txBody>
          <a:bodyPr vert="horz" lIns="91383" tIns="45691" rIns="91383" bIns="4569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F2233-565D-4F12-B20A-CF88333AE0A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780538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Workplace</a:t>
            </a:r>
            <a:r>
              <a:rPr lang="de-AT" dirty="0" smtClean="0"/>
              <a:t> </a:t>
            </a:r>
            <a:r>
              <a:rPr lang="de-AT" dirty="0" err="1" smtClean="0"/>
              <a:t>bullyign</a:t>
            </a:r>
            <a:r>
              <a:rPr lang="de-AT" dirty="0" smtClean="0"/>
              <a:t> = </a:t>
            </a:r>
            <a:r>
              <a:rPr lang="de-AT" dirty="0" err="1" smtClean="0"/>
              <a:t>mobbing</a:t>
            </a:r>
            <a:endParaRPr lang="de-AT" dirty="0" smtClean="0"/>
          </a:p>
          <a:p>
            <a:r>
              <a:rPr lang="de-AT" dirty="0" err="1" smtClean="0"/>
              <a:t>Theoretsiche</a:t>
            </a:r>
            <a:r>
              <a:rPr lang="de-AT" baseline="0" dirty="0" smtClean="0"/>
              <a:t> Arbeit, </a:t>
            </a:r>
            <a:r>
              <a:rPr lang="de-AT" baseline="0" dirty="0" err="1" smtClean="0"/>
              <a:t>Konzeptionalisierung</a:t>
            </a:r>
            <a:r>
              <a:rPr lang="de-AT" baseline="0" dirty="0" smtClean="0"/>
              <a:t> und dann Exploration  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F2233-565D-4F12-B20A-CF88333AE0A5}" type="slidenum">
              <a:rPr lang="de-AT" smtClean="0"/>
              <a:pPr>
                <a:defRPr/>
              </a:pPr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i="1" dirty="0" err="1" smtClean="0"/>
              <a:t>Ther</a:t>
            </a:r>
            <a:r>
              <a:rPr lang="de-AT" sz="24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Intention</a:t>
            </a:r>
            <a:r>
              <a:rPr lang="de-A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nicht ausschlaggebend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F2233-565D-4F12-B20A-CF88333AE0A5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i="1" dirty="0" smtClean="0"/>
              <a:t>Kurs </a:t>
            </a:r>
            <a:r>
              <a:rPr lang="de-AT" i="1" dirty="0" err="1" smtClean="0"/>
              <a:t>deifnition</a:t>
            </a:r>
            <a:r>
              <a:rPr lang="de-AT" i="1" dirty="0" smtClean="0"/>
              <a:t> von </a:t>
            </a:r>
            <a:r>
              <a:rPr lang="de-AT" i="1" dirty="0" err="1" smtClean="0"/>
              <a:t>Or</a:t>
            </a:r>
            <a:r>
              <a:rPr lang="de-AT" i="1" dirty="0" smtClean="0"/>
              <a:t>:</a:t>
            </a:r>
            <a:endParaRPr lang="de-AT" sz="24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F2233-565D-4F12-B20A-CF88333AE0A5}" type="slidenum">
              <a:rPr lang="de-AT" smtClean="0"/>
              <a:pPr>
                <a:defRPr/>
              </a:pPr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F2233-565D-4F12-B20A-CF88333AE0A5}" type="slidenum">
              <a:rPr lang="de-AT" smtClean="0"/>
              <a:pPr>
                <a:defRPr/>
              </a:pPr>
              <a:t>6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sz="24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Principal</a:t>
            </a:r>
            <a:r>
              <a:rPr lang="de-A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AT" sz="24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Investigator</a:t>
            </a:r>
            <a:r>
              <a:rPr lang="de-A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Team: Suzy Fox, Denise Salin, Renee </a:t>
            </a:r>
            <a:r>
              <a:rPr lang="de-AT" sz="2400" kern="12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Cowan</a:t>
            </a:r>
            <a:endParaRPr lang="de-AT" sz="24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F2233-565D-4F12-B20A-CF88333AE0A5}" type="slidenum">
              <a:rPr lang="de-AT" smtClean="0"/>
              <a:pPr>
                <a:defRPr/>
              </a:pPr>
              <a:t>7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</a:t>
            </a:r>
            <a:r>
              <a:rPr kumimoji="0" lang="de-A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erwahenen</a:t>
            </a: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dass 3- </a:t>
            </a:r>
            <a:r>
              <a:rPr kumimoji="0" lang="de-A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</a:t>
            </a: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A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case</a:t>
            </a:r>
            <a:endParaRPr kumimoji="0" lang="de-A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Frauen leicht überrepräsentiert in allen 3 Organisationen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</p:txBody>
      </p:sp>
      <p:sp>
        <p:nvSpPr>
          <p:cNvPr id="2560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E033AF-9069-4992-9C54-860FD8766966}" type="slidenum">
              <a:rPr lang="de-AT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AT" i="1" dirty="0" smtClean="0">
                <a:sym typeface="Wingdings" pitchFamily="2" charset="2"/>
              </a:rPr>
              <a:t>Eskalation?</a:t>
            </a:r>
            <a:endParaRPr lang="de-AT" i="1" dirty="0" smtClean="0"/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AT" i="1" dirty="0" smtClean="0"/>
              <a:t>Kulturwahrnehmungen</a:t>
            </a:r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AT" dirty="0" smtClean="0"/>
              <a:t>„ideale“ Kulturtypen überwiegend wie erwartet</a:t>
            </a:r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AT" dirty="0" smtClean="0"/>
              <a:t>In allen drei Org. korrelieren Machtkulturwahrnehmung und</a:t>
            </a:r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AT" dirty="0" smtClean="0"/>
              <a:t>Mobbingerfahrung </a:t>
            </a:r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de-AT" i="1" dirty="0" smtClean="0"/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AT" i="1" dirty="0" smtClean="0"/>
              <a:t>Mobbingraten</a:t>
            </a:r>
            <a:endParaRPr lang="de-AT" b="1" dirty="0" smtClean="0"/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AT" dirty="0" smtClean="0"/>
              <a:t>ÖBH 6.5 %, TU Wien 3 %, Versicherung 1 %</a:t>
            </a:r>
            <a:endParaRPr lang="de-AT" i="1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AT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dirty="0" smtClean="0"/>
              <a:t>Erhöhte Mobbingraten tendenziell in traditionell „maskulinen“ Subkulturen, sehr niedrige in weiblichen Supporteinheiten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AT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dirty="0" smtClean="0"/>
              <a:t>Aber Wahrnehmung von </a:t>
            </a:r>
            <a:r>
              <a:rPr lang="de-AT" i="1" dirty="0" smtClean="0"/>
              <a:t>Machtkultur</a:t>
            </a:r>
            <a:r>
              <a:rPr lang="de-AT" dirty="0" smtClean="0"/>
              <a:t> bei Aggressionserfahrung  (</a:t>
            </a:r>
            <a:r>
              <a:rPr lang="de-AT" dirty="0" err="1" smtClean="0"/>
              <a:t>bias</a:t>
            </a:r>
            <a:r>
              <a:rPr lang="de-AT" dirty="0" smtClean="0"/>
              <a:t> )</a:t>
            </a:r>
          </a:p>
          <a:p>
            <a:endParaRPr lang="de-AT" dirty="0" smtClean="0"/>
          </a:p>
          <a:p>
            <a:r>
              <a:rPr lang="de-AT" dirty="0" smtClean="0"/>
              <a:t>maskuline Trainingseinheiten sehr stark betroffenen, TU Wien: nicht Beschäftigungsart, sondern Subeinheitszugehörigkeit </a:t>
            </a:r>
          </a:p>
          <a:p>
            <a:r>
              <a:rPr lang="de-AT" dirty="0" smtClean="0"/>
              <a:t>Frauen häufiger Betroffen (auch von anderen Frauen und </a:t>
            </a:r>
            <a:r>
              <a:rPr lang="de-AT" dirty="0" err="1" smtClean="0"/>
              <a:t>männl</a:t>
            </a:r>
            <a:r>
              <a:rPr lang="de-AT" dirty="0" smtClean="0"/>
              <a:t>. Betroffenen häufiger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F2233-565D-4F12-B20A-CF88333AE0A5}" type="slidenum">
              <a:rPr lang="de-AT" smtClean="0"/>
              <a:pPr>
                <a:defRPr/>
              </a:pPr>
              <a:t>11</a:t>
            </a:fld>
            <a:endParaRPr lang="de-A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AT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AT" sz="1200" dirty="0" smtClean="0"/>
              <a:t>(inkl. Token-Effekte)</a:t>
            </a:r>
            <a:r>
              <a:rPr lang="de-AT" dirty="0" smtClean="0"/>
              <a:t> ÖBH:  starke Token </a:t>
            </a:r>
            <a:r>
              <a:rPr lang="de-AT" dirty="0" err="1" smtClean="0"/>
              <a:t>effekte</a:t>
            </a:r>
            <a:r>
              <a:rPr lang="de-AT" dirty="0" smtClean="0"/>
              <a:t>  und „</a:t>
            </a:r>
            <a:r>
              <a:rPr lang="de-AT" i="1" dirty="0" smtClean="0"/>
              <a:t>male </a:t>
            </a:r>
            <a:r>
              <a:rPr lang="de-AT" i="1" dirty="0" err="1" smtClean="0"/>
              <a:t>backlash</a:t>
            </a:r>
            <a:r>
              <a:rPr lang="de-AT" dirty="0" smtClean="0"/>
              <a:t>“</a:t>
            </a:r>
          </a:p>
          <a:p>
            <a:r>
              <a:rPr lang="de-AT" dirty="0" err="1" smtClean="0"/>
              <a:t>pothese</a:t>
            </a:r>
            <a:r>
              <a:rPr lang="de-AT" dirty="0" smtClean="0"/>
              <a:t>: theoretische und empirische Ergebnisse deuten darauf hin, dass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F2233-565D-4F12-B20A-CF88333AE0A5}" type="slidenum">
              <a:rPr lang="de-AT" smtClean="0"/>
              <a:pPr>
                <a:defRPr/>
              </a:pPr>
              <a:t>12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42998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8388424" y="6492875"/>
            <a:ext cx="683568" cy="36512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C5C0B6E-2F2E-454C-922D-FC8ACEC5F2A2}" type="slidenum">
              <a:rPr lang="de-AT" smtClean="0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14863" y="6525344"/>
            <a:ext cx="240506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AT" sz="1400" dirty="0" smtClean="0"/>
              <a:t>Eva Zedlacher</a:t>
            </a:r>
            <a:endParaRPr lang="de-AT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52387" y="6525344"/>
            <a:ext cx="4519613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AT" dirty="0" err="1" smtClean="0"/>
              <a:t>Herbtkonferenz</a:t>
            </a:r>
            <a:r>
              <a:rPr lang="de-AT" dirty="0" smtClean="0"/>
              <a:t> 2013 </a:t>
            </a:r>
            <a:r>
              <a:rPr lang="de-AT" dirty="0" err="1" smtClean="0"/>
              <a:t>GfA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06" y="296826"/>
            <a:ext cx="7164890" cy="631844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 sz="2400"/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000"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 sz="1800"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800"/>
            </a:lvl5pPr>
            <a:lvl6pPr>
              <a:defRPr sz="2400"/>
            </a:lvl6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8388424" y="6492875"/>
            <a:ext cx="683568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C5C0B6E-2F2E-454C-922D-FC8ACEC5F2A2}" type="slidenum">
              <a:rPr lang="de-AT" smtClean="0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4614863" y="6525344"/>
            <a:ext cx="240506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AT" sz="1400" dirty="0" smtClean="0"/>
              <a:t>Eva Zedlacher</a:t>
            </a:r>
            <a:endParaRPr lang="de-AT" dirty="0"/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>
          <a:xfrm>
            <a:off x="4614863" y="6525344"/>
            <a:ext cx="240506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Eva </a:t>
            </a:r>
            <a:r>
              <a:rPr kumimoji="0" lang="de-AT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Zedlacher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52387" y="6525344"/>
            <a:ext cx="4519613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AT" dirty="0" err="1" smtClean="0"/>
              <a:t>Herbtkonferenz</a:t>
            </a:r>
            <a:r>
              <a:rPr lang="de-AT" dirty="0" smtClean="0"/>
              <a:t> 2013 </a:t>
            </a:r>
            <a:r>
              <a:rPr lang="de-AT" dirty="0" err="1" smtClean="0"/>
              <a:t>GfA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8388424" y="6492875"/>
            <a:ext cx="683568" cy="36512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C5C0B6E-2F2E-454C-922D-FC8ACEC5F2A2}" type="slidenum">
              <a:rPr lang="de-AT" smtClean="0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14863" y="6525344"/>
            <a:ext cx="240506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AT" sz="1400" dirty="0" smtClean="0"/>
              <a:t>Eva Zedlacher</a:t>
            </a:r>
            <a:endParaRPr lang="de-AT" dirty="0"/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11"/>
          </p:nvPr>
        </p:nvSpPr>
        <p:spPr>
          <a:xfrm>
            <a:off x="52387" y="6525344"/>
            <a:ext cx="4519613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AT" dirty="0" err="1" smtClean="0"/>
              <a:t>Herbtkonferenz</a:t>
            </a:r>
            <a:r>
              <a:rPr lang="de-AT" dirty="0" smtClean="0"/>
              <a:t> 2013 </a:t>
            </a:r>
            <a:r>
              <a:rPr lang="de-AT" dirty="0" err="1" smtClean="0"/>
              <a:t>GfA</a:t>
            </a:r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6500813"/>
            <a:ext cx="4572000" cy="3571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sp>
        <p:nvSpPr>
          <p:cNvPr id="9" name="Rechteck 8"/>
          <p:cNvSpPr/>
          <p:nvPr/>
        </p:nvSpPr>
        <p:spPr>
          <a:xfrm>
            <a:off x="4572000" y="6500813"/>
            <a:ext cx="4572000" cy="3571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2000"/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</p:txBody>
      </p:sp>
      <p:sp>
        <p:nvSpPr>
          <p:cNvPr id="1029" name="Titelplatzhalter 1"/>
          <p:cNvSpPr>
            <a:spLocks noGrp="1"/>
          </p:cNvSpPr>
          <p:nvPr>
            <p:ph type="title"/>
          </p:nvPr>
        </p:nvSpPr>
        <p:spPr bwMode="auto">
          <a:xfrm>
            <a:off x="0" y="260648"/>
            <a:ext cx="74533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de-AT" dirty="0" smtClean="0"/>
          </a:p>
        </p:txBody>
      </p:sp>
      <p:sp>
        <p:nvSpPr>
          <p:cNvPr id="1030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42875" y="1285875"/>
            <a:ext cx="8643938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 smtClean="0"/>
          </a:p>
        </p:txBody>
      </p:sp>
      <p:pic>
        <p:nvPicPr>
          <p:cNvPr id="1032" name="Grafik 12" descr="TU_Signet_white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56563" y="2024063"/>
            <a:ext cx="769937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424" y="6492875"/>
            <a:ext cx="683568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C5C0B6E-2F2E-454C-922D-FC8ACEC5F2A2}" type="slidenum">
              <a:rPr lang="de-AT" smtClean="0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2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14863" y="6525344"/>
            <a:ext cx="240506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AT" sz="1400" dirty="0" smtClean="0"/>
              <a:t>Eva Zedlacher</a:t>
            </a:r>
            <a:endParaRPr lang="de-AT" dirty="0"/>
          </a:p>
        </p:txBody>
      </p:sp>
      <p:sp>
        <p:nvSpPr>
          <p:cNvPr id="23" name="Datumsplatzhalter 3"/>
          <p:cNvSpPr>
            <a:spLocks noGrp="1"/>
          </p:cNvSpPr>
          <p:nvPr>
            <p:ph type="dt" sz="half" idx="2"/>
          </p:nvPr>
        </p:nvSpPr>
        <p:spPr>
          <a:xfrm>
            <a:off x="52387" y="6525344"/>
            <a:ext cx="4519613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AT" dirty="0" err="1" smtClean="0"/>
              <a:t>Herbtkonferenz</a:t>
            </a:r>
            <a:r>
              <a:rPr lang="de-AT" dirty="0" smtClean="0"/>
              <a:t> 2013 </a:t>
            </a:r>
            <a:r>
              <a:rPr lang="de-AT" dirty="0" err="1" smtClean="0"/>
              <a:t>GfA</a:t>
            </a:r>
            <a:endParaRPr lang="de-A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Tw Cen MT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w Cen MT" pitchFamily="34" charset="0"/>
        </a:defRPr>
      </a:lvl9pPr>
    </p:titleStyle>
    <p:bodyStyle>
      <a:lvl1pPr marL="514350" indent="-514350" algn="l" rtl="0" eaLnBrk="0" fontAlgn="base" hangingPunct="0">
        <a:spcBef>
          <a:spcPts val="1200"/>
        </a:spcBef>
        <a:spcAft>
          <a:spcPct val="0"/>
        </a:spcAft>
        <a:buClr>
          <a:srgbClr val="376092"/>
        </a:buClr>
        <a:buSzPct val="100000"/>
        <a:buFont typeface="Arial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ct val="0"/>
        </a:spcAft>
        <a:buClr>
          <a:srgbClr val="376092"/>
        </a:buClr>
        <a:buFont typeface="Arial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1200"/>
        </a:spcBef>
        <a:spcAft>
          <a:spcPct val="0"/>
        </a:spcAft>
        <a:buClr>
          <a:srgbClr val="37609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1200"/>
        </a:spcBef>
        <a:spcAft>
          <a:spcPct val="0"/>
        </a:spcAft>
        <a:buClr>
          <a:srgbClr val="376092"/>
        </a:buClr>
        <a:buFont typeface="Arial" charset="0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1200"/>
        </a:spcBef>
        <a:spcAft>
          <a:spcPct val="0"/>
        </a:spcAft>
        <a:buClr>
          <a:srgbClr val="376092"/>
        </a:buClr>
        <a:buFont typeface="Arial" charset="0"/>
        <a:buChar char="»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va.zedlacher@tuwien.ac.at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ndesheer.a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uwien.ac.at/ud/pers/statistiken/statist.200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140968"/>
            <a:ext cx="7772400" cy="2622153"/>
          </a:xfrm>
        </p:spPr>
        <p:txBody>
          <a:bodyPr/>
          <a:lstStyle/>
          <a:p>
            <a:r>
              <a:rPr lang="de-AT" sz="4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e-AT" sz="4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AT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Mobbing – Organisationale Ursachen und Ansätze zur Prävention</a:t>
            </a:r>
            <a:r>
              <a:rPr lang="de-AT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e-AT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AT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e-AT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A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Dr. Eva </a:t>
            </a:r>
            <a:r>
              <a:rPr lang="de-AT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Zedlacher</a:t>
            </a:r>
            <a:r>
              <a:rPr lang="de-A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e-A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A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Technische Universität Wien</a:t>
            </a:r>
            <a:br>
              <a:rPr lang="de-A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A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Institut für Managementwissenschaften</a:t>
            </a:r>
            <a:br>
              <a:rPr lang="de-A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A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Bereich Arbeitswissenschaft und Organisation</a:t>
            </a:r>
            <a:r>
              <a:rPr lang="de-AT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e-AT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sz="2400" dirty="0" smtClean="0"/>
              <a:t/>
            </a:r>
            <a:br>
              <a:rPr lang="de-AT" sz="2400" dirty="0" smtClean="0"/>
            </a:br>
            <a:endParaRPr lang="de-AT" sz="3600" dirty="0"/>
          </a:p>
        </p:txBody>
      </p:sp>
      <p:sp>
        <p:nvSpPr>
          <p:cNvPr id="4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614863" y="6525344"/>
            <a:ext cx="2405062" cy="365125"/>
          </a:xfrm>
        </p:spPr>
        <p:txBody>
          <a:bodyPr/>
          <a:lstStyle/>
          <a:p>
            <a:pPr>
              <a:defRPr/>
            </a:pPr>
            <a:r>
              <a:rPr lang="de-AT" sz="1400" dirty="0" smtClean="0"/>
              <a:t>Eva </a:t>
            </a:r>
            <a:r>
              <a:rPr lang="de-AT" sz="1400" dirty="0" err="1" smtClean="0"/>
              <a:t>Zedlacher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52387" y="6525344"/>
            <a:ext cx="4519613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Herbstkonferenz </a:t>
            </a:r>
            <a:r>
              <a:rPr lang="de-AT" dirty="0" smtClean="0"/>
              <a:t>2013 </a:t>
            </a:r>
            <a:r>
              <a:rPr lang="de-AT" dirty="0" err="1" smtClean="0"/>
              <a:t>GfA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06" y="296826"/>
            <a:ext cx="9397138" cy="631844"/>
          </a:xfrm>
        </p:spPr>
        <p:txBody>
          <a:bodyPr/>
          <a:lstStyle/>
          <a:p>
            <a:r>
              <a:rPr lang="de-AT" dirty="0" smtClean="0"/>
              <a:t>Forschungsdesign:  </a:t>
            </a:r>
            <a:r>
              <a:rPr lang="de-AT" dirty="0" err="1" smtClean="0"/>
              <a:t>Sequential</a:t>
            </a:r>
            <a:r>
              <a:rPr lang="de-AT" dirty="0" smtClean="0"/>
              <a:t> Mixed-</a:t>
            </a:r>
            <a:r>
              <a:rPr lang="de-AT" dirty="0" err="1" smtClean="0"/>
              <a:t>Method</a:t>
            </a: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Quantitativer Zugang dominant</a:t>
            </a:r>
          </a:p>
          <a:p>
            <a:pPr>
              <a:buNone/>
            </a:pPr>
            <a:r>
              <a:rPr lang="de-AT" dirty="0" smtClean="0"/>
              <a:t>Anreicherung durch qualitativen Zugang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z="1400" smtClean="0"/>
              <a:t>Eva Zedlacher</a:t>
            </a:r>
            <a:endParaRPr lang="de-A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9128688" cy="322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Datumsplatzhalter 4"/>
          <p:cNvSpPr>
            <a:spLocks noGrp="1"/>
          </p:cNvSpPr>
          <p:nvPr>
            <p:ph type="dt" sz="half" idx="2"/>
          </p:nvPr>
        </p:nvSpPr>
        <p:spPr>
          <a:xfrm>
            <a:off x="52387" y="6525344"/>
            <a:ext cx="4519613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Rigorosum  07.06. 2013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06" y="296826"/>
            <a:ext cx="8677058" cy="631844"/>
          </a:xfrm>
        </p:spPr>
        <p:txBody>
          <a:bodyPr/>
          <a:lstStyle/>
          <a:p>
            <a:r>
              <a:rPr lang="de-AT" dirty="0" smtClean="0"/>
              <a:t>Wesentliche Ergebnisse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400600"/>
          </a:xfrm>
        </p:spPr>
        <p:txBody>
          <a:bodyPr/>
          <a:lstStyle/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AT" i="1" dirty="0" smtClean="0"/>
              <a:t>Inwieweit ist </a:t>
            </a:r>
            <a:r>
              <a:rPr lang="de-AT" i="1" dirty="0" err="1" smtClean="0"/>
              <a:t>Gendered</a:t>
            </a:r>
            <a:r>
              <a:rPr lang="de-AT" i="1" dirty="0" smtClean="0"/>
              <a:t> </a:t>
            </a:r>
            <a:r>
              <a:rPr lang="de-AT" i="1" dirty="0" err="1" smtClean="0"/>
              <a:t>Organization</a:t>
            </a:r>
            <a:r>
              <a:rPr lang="de-AT" i="1" dirty="0" smtClean="0"/>
              <a:t> (Maskulinität) wesentlich? </a:t>
            </a:r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de-AT" i="1" dirty="0" smtClean="0"/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AT" dirty="0" smtClean="0"/>
              <a:t>Fragmentierung; höhere Mobbingraten männlich konnotierter „Subkulturen“ im Vergleich zu administrativen „weiblichen“ Einheiten </a:t>
            </a:r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Wingdings"/>
              <a:buChar char="à"/>
            </a:pPr>
            <a:r>
              <a:rPr lang="de-AT" i="1" dirty="0" smtClean="0"/>
              <a:t>Subkulturdynamiken</a:t>
            </a:r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Wingdings"/>
              <a:buChar char="à"/>
            </a:pPr>
            <a:endParaRPr lang="de-AT" i="1" dirty="0" smtClean="0"/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AT" dirty="0" smtClean="0"/>
              <a:t>„versteckte“, subtile Handlungen 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AT" dirty="0" smtClean="0"/>
              <a:t>in allen drei Organisationen vorherrschend </a:t>
            </a:r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AT" dirty="0" smtClean="0"/>
              <a:t>und unabhängig vom Zeitraum und Häufigkeit der Handlungen </a:t>
            </a:r>
          </a:p>
          <a:p>
            <a:pPr>
              <a:buNone/>
            </a:pPr>
            <a:r>
              <a:rPr lang="de-AT" i="1" dirty="0" smtClean="0">
                <a:sym typeface="Wingdings" pitchFamily="2" charset="2"/>
              </a:rPr>
              <a:t> </a:t>
            </a:r>
            <a:r>
              <a:rPr lang="de-AT" i="1" dirty="0" smtClean="0"/>
              <a:t>Mobbing ist maskulin subtiles, „unterdrücktes“ Phänomen in</a:t>
            </a:r>
          </a:p>
          <a:p>
            <a:pPr>
              <a:buNone/>
            </a:pPr>
            <a:r>
              <a:rPr lang="de-AT" i="1" dirty="0" smtClean="0"/>
              <a:t>Organisationen </a:t>
            </a:r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de-AT" i="1" dirty="0" smtClean="0"/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de-AT" i="1" dirty="0" smtClean="0"/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de-AT" dirty="0" smtClean="0"/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de-AT" dirty="0" smtClean="0"/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de-AT" dirty="0" smtClean="0"/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de-AT" dirty="0" smtClean="0"/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de-AT" dirty="0" smtClean="0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4614863" y="6525344"/>
            <a:ext cx="2405062" cy="365125"/>
          </a:xfrm>
        </p:spPr>
        <p:txBody>
          <a:bodyPr/>
          <a:lstStyle/>
          <a:p>
            <a:pPr>
              <a:defRPr/>
            </a:pPr>
            <a:r>
              <a:rPr lang="de-AT" sz="1400" dirty="0" smtClean="0"/>
              <a:t>Eva </a:t>
            </a:r>
            <a:r>
              <a:rPr lang="de-AT" sz="1400" dirty="0" err="1" smtClean="0"/>
              <a:t>Zedlacher</a:t>
            </a:r>
            <a:endParaRPr lang="de-AT" dirty="0"/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52387" y="6525344"/>
            <a:ext cx="4519613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Rigorosum  07.06. 2013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Wesentliche Ergebnisse (2) 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2875" y="1052736"/>
            <a:ext cx="9181653" cy="3240360"/>
          </a:xfrm>
        </p:spPr>
        <p:txBody>
          <a:bodyPr/>
          <a:lstStyle/>
          <a:p>
            <a:pPr marL="271463" indent="-271463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71463" algn="l"/>
              </a:tabLst>
            </a:pPr>
            <a:r>
              <a:rPr lang="de-AT" i="1" dirty="0" smtClean="0"/>
              <a:t>„Direkte“ Gender-Effekte nur in ÖBH</a:t>
            </a:r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</a:pPr>
            <a:r>
              <a:rPr lang="de-AT" dirty="0" smtClean="0"/>
              <a:t>Frauen häufiger betroffen</a:t>
            </a:r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</a:pPr>
            <a:r>
              <a:rPr lang="de-AT" dirty="0" smtClean="0"/>
              <a:t>Kollektiv </a:t>
            </a:r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</a:pPr>
            <a:r>
              <a:rPr lang="de-AT" dirty="0" smtClean="0"/>
              <a:t>Frauen gegen Frauen</a:t>
            </a:r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</a:pPr>
            <a:r>
              <a:rPr lang="de-AT" dirty="0" smtClean="0"/>
              <a:t>Sündenbockphänomen</a:t>
            </a:r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</a:pPr>
            <a:endParaRPr lang="de-AT" i="1" dirty="0" smtClean="0"/>
          </a:p>
          <a:p>
            <a:pPr>
              <a:buFont typeface="Wingdings"/>
              <a:buChar char="à"/>
            </a:pPr>
            <a:r>
              <a:rPr lang="de-AT" i="1" dirty="0" smtClean="0"/>
              <a:t>kollektives Mobbing eigenes, </a:t>
            </a:r>
            <a:r>
              <a:rPr lang="de-AT" i="1" dirty="0" err="1" smtClean="0"/>
              <a:t>gegendertes</a:t>
            </a:r>
            <a:r>
              <a:rPr lang="de-AT" i="1" dirty="0" smtClean="0"/>
              <a:t> Phänomen?</a:t>
            </a:r>
          </a:p>
          <a:p>
            <a:pPr marL="355600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de-AT" dirty="0" smtClean="0"/>
          </a:p>
          <a:p>
            <a:pPr marL="355600" lvl="1" indent="-35560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pPr>
              <a:buNone/>
            </a:pPr>
            <a:endParaRPr lang="de-AT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z="1400" dirty="0" smtClean="0"/>
              <a:t>Eva </a:t>
            </a:r>
            <a:r>
              <a:rPr lang="de-AT" sz="1400" dirty="0" err="1" smtClean="0"/>
              <a:t>Zedlacher</a:t>
            </a:r>
            <a:endParaRPr lang="de-AT" dirty="0"/>
          </a:p>
        </p:txBody>
      </p:sp>
      <p:sp>
        <p:nvSpPr>
          <p:cNvPr id="7" name="Fußzeilenplatzhalter 5"/>
          <p:cNvSpPr txBox="1">
            <a:spLocks/>
          </p:cNvSpPr>
          <p:nvPr/>
        </p:nvSpPr>
        <p:spPr>
          <a:xfrm>
            <a:off x="4614863" y="6525344"/>
            <a:ext cx="240506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Eva </a:t>
            </a:r>
            <a:r>
              <a:rPr kumimoji="0" lang="de-AT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Zedlacher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52387" y="6525344"/>
            <a:ext cx="4519613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Rigorosum  07.06. 2013</a:t>
            </a:r>
            <a:endParaRPr lang="de-AT" dirty="0"/>
          </a:p>
        </p:txBody>
      </p:sp>
      <p:sp>
        <p:nvSpPr>
          <p:cNvPr id="9" name="Rechteck 8"/>
          <p:cNvSpPr/>
          <p:nvPr/>
        </p:nvSpPr>
        <p:spPr bwMode="auto">
          <a:xfrm>
            <a:off x="251520" y="4005064"/>
            <a:ext cx="8712968" cy="1615827"/>
          </a:xfrm>
          <a:prstGeom prst="rect">
            <a:avLst/>
          </a:prstGeom>
          <a:noFill/>
          <a:ln w="6350">
            <a:noFill/>
            <a:round/>
            <a:headEnd/>
            <a:tailEnd/>
          </a:ln>
        </p:spPr>
        <p:txBody>
          <a:bodyPr wrap="square" lIns="137160" tIns="91440" rIns="137160" rtlCol="0" anchor="ctr">
            <a:spAutoFit/>
          </a:bodyPr>
          <a:lstStyle/>
          <a:p>
            <a:pPr marL="0" indent="0">
              <a:buNone/>
            </a:pPr>
            <a:r>
              <a:rPr lang="de-AT" sz="2400" i="1" dirty="0" smtClean="0">
                <a:solidFill>
                  <a:schemeClr val="tx2"/>
                </a:solidFill>
                <a:latin typeface="+mn-lt"/>
              </a:rPr>
              <a:t>Gendereffekt bei kollektivem Mobbing wird nur sichtbar, wenn… </a:t>
            </a:r>
          </a:p>
          <a:p>
            <a:pPr marL="273050" lvl="1" indent="-273050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-"/>
              <a:tabLst>
                <a:tab pos="273050" algn="l"/>
              </a:tabLst>
            </a:pPr>
            <a:r>
              <a:rPr lang="de-AT" sz="2400" i="1" dirty="0" err="1" smtClean="0">
                <a:solidFill>
                  <a:schemeClr val="tx2"/>
                </a:solidFill>
                <a:latin typeface="+mn-lt"/>
              </a:rPr>
              <a:t>vergeschlechtlichte</a:t>
            </a:r>
            <a:r>
              <a:rPr lang="de-AT" sz="2400" i="1" dirty="0" smtClean="0">
                <a:solidFill>
                  <a:schemeClr val="tx2"/>
                </a:solidFill>
                <a:latin typeface="+mn-lt"/>
              </a:rPr>
              <a:t> Aufgabe/Position</a:t>
            </a:r>
          </a:p>
          <a:p>
            <a:pPr marL="273050" lvl="1" indent="-273050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-"/>
              <a:tabLst>
                <a:tab pos="273050" algn="l"/>
              </a:tabLst>
            </a:pPr>
            <a:r>
              <a:rPr lang="de-AT" sz="2400" i="1" dirty="0" smtClean="0">
                <a:solidFill>
                  <a:schemeClr val="tx2"/>
                </a:solidFill>
                <a:latin typeface="+mn-lt"/>
              </a:rPr>
              <a:t> numerische </a:t>
            </a:r>
            <a:r>
              <a:rPr lang="de-AT" sz="2400" i="1" dirty="0" err="1" smtClean="0">
                <a:solidFill>
                  <a:schemeClr val="tx2"/>
                </a:solidFill>
                <a:latin typeface="+mn-lt"/>
              </a:rPr>
              <a:t>Imbalance</a:t>
            </a:r>
            <a:r>
              <a:rPr lang="de-AT" sz="2400" i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de-AT" sz="2400" b="1" i="1" dirty="0" smtClean="0">
                <a:solidFill>
                  <a:schemeClr val="tx2"/>
                </a:solidFill>
                <a:latin typeface="+mn-lt"/>
              </a:rPr>
              <a:t>und </a:t>
            </a:r>
          </a:p>
          <a:p>
            <a:pPr marL="273050" lvl="1" indent="-273050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-"/>
              <a:tabLst>
                <a:tab pos="273050" algn="l"/>
              </a:tabLst>
            </a:pPr>
            <a:r>
              <a:rPr lang="de-AT" sz="2400" i="1" dirty="0" smtClean="0">
                <a:solidFill>
                  <a:schemeClr val="tx2"/>
                </a:solidFill>
                <a:latin typeface="+mn-lt"/>
              </a:rPr>
              <a:t> hohe Aufgabeninterdependenz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Ausblick 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z="1400" dirty="0" smtClean="0"/>
              <a:t>Eva </a:t>
            </a:r>
            <a:r>
              <a:rPr lang="de-AT" sz="1400" dirty="0" err="1" smtClean="0"/>
              <a:t>Zedlacher</a:t>
            </a:r>
            <a:endParaRPr lang="de-AT" dirty="0"/>
          </a:p>
        </p:txBody>
      </p:sp>
      <p:sp>
        <p:nvSpPr>
          <p:cNvPr id="7" name="Rechteck 6"/>
          <p:cNvSpPr/>
          <p:nvPr/>
        </p:nvSpPr>
        <p:spPr>
          <a:xfrm>
            <a:off x="179512" y="1124744"/>
            <a:ext cx="871296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de-AT" sz="3200" dirty="0" smtClean="0"/>
          </a:p>
          <a:p>
            <a:pPr>
              <a:buNone/>
            </a:pPr>
            <a:r>
              <a:rPr lang="de-AT" sz="2800" i="1" dirty="0" smtClean="0">
                <a:solidFill>
                  <a:schemeClr val="tx2"/>
                </a:solidFill>
                <a:latin typeface="+mn-lt"/>
                <a:cs typeface="+mn-cs"/>
              </a:rPr>
              <a:t>Zukünftige Studien </a:t>
            </a:r>
          </a:p>
          <a:p>
            <a:pPr>
              <a:buNone/>
            </a:pPr>
            <a:endParaRPr lang="de-AT" sz="2800" i="1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180000" indent="-358775">
              <a:spcBef>
                <a:spcPts val="1200"/>
              </a:spcBef>
              <a:buFont typeface="Wingdings" pitchFamily="2" charset="2"/>
              <a:buChar char="Ø"/>
            </a:pPr>
            <a:r>
              <a:rPr lang="de-AT" sz="2400" dirty="0" smtClean="0">
                <a:solidFill>
                  <a:schemeClr val="tx2"/>
                </a:solidFill>
                <a:latin typeface="+mn-lt"/>
                <a:cs typeface="+mn-cs"/>
              </a:rPr>
              <a:t>stärkere Einbeziehung der </a:t>
            </a:r>
            <a:r>
              <a:rPr lang="de-AT" sz="2400" i="1" dirty="0" err="1" smtClean="0">
                <a:solidFill>
                  <a:schemeClr val="tx2"/>
                </a:solidFill>
                <a:latin typeface="+mn-lt"/>
                <a:cs typeface="+mn-cs"/>
              </a:rPr>
              <a:t>gendered</a:t>
            </a:r>
            <a:r>
              <a:rPr lang="de-AT" sz="2400" i="1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de-AT" sz="2400" i="1" dirty="0" err="1" smtClean="0">
                <a:solidFill>
                  <a:schemeClr val="tx2"/>
                </a:solidFill>
                <a:latin typeface="+mn-lt"/>
                <a:cs typeface="+mn-cs"/>
              </a:rPr>
              <a:t>Organization</a:t>
            </a:r>
            <a:endParaRPr lang="de-AT" sz="2400" i="1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180000" indent="-358775">
              <a:spcBef>
                <a:spcPts val="1200"/>
              </a:spcBef>
              <a:buFont typeface="Wingdings" pitchFamily="2" charset="2"/>
              <a:buChar char="Ø"/>
            </a:pPr>
            <a:r>
              <a:rPr lang="de-AT" sz="2400" dirty="0" smtClean="0">
                <a:solidFill>
                  <a:schemeClr val="tx2"/>
                </a:solidFill>
                <a:latin typeface="+mn-lt"/>
                <a:cs typeface="+mn-cs"/>
              </a:rPr>
              <a:t>mehr kontextspezifische Studien, auch auf Subkulturebene</a:t>
            </a:r>
          </a:p>
          <a:p>
            <a:pPr marL="180000" indent="-358775">
              <a:spcBef>
                <a:spcPts val="1200"/>
              </a:spcBef>
              <a:buFont typeface="Wingdings" pitchFamily="2" charset="2"/>
              <a:buChar char="Ø"/>
            </a:pPr>
            <a:r>
              <a:rPr lang="de-AT" sz="2400" dirty="0" err="1" smtClean="0">
                <a:solidFill>
                  <a:schemeClr val="tx2"/>
                </a:solidFill>
                <a:latin typeface="+mn-lt"/>
                <a:cs typeface="+mn-cs"/>
              </a:rPr>
              <a:t>Gegenderte</a:t>
            </a:r>
            <a:r>
              <a:rPr lang="de-AT" sz="2400" dirty="0" smtClean="0">
                <a:solidFill>
                  <a:schemeClr val="tx2"/>
                </a:solidFill>
                <a:latin typeface="+mn-lt"/>
                <a:cs typeface="+mn-cs"/>
              </a:rPr>
              <a:t> Praktiken?</a:t>
            </a:r>
          </a:p>
          <a:p>
            <a:pPr marL="358775" indent="-358775">
              <a:spcBef>
                <a:spcPts val="1200"/>
              </a:spcBef>
              <a:buFont typeface="Wingdings" pitchFamily="2" charset="2"/>
              <a:buChar char="Ø"/>
              <a:tabLst>
                <a:tab pos="446088" algn="l"/>
              </a:tabLst>
            </a:pPr>
            <a:r>
              <a:rPr lang="de-AT" sz="2400" dirty="0" smtClean="0">
                <a:solidFill>
                  <a:schemeClr val="tx2"/>
                </a:solidFill>
                <a:latin typeface="+mn-lt"/>
                <a:cs typeface="+mn-cs"/>
              </a:rPr>
              <a:t>stärkere Untersuchung/Abgrenzung von unterschiedlichen „</a:t>
            </a:r>
            <a:r>
              <a:rPr lang="de-AT" sz="2400" dirty="0" err="1" smtClean="0">
                <a:solidFill>
                  <a:schemeClr val="tx2"/>
                </a:solidFill>
                <a:latin typeface="+mn-lt"/>
                <a:cs typeface="+mn-cs"/>
              </a:rPr>
              <a:t>Mobbing“arten</a:t>
            </a:r>
            <a:r>
              <a:rPr lang="de-AT" sz="2400" dirty="0" smtClean="0">
                <a:solidFill>
                  <a:schemeClr val="tx2"/>
                </a:solidFill>
                <a:latin typeface="+mn-lt"/>
                <a:cs typeface="+mn-cs"/>
              </a:rPr>
              <a:t> und Eskalationsspiralen für die Bereitstellung von geeigneten Interventionsmaßnahmen  </a:t>
            </a:r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52387" y="6525344"/>
            <a:ext cx="4519613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Rigorosum  07.06. 2013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Danke für die Aufmerksamkeit!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614863" y="6525344"/>
            <a:ext cx="2405062" cy="365125"/>
          </a:xfrm>
        </p:spPr>
        <p:txBody>
          <a:bodyPr/>
          <a:lstStyle/>
          <a:p>
            <a:pPr>
              <a:defRPr/>
            </a:pPr>
            <a:r>
              <a:rPr lang="de-AT" sz="1400" smtClean="0"/>
              <a:t>Eva Zedlacher</a:t>
            </a:r>
            <a:endParaRPr lang="de-AT" dirty="0"/>
          </a:p>
        </p:txBody>
      </p:sp>
      <p:sp>
        <p:nvSpPr>
          <p:cNvPr id="9" name="Datumsplatzhalter 4"/>
          <p:cNvSpPr>
            <a:spLocks noGrp="1"/>
          </p:cNvSpPr>
          <p:nvPr>
            <p:ph type="dt" sz="half" idx="2"/>
          </p:nvPr>
        </p:nvSpPr>
        <p:spPr>
          <a:xfrm>
            <a:off x="52387" y="6525344"/>
            <a:ext cx="4519613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Rigorosum  07.06. 2013</a:t>
            </a:r>
            <a:endParaRPr lang="de-A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Agenda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800" dirty="0" smtClean="0"/>
              <a:t>Mobbing - Definition</a:t>
            </a:r>
          </a:p>
          <a:p>
            <a:r>
              <a:rPr lang="de-AT" sz="2800" dirty="0" smtClean="0"/>
              <a:t>Ursachenforschung </a:t>
            </a:r>
            <a:r>
              <a:rPr lang="de-AT" sz="2800" dirty="0" smtClean="0"/>
              <a:t>: Mobbing </a:t>
            </a:r>
            <a:r>
              <a:rPr lang="de-AT" sz="2800" dirty="0" smtClean="0"/>
              <a:t>und Organisationale Rahmenbedingungen </a:t>
            </a:r>
          </a:p>
          <a:p>
            <a:r>
              <a:rPr lang="de-AT" sz="2800" dirty="0" smtClean="0"/>
              <a:t>Forschungsprojekt </a:t>
            </a:r>
            <a:r>
              <a:rPr lang="de-AT" sz="2800" dirty="0" smtClean="0"/>
              <a:t>Mobbing und Organisationskultur</a:t>
            </a:r>
          </a:p>
          <a:p>
            <a:r>
              <a:rPr lang="de-AT" sz="2800" dirty="0" smtClean="0"/>
              <a:t>Internationales Forschungsprojekt Projekt </a:t>
            </a:r>
            <a:r>
              <a:rPr lang="de-AT" sz="2800" dirty="0" smtClean="0"/>
              <a:t>Mobbing, Kultur und Personalmanagement </a:t>
            </a:r>
          </a:p>
          <a:p>
            <a:endParaRPr lang="de-AT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C0B6E-2F2E-454C-922D-FC8ACEC5F2A2}" type="slidenum">
              <a:rPr lang="de-AT" smtClean="0"/>
              <a:pPr>
                <a:defRPr/>
              </a:pPr>
              <a:t>2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z="1400" smtClean="0"/>
              <a:t>Eva Zedlacher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Herbstkonferenz </a:t>
            </a:r>
            <a:r>
              <a:rPr lang="de-AT" dirty="0" smtClean="0"/>
              <a:t>2013 </a:t>
            </a:r>
            <a:r>
              <a:rPr lang="de-AT" dirty="0" err="1" smtClean="0"/>
              <a:t>GfA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Mobbing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980728" y="6021288"/>
            <a:ext cx="9001125" cy="3991371"/>
          </a:xfrm>
        </p:spPr>
        <p:txBody>
          <a:bodyPr/>
          <a:lstStyle/>
          <a:p>
            <a:pPr marL="914400" lvl="2" indent="-514350">
              <a:buSzPct val="100000"/>
              <a:buNone/>
            </a:pPr>
            <a:endParaRPr lang="de-AT" sz="2400" dirty="0" smtClean="0">
              <a:latin typeface="+mj-lt"/>
              <a:cs typeface="Arial" charset="0"/>
            </a:endParaRPr>
          </a:p>
          <a:p>
            <a:pPr lvl="1">
              <a:buNone/>
            </a:pPr>
            <a:endParaRPr lang="de-AT" i="1" dirty="0" smtClean="0"/>
          </a:p>
          <a:p>
            <a:pPr lvl="1"/>
            <a:endParaRPr lang="de-AT" dirty="0" smtClean="0"/>
          </a:p>
          <a:p>
            <a:pPr lvl="1"/>
            <a:endParaRPr lang="de-AT" dirty="0" smtClean="0"/>
          </a:p>
          <a:p>
            <a:pPr lvl="1"/>
            <a:endParaRPr lang="de-AT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79512" y="1052736"/>
            <a:ext cx="8712968" cy="2723823"/>
          </a:xfrm>
          <a:prstGeom prst="foldedCorner">
            <a:avLst>
              <a:gd name="adj" fmla="val 0"/>
            </a:avLst>
          </a:prstGeom>
          <a:solidFill>
            <a:srgbClr val="4F81BD">
              <a:alpha val="12157"/>
            </a:srgbClr>
          </a:solidFill>
          <a:ln w="6350">
            <a:solidFill>
              <a:srgbClr val="969696"/>
            </a:solidFill>
            <a:round/>
            <a:headEnd/>
            <a:tailEnd/>
          </a:ln>
        </p:spPr>
        <p:txBody>
          <a:bodyPr wrap="square" lIns="137160" tIns="91440" rIns="137160">
            <a:spAutoFit/>
          </a:bodyPr>
          <a:lstStyle/>
          <a:p>
            <a:r>
              <a:rPr lang="de-AT" sz="2400" i="1" dirty="0" smtClean="0">
                <a:solidFill>
                  <a:schemeClr val="tx2"/>
                </a:solidFill>
                <a:latin typeface="+mj-lt"/>
              </a:rPr>
              <a:t>Konstitutive Merkmale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Erfahrung von als feindselig und schädigend empfundenen Handlungen 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eine(r) oder mehrere </a:t>
            </a:r>
            <a:r>
              <a:rPr lang="de-AT" sz="2400" dirty="0" err="1" smtClean="0">
                <a:solidFill>
                  <a:schemeClr val="tx2"/>
                </a:solidFill>
                <a:latin typeface="+mj-lt"/>
              </a:rPr>
              <a:t>GegnerInnen</a:t>
            </a: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 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über längeren Zeitraum und wiederholt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betroffene Person fühlt sich wehrlos (Machtungleichgewicht</a:t>
            </a: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 </a:t>
            </a:r>
            <a:endParaRPr lang="de-AT" sz="2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139952" y="3429000"/>
            <a:ext cx="43545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5600" lvl="1" indent="-355600"/>
            <a:r>
              <a:rPr lang="de-AT" sz="1600" dirty="0" smtClean="0">
                <a:solidFill>
                  <a:schemeClr val="tx2"/>
                </a:solidFill>
                <a:latin typeface="+mj-lt"/>
              </a:rPr>
              <a:t>	Cf. Leymann 1990, Salin 2003, </a:t>
            </a:r>
            <a:r>
              <a:rPr lang="de-AT" sz="1600" dirty="0" smtClean="0">
                <a:solidFill>
                  <a:schemeClr val="tx2"/>
                </a:solidFill>
                <a:latin typeface="+mj-lt"/>
              </a:rPr>
              <a:t>Zapf et al. 2011</a:t>
            </a:r>
            <a:endParaRPr lang="de-AT" sz="1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51520" y="4437112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AT" dirty="0" smtClean="0"/>
          </a:p>
          <a:p>
            <a:r>
              <a:rPr lang="de-AT" dirty="0" smtClean="0">
                <a:solidFill>
                  <a:schemeClr val="tx2"/>
                </a:solidFill>
              </a:rPr>
              <a:t>	</a:t>
            </a:r>
          </a:p>
          <a:p>
            <a:r>
              <a:rPr lang="de-AT" dirty="0" smtClean="0">
                <a:solidFill>
                  <a:schemeClr val="tx2"/>
                </a:solidFill>
              </a:rPr>
              <a:t>	</a:t>
            </a:r>
            <a:endParaRPr lang="de-AT" dirty="0"/>
          </a:p>
        </p:txBody>
      </p:sp>
      <p:sp>
        <p:nvSpPr>
          <p:cNvPr id="10" name="Rechteck 9"/>
          <p:cNvSpPr/>
          <p:nvPr/>
        </p:nvSpPr>
        <p:spPr>
          <a:xfrm>
            <a:off x="144016" y="4053259"/>
            <a:ext cx="874846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/>
            <a:r>
              <a:rPr lang="de-AT" sz="2400" i="1" dirty="0" smtClean="0">
                <a:solidFill>
                  <a:schemeClr val="tx2"/>
                </a:solidFill>
                <a:latin typeface="+mj-lt"/>
              </a:rPr>
              <a:t>Häufig genannte weitere Merkmale: 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Eskalationsspirale: </a:t>
            </a:r>
            <a:endParaRPr lang="de-AT" sz="2400" dirty="0" smtClean="0">
              <a:solidFill>
                <a:schemeClr val="tx2"/>
              </a:solidFill>
              <a:latin typeface="+mj-lt"/>
            </a:endParaRPr>
          </a:p>
          <a:p>
            <a:pPr marL="812800" lvl="2" indent="-355600">
              <a:buFont typeface="Symbol" pitchFamily="18" charset="2"/>
              <a:buChar char="-"/>
            </a:pP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versteckte</a:t>
            </a: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, subtile Handlungen werden immer offener, direkter und Machtungleichgewicht größer</a:t>
            </a:r>
          </a:p>
          <a:p>
            <a:pPr marL="812800" lvl="2" indent="-355600">
              <a:buFont typeface="Symbol" pitchFamily="18" charset="2"/>
              <a:buChar char="-"/>
            </a:pP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Fehlende Reaktion, Verleugnung seitens der </a:t>
            </a: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Organisation verstärkt Eskalation </a:t>
            </a:r>
            <a:endParaRPr lang="de-AT" sz="2400" dirty="0" smtClean="0">
              <a:solidFill>
                <a:schemeClr val="tx2"/>
              </a:solidFill>
              <a:latin typeface="+mj-lt"/>
            </a:endParaRPr>
          </a:p>
          <a:p>
            <a:pPr marL="355600" lvl="1" indent="-355600">
              <a:buFont typeface="Arial" pitchFamily="34" charset="0"/>
              <a:buChar char="•"/>
            </a:pPr>
            <a:endParaRPr lang="de-AT" sz="20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219610" y="6093296"/>
            <a:ext cx="29243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5600" lvl="1" indent="-355600"/>
            <a:r>
              <a:rPr lang="de-AT" sz="1600" dirty="0" err="1" smtClean="0">
                <a:solidFill>
                  <a:schemeClr val="tx2"/>
                </a:solidFill>
                <a:latin typeface="+mj-lt"/>
              </a:rPr>
              <a:t>Einarsen</a:t>
            </a:r>
            <a:r>
              <a:rPr lang="de-AT" sz="1600" dirty="0" smtClean="0">
                <a:solidFill>
                  <a:schemeClr val="tx2"/>
                </a:solidFill>
                <a:latin typeface="+mj-lt"/>
              </a:rPr>
              <a:t> et al. 2011, </a:t>
            </a:r>
            <a:r>
              <a:rPr lang="de-AT" sz="1600" dirty="0" err="1" smtClean="0">
                <a:solidFill>
                  <a:schemeClr val="tx2"/>
                </a:solidFill>
                <a:latin typeface="+mj-lt"/>
              </a:rPr>
              <a:t>Glasl</a:t>
            </a:r>
            <a:r>
              <a:rPr lang="de-AT" sz="1600" dirty="0" smtClean="0">
                <a:solidFill>
                  <a:schemeClr val="tx2"/>
                </a:solidFill>
                <a:latin typeface="+mj-lt"/>
              </a:rPr>
              <a:t> 2010  </a:t>
            </a:r>
            <a:endParaRPr lang="de-AT" sz="1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4614863" y="6525344"/>
            <a:ext cx="2405062" cy="365125"/>
          </a:xfrm>
        </p:spPr>
        <p:txBody>
          <a:bodyPr/>
          <a:lstStyle/>
          <a:p>
            <a:pPr>
              <a:defRPr/>
            </a:pPr>
            <a:r>
              <a:rPr lang="de-AT" sz="1400" dirty="0" smtClean="0"/>
              <a:t>Eva </a:t>
            </a:r>
            <a:r>
              <a:rPr lang="de-AT" sz="1400" dirty="0" err="1" smtClean="0"/>
              <a:t>Zedlacher</a:t>
            </a:r>
            <a:endParaRPr lang="de-AT" dirty="0"/>
          </a:p>
        </p:txBody>
      </p:sp>
      <p:sp>
        <p:nvSpPr>
          <p:cNvPr id="12" name="Datumsplatzhalter 5"/>
          <p:cNvSpPr>
            <a:spLocks noGrp="1"/>
          </p:cNvSpPr>
          <p:nvPr>
            <p:ph type="dt" sz="half" idx="2"/>
          </p:nvPr>
        </p:nvSpPr>
        <p:spPr>
          <a:xfrm>
            <a:off x="52387" y="6525344"/>
            <a:ext cx="4519613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Herbstkonferenz </a:t>
            </a:r>
            <a:r>
              <a:rPr lang="de-AT" dirty="0" smtClean="0"/>
              <a:t>2013 </a:t>
            </a:r>
            <a:r>
              <a:rPr lang="de-AT" dirty="0" err="1" smtClean="0"/>
              <a:t>GfA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Mobbing – Ursachenforschun</a:t>
            </a:r>
            <a:r>
              <a:rPr lang="de-AT" dirty="0" smtClean="0"/>
              <a:t>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2874" y="1196753"/>
            <a:ext cx="9001125" cy="5089748"/>
          </a:xfrm>
        </p:spPr>
        <p:txBody>
          <a:bodyPr/>
          <a:lstStyle/>
          <a:p>
            <a:pPr marL="0" lvl="1" indent="0">
              <a:buFont typeface="Arial" pitchFamily="34" charset="0"/>
              <a:buChar char="•"/>
            </a:pPr>
            <a:r>
              <a:rPr lang="de-AT" dirty="0" smtClean="0">
                <a:latin typeface="+mj-lt"/>
                <a:cs typeface="Arial" charset="0"/>
              </a:rPr>
              <a:t> </a:t>
            </a:r>
            <a:r>
              <a:rPr lang="de-AT" dirty="0" smtClean="0">
                <a:latin typeface="+mj-lt"/>
                <a:cs typeface="Arial" charset="0"/>
              </a:rPr>
              <a:t>Multikausalität wird angenommen </a:t>
            </a:r>
          </a:p>
          <a:p>
            <a:pPr marL="0" lvl="1" indent="0">
              <a:buFont typeface="Arial" pitchFamily="34" charset="0"/>
              <a:buChar char="•"/>
            </a:pPr>
            <a:r>
              <a:rPr lang="de-AT" dirty="0" smtClean="0">
                <a:latin typeface="+mj-lt"/>
                <a:cs typeface="Arial" charset="0"/>
              </a:rPr>
              <a:t> Untersuchung von organisationalen Rahmenbedingungen</a:t>
            </a:r>
          </a:p>
          <a:p>
            <a:pPr marL="400050" lvl="2" indent="0">
              <a:buFont typeface="Symbol" pitchFamily="18" charset="2"/>
              <a:buChar char="-"/>
            </a:pPr>
            <a:r>
              <a:rPr lang="de-AT" sz="2400" dirty="0" smtClean="0">
                <a:latin typeface="+mj-lt"/>
                <a:cs typeface="Arial" charset="0"/>
              </a:rPr>
              <a:t> Arbeitsklima, Führungsstil</a:t>
            </a:r>
          </a:p>
          <a:p>
            <a:pPr marL="400050" lvl="2" indent="0">
              <a:buFont typeface="Symbol" pitchFamily="18" charset="2"/>
              <a:buChar char="-"/>
            </a:pPr>
            <a:r>
              <a:rPr lang="de-AT" sz="2400" dirty="0" smtClean="0">
                <a:latin typeface="+mj-lt"/>
                <a:cs typeface="Arial" charset="0"/>
              </a:rPr>
              <a:t> Job Design und Arbeitsorganisation (</a:t>
            </a:r>
            <a:r>
              <a:rPr lang="de-AT" sz="2400" dirty="0" err="1" smtClean="0">
                <a:latin typeface="+mj-lt"/>
                <a:cs typeface="Arial" charset="0"/>
              </a:rPr>
              <a:t>zB</a:t>
            </a:r>
            <a:r>
              <a:rPr lang="de-AT" sz="2400" dirty="0" smtClean="0">
                <a:latin typeface="+mj-lt"/>
                <a:cs typeface="Arial" charset="0"/>
              </a:rPr>
              <a:t>. Existenz von Rollenkonflikten, Ausmaß, Arbeitsanforderungen etc.)</a:t>
            </a:r>
          </a:p>
          <a:p>
            <a:pPr marL="0" lvl="2" indent="0">
              <a:buFont typeface="Arial" pitchFamily="34" charset="0"/>
              <a:buChar char="•"/>
            </a:pPr>
            <a:endParaRPr lang="de-AT" sz="2400" dirty="0" smtClean="0">
              <a:latin typeface="+mj-lt"/>
              <a:cs typeface="Arial" charset="0"/>
            </a:endParaRPr>
          </a:p>
          <a:p>
            <a:pPr marL="0" lvl="2" indent="0">
              <a:buFont typeface="Arial" pitchFamily="34" charset="0"/>
              <a:buChar char="•"/>
            </a:pPr>
            <a:r>
              <a:rPr lang="de-AT" sz="2400" dirty="0" smtClean="0">
                <a:latin typeface="+mj-lt"/>
                <a:cs typeface="Arial" charset="0"/>
              </a:rPr>
              <a:t> Einfluss </a:t>
            </a:r>
            <a:r>
              <a:rPr lang="de-AT" sz="2400" dirty="0" smtClean="0">
                <a:latin typeface="+mj-lt"/>
                <a:cs typeface="Arial" charset="0"/>
              </a:rPr>
              <a:t>der </a:t>
            </a:r>
            <a:r>
              <a:rPr lang="de-AT" sz="2400" dirty="0" smtClean="0">
                <a:latin typeface="+mj-lt"/>
                <a:cs typeface="Arial" charset="0"/>
              </a:rPr>
              <a:t>(</a:t>
            </a:r>
            <a:r>
              <a:rPr lang="de-AT" sz="2400" dirty="0" err="1" smtClean="0">
                <a:latin typeface="+mj-lt"/>
                <a:cs typeface="Arial" charset="0"/>
              </a:rPr>
              <a:t>Organisations</a:t>
            </a:r>
            <a:r>
              <a:rPr lang="de-AT" sz="2400" dirty="0" smtClean="0">
                <a:latin typeface="+mj-lt"/>
                <a:cs typeface="Arial" charset="0"/>
              </a:rPr>
              <a:t>)</a:t>
            </a:r>
            <a:r>
              <a:rPr lang="de-AT" sz="2400" dirty="0" err="1" smtClean="0">
                <a:latin typeface="+mj-lt"/>
                <a:cs typeface="Arial" charset="0"/>
              </a:rPr>
              <a:t>kultur</a:t>
            </a:r>
            <a:r>
              <a:rPr lang="de-AT" sz="2400" dirty="0" smtClean="0">
                <a:latin typeface="+mj-lt"/>
                <a:cs typeface="Arial" charset="0"/>
              </a:rPr>
              <a:t>? </a:t>
            </a:r>
            <a:endParaRPr lang="de-AT" dirty="0"/>
          </a:p>
        </p:txBody>
      </p:sp>
      <p:sp>
        <p:nvSpPr>
          <p:cNvPr id="13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z="1400" dirty="0" smtClean="0"/>
              <a:t>Eva </a:t>
            </a:r>
            <a:r>
              <a:rPr lang="de-AT" sz="1400" dirty="0" err="1" smtClean="0"/>
              <a:t>Zedlacher</a:t>
            </a:r>
            <a:endParaRPr lang="de-AT" dirty="0"/>
          </a:p>
        </p:txBody>
      </p:sp>
      <p:sp>
        <p:nvSpPr>
          <p:cNvPr id="12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Herbstkonferenz </a:t>
            </a:r>
            <a:r>
              <a:rPr lang="de-AT" dirty="0" smtClean="0"/>
              <a:t>2013 </a:t>
            </a:r>
            <a:r>
              <a:rPr lang="de-AT" dirty="0" err="1" smtClean="0"/>
              <a:t>GfA</a:t>
            </a:r>
            <a:endParaRPr lang="de-AT" dirty="0"/>
          </a:p>
        </p:txBody>
      </p:sp>
      <p:sp>
        <p:nvSpPr>
          <p:cNvPr id="9" name="Rechteck 8"/>
          <p:cNvSpPr/>
          <p:nvPr/>
        </p:nvSpPr>
        <p:spPr>
          <a:xfrm>
            <a:off x="4139952" y="5589240"/>
            <a:ext cx="46735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/>
            <a:r>
              <a:rPr lang="de-AT" sz="1600" dirty="0" smtClean="0">
                <a:solidFill>
                  <a:schemeClr val="tx2"/>
                </a:solidFill>
                <a:latin typeface="+mj-lt"/>
              </a:rPr>
              <a:t>	</a:t>
            </a:r>
            <a:endParaRPr lang="de-AT" sz="1600" dirty="0" smtClean="0">
              <a:solidFill>
                <a:schemeClr val="tx2"/>
              </a:solidFill>
              <a:latin typeface="+mj-lt"/>
            </a:endParaRPr>
          </a:p>
          <a:p>
            <a:pPr marL="355600" lvl="1" indent="-355600"/>
            <a:endParaRPr lang="de-AT" sz="1600" dirty="0" smtClean="0">
              <a:solidFill>
                <a:schemeClr val="tx2"/>
              </a:solidFill>
              <a:latin typeface="+mj-lt"/>
            </a:endParaRPr>
          </a:p>
          <a:p>
            <a:pPr marL="355600" lvl="1" indent="-355600"/>
            <a:r>
              <a:rPr lang="de-AT" sz="1600" dirty="0" err="1" smtClean="0">
                <a:solidFill>
                  <a:schemeClr val="tx2"/>
                </a:solidFill>
                <a:latin typeface="+mj-lt"/>
              </a:rPr>
              <a:t>Einarsen</a:t>
            </a:r>
            <a:r>
              <a:rPr lang="de-AT" sz="1600" dirty="0" smtClean="0">
                <a:solidFill>
                  <a:schemeClr val="tx2"/>
                </a:solidFill>
                <a:latin typeface="+mj-lt"/>
              </a:rPr>
              <a:t> et al. 2011, </a:t>
            </a:r>
            <a:r>
              <a:rPr lang="de-AT" sz="1600" dirty="0" err="1" smtClean="0">
                <a:solidFill>
                  <a:schemeClr val="tx2"/>
                </a:solidFill>
                <a:latin typeface="+mj-lt"/>
              </a:rPr>
              <a:t>Agervold</a:t>
            </a:r>
            <a:r>
              <a:rPr lang="de-AT" sz="1600" dirty="0" smtClean="0">
                <a:solidFill>
                  <a:schemeClr val="tx2"/>
                </a:solidFill>
                <a:latin typeface="+mj-lt"/>
              </a:rPr>
              <a:t> 2004, </a:t>
            </a:r>
            <a:r>
              <a:rPr lang="de-AT" sz="1600" dirty="0" err="1" smtClean="0">
                <a:solidFill>
                  <a:schemeClr val="tx2"/>
                </a:solidFill>
                <a:latin typeface="+mj-lt"/>
              </a:rPr>
              <a:t>Hauge</a:t>
            </a:r>
            <a:r>
              <a:rPr lang="de-AT" sz="1600" dirty="0" smtClean="0">
                <a:solidFill>
                  <a:schemeClr val="tx2"/>
                </a:solidFill>
                <a:latin typeface="+mj-lt"/>
              </a:rPr>
              <a:t> et al. 2011</a:t>
            </a:r>
          </a:p>
        </p:txBody>
      </p:sp>
      <p:sp>
        <p:nvSpPr>
          <p:cNvPr id="6" name="Rechteck 5"/>
          <p:cNvSpPr/>
          <p:nvPr/>
        </p:nvSpPr>
        <p:spPr>
          <a:xfrm>
            <a:off x="179512" y="4149080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AT" dirty="0" smtClean="0"/>
          </a:p>
          <a:p>
            <a:r>
              <a:rPr lang="de-AT" dirty="0" smtClean="0">
                <a:solidFill>
                  <a:schemeClr val="tx2"/>
                </a:solidFill>
              </a:rPr>
              <a:t>	</a:t>
            </a:r>
          </a:p>
          <a:p>
            <a:r>
              <a:rPr lang="de-AT" dirty="0" smtClean="0">
                <a:solidFill>
                  <a:schemeClr val="tx2"/>
                </a:solidFill>
              </a:rPr>
              <a:t>	</a:t>
            </a:r>
            <a:endParaRPr lang="de-AT" dirty="0"/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323528" y="4365104"/>
            <a:ext cx="8461448" cy="1123384"/>
          </a:xfrm>
          <a:prstGeom prst="foldedCorner">
            <a:avLst>
              <a:gd name="adj" fmla="val 0"/>
            </a:avLst>
          </a:prstGeom>
          <a:solidFill>
            <a:srgbClr val="4F81BD">
              <a:alpha val="12157"/>
            </a:srgbClr>
          </a:solidFill>
          <a:ln w="6350">
            <a:solidFill>
              <a:srgbClr val="969696"/>
            </a:solidFill>
            <a:round/>
            <a:headEnd/>
            <a:tailEnd/>
          </a:ln>
        </p:spPr>
        <p:txBody>
          <a:bodyPr wrap="square" lIns="137160" tIns="91440" rIns="137160">
            <a:spAutoFit/>
          </a:bodyPr>
          <a:lstStyle/>
          <a:p>
            <a:pPr marL="0" lvl="1" indent="0">
              <a:buNone/>
            </a:pPr>
            <a:r>
              <a:rPr lang="de-AT" sz="2400" i="1" dirty="0" smtClean="0">
                <a:solidFill>
                  <a:schemeClr val="tx2"/>
                </a:solidFill>
                <a:latin typeface="+mj-lt"/>
              </a:rPr>
              <a:t>„(..) f</a:t>
            </a:r>
            <a:r>
              <a:rPr lang="en-US" sz="2400" i="1" dirty="0" smtClean="0">
                <a:solidFill>
                  <a:schemeClr val="tx2"/>
                </a:solidFill>
                <a:latin typeface="+mj-lt"/>
              </a:rPr>
              <a:t>or harassment to occur, the harassment elements must exist within a culture that permits and rewards </a:t>
            </a:r>
            <a:r>
              <a:rPr lang="en-US" sz="2400" i="1" dirty="0" smtClean="0">
                <a:solidFill>
                  <a:schemeClr val="tx2"/>
                </a:solidFill>
                <a:latin typeface="+mj-lt"/>
              </a:rPr>
              <a:t>harassment.”</a:t>
            </a:r>
          </a:p>
          <a:p>
            <a:pPr marL="0" lvl="1" indent="0" algn="r">
              <a:buNone/>
            </a:pPr>
            <a:r>
              <a:rPr lang="en-US" sz="16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en-US" sz="1600" dirty="0" smtClean="0">
                <a:solidFill>
                  <a:schemeClr val="tx2"/>
                </a:solidFill>
                <a:latin typeface="+mj-lt"/>
              </a:rPr>
              <a:t>Brodsky, 1976</a:t>
            </a:r>
            <a:r>
              <a:rPr lang="en-US" sz="1600" dirty="0" smtClean="0">
                <a:solidFill>
                  <a:schemeClr val="tx2"/>
                </a:solidFill>
                <a:latin typeface="+mj-lt"/>
              </a:rPr>
              <a:t>, S. 83)</a:t>
            </a:r>
            <a:endParaRPr lang="de-AT" sz="160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C0B6E-2F2E-454C-922D-FC8ACEC5F2A2}" type="slidenum">
              <a:rPr lang="de-AT" smtClean="0"/>
              <a:pPr>
                <a:defRPr/>
              </a:pPr>
              <a:t>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z="1400" smtClean="0"/>
              <a:t>Eva Zedlacher</a:t>
            </a:r>
            <a:endParaRPr lang="de-AT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71406" y="296826"/>
            <a:ext cx="9072594" cy="631844"/>
          </a:xfrm>
        </p:spPr>
        <p:txBody>
          <a:bodyPr/>
          <a:lstStyle/>
          <a:p>
            <a:r>
              <a:rPr lang="de-AT" dirty="0" smtClean="0"/>
              <a:t>Forschungsprojekt : „Kulturelles“ Mobbing</a:t>
            </a:r>
            <a:endParaRPr lang="de-AT" dirty="0"/>
          </a:p>
        </p:txBody>
      </p:sp>
      <p:sp>
        <p:nvSpPr>
          <p:cNvPr id="11" name="Inhaltsplatzhalter 6"/>
          <p:cNvSpPr txBox="1">
            <a:spLocks/>
          </p:cNvSpPr>
          <p:nvPr/>
        </p:nvSpPr>
        <p:spPr bwMode="auto">
          <a:xfrm>
            <a:off x="323528" y="1196752"/>
            <a:ext cx="8568952" cy="2723823"/>
          </a:xfrm>
          <a:prstGeom prst="rect">
            <a:avLst/>
          </a:prstGeom>
          <a:solidFill>
            <a:srgbClr val="4F81BD">
              <a:alpha val="12157"/>
            </a:srgbClr>
          </a:solidFill>
          <a:ln w="6350">
            <a:solidFill>
              <a:srgbClr val="969696"/>
            </a:solidFill>
            <a:round/>
            <a:headEnd/>
            <a:tailEnd/>
          </a:ln>
        </p:spPr>
        <p:txBody>
          <a:bodyPr wrap="square" lIns="137160" tIns="91440" rIns="137160">
            <a:spAutoFit/>
          </a:bodyPr>
          <a:lstStyle/>
          <a:p>
            <a:pPr marL="0" lvl="1" eaLnBrk="0" hangingPunct="0">
              <a:spcAft>
                <a:spcPts val="1200"/>
              </a:spcAft>
              <a:buClr>
                <a:srgbClr val="376092"/>
              </a:buClr>
            </a:pP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Analogie zu organisationaler Korruption:</a:t>
            </a:r>
            <a:r>
              <a:rPr lang="de-AT" sz="1600" dirty="0" smtClean="0">
                <a:solidFill>
                  <a:schemeClr val="tx2"/>
                </a:solidFill>
                <a:latin typeface="+mj-lt"/>
              </a:rPr>
              <a:t> </a:t>
            </a:r>
          </a:p>
          <a:p>
            <a:pPr marL="0" lvl="1" eaLnBrk="0" hangingPunct="0">
              <a:spcAft>
                <a:spcPts val="1200"/>
              </a:spcAft>
              <a:buClr>
                <a:srgbClr val="376092"/>
              </a:buClr>
            </a:pP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instrumentelle „Aggression“ bekommt normativen Charakter durch Sozialisation, Institutionalisierung in Routinehandlungen und Rationalisierung des Fehlverhaltens</a:t>
            </a:r>
            <a:endParaRPr lang="de-AT" sz="2400" i="1" dirty="0" smtClean="0">
              <a:solidFill>
                <a:schemeClr val="tx2"/>
              </a:solidFill>
              <a:latin typeface="+mj-lt"/>
            </a:endParaRPr>
          </a:p>
          <a:p>
            <a:pPr marL="0" lvl="1" algn="ctr" eaLnBrk="0" hangingPunct="0">
              <a:buClr>
                <a:srgbClr val="376092"/>
              </a:buClr>
            </a:pPr>
            <a:r>
              <a:rPr lang="de-AT" sz="2400" i="1" dirty="0" smtClean="0">
                <a:solidFill>
                  <a:schemeClr val="tx2"/>
                </a:solidFill>
                <a:latin typeface="+mj-lt"/>
              </a:rPr>
              <a:t>„The </a:t>
            </a:r>
            <a:r>
              <a:rPr lang="de-AT" sz="2400" i="1" dirty="0" err="1" smtClean="0">
                <a:solidFill>
                  <a:schemeClr val="tx2"/>
                </a:solidFill>
                <a:latin typeface="+mj-lt"/>
              </a:rPr>
              <a:t>way</a:t>
            </a:r>
            <a:r>
              <a:rPr lang="de-AT" sz="2400" i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2400" i="1" dirty="0" err="1" smtClean="0">
                <a:solidFill>
                  <a:schemeClr val="tx2"/>
                </a:solidFill>
                <a:latin typeface="+mj-lt"/>
              </a:rPr>
              <a:t>things</a:t>
            </a:r>
            <a:r>
              <a:rPr lang="de-AT" sz="2400" i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2400" i="1" dirty="0" err="1" smtClean="0">
                <a:solidFill>
                  <a:schemeClr val="tx2"/>
                </a:solidFill>
                <a:latin typeface="+mj-lt"/>
              </a:rPr>
              <a:t>are</a:t>
            </a:r>
            <a:r>
              <a:rPr lang="de-AT" sz="2400" i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2400" i="1" dirty="0" err="1" smtClean="0">
                <a:solidFill>
                  <a:schemeClr val="tx2"/>
                </a:solidFill>
                <a:latin typeface="+mj-lt"/>
              </a:rPr>
              <a:t>become</a:t>
            </a:r>
            <a:r>
              <a:rPr lang="de-AT" sz="2400" i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2400" i="1" dirty="0" err="1" smtClean="0">
                <a:solidFill>
                  <a:schemeClr val="tx2"/>
                </a:solidFill>
                <a:latin typeface="+mj-lt"/>
              </a:rPr>
              <a:t>the</a:t>
            </a:r>
            <a:r>
              <a:rPr lang="de-AT" sz="2400" i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2400" i="1" dirty="0" err="1" smtClean="0">
                <a:solidFill>
                  <a:schemeClr val="tx2"/>
                </a:solidFill>
                <a:latin typeface="+mj-lt"/>
              </a:rPr>
              <a:t>way</a:t>
            </a:r>
            <a:r>
              <a:rPr lang="de-AT" sz="2400" i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2400" i="1" dirty="0" err="1" smtClean="0">
                <a:solidFill>
                  <a:schemeClr val="tx2"/>
                </a:solidFill>
                <a:latin typeface="+mj-lt"/>
              </a:rPr>
              <a:t>things</a:t>
            </a:r>
            <a:r>
              <a:rPr lang="de-AT" sz="2400" i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2400" i="1" dirty="0" err="1" smtClean="0">
                <a:solidFill>
                  <a:schemeClr val="tx2"/>
                </a:solidFill>
                <a:latin typeface="+mj-lt"/>
              </a:rPr>
              <a:t>should</a:t>
            </a:r>
            <a:r>
              <a:rPr lang="de-AT" sz="2400" i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de-AT" sz="2400" i="1" dirty="0" err="1" smtClean="0">
                <a:solidFill>
                  <a:schemeClr val="tx2"/>
                </a:solidFill>
                <a:latin typeface="+mj-lt"/>
              </a:rPr>
              <a:t>be</a:t>
            </a:r>
            <a:r>
              <a:rPr lang="de-AT" sz="2400" i="1" dirty="0" smtClean="0">
                <a:solidFill>
                  <a:schemeClr val="tx2"/>
                </a:solidFill>
                <a:latin typeface="+mj-lt"/>
              </a:rPr>
              <a:t>“ </a:t>
            </a:r>
          </a:p>
          <a:p>
            <a:pPr marL="0" lvl="1" algn="ctr" eaLnBrk="0" hangingPunct="0">
              <a:buClr>
                <a:srgbClr val="376092"/>
              </a:buClr>
            </a:pPr>
            <a:r>
              <a:rPr lang="de-AT" sz="16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de-AT" sz="1600" dirty="0" smtClean="0">
                <a:solidFill>
                  <a:schemeClr val="tx2"/>
                </a:solidFill>
                <a:latin typeface="+mj-lt"/>
              </a:rPr>
              <a:t>Ashcroft &amp; </a:t>
            </a:r>
            <a:r>
              <a:rPr lang="de-AT" sz="1600" dirty="0" err="1" smtClean="0">
                <a:solidFill>
                  <a:schemeClr val="tx2"/>
                </a:solidFill>
                <a:latin typeface="+mj-lt"/>
              </a:rPr>
              <a:t>Arnand</a:t>
            </a:r>
            <a:r>
              <a:rPr lang="de-AT" sz="1600" dirty="0" smtClean="0">
                <a:solidFill>
                  <a:schemeClr val="tx2"/>
                </a:solidFill>
                <a:latin typeface="+mj-lt"/>
              </a:rPr>
              <a:t> 2003)</a:t>
            </a:r>
            <a:endParaRPr lang="de-AT" sz="2400" i="1" dirty="0" smtClean="0">
              <a:solidFill>
                <a:schemeClr val="tx2"/>
              </a:solidFill>
              <a:latin typeface="+mj-lt"/>
            </a:endParaRPr>
          </a:p>
          <a:p>
            <a:pPr marL="0" lvl="1" algn="ctr" eaLnBrk="0" hangingPunct="0">
              <a:buClr>
                <a:srgbClr val="376092"/>
              </a:buClr>
            </a:pPr>
            <a:endParaRPr lang="de-AT" sz="1200" dirty="0" smtClean="0">
              <a:solidFill>
                <a:schemeClr val="tx2"/>
              </a:solidFill>
              <a:latin typeface="+mj-lt"/>
              <a:cs typeface="Arial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403648" y="5949280"/>
            <a:ext cx="73448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600" dirty="0" smtClean="0">
                <a:solidFill>
                  <a:schemeClr val="tx2"/>
                </a:solidFill>
                <a:latin typeface="+mj-lt"/>
              </a:rPr>
              <a:t>vgl. </a:t>
            </a:r>
            <a:r>
              <a:rPr lang="de-AT" sz="1600" dirty="0" smtClean="0">
                <a:solidFill>
                  <a:schemeClr val="tx2"/>
                </a:solidFill>
                <a:latin typeface="+mj-lt"/>
              </a:rPr>
              <a:t>Archer 1999, Pershing 2003, Hutchinson 2006, </a:t>
            </a:r>
            <a:r>
              <a:rPr lang="de-AT" sz="1600" dirty="0" smtClean="0">
                <a:solidFill>
                  <a:schemeClr val="tx2"/>
                </a:solidFill>
                <a:latin typeface="+mj-lt"/>
              </a:rPr>
              <a:t>Neuberger 1999, </a:t>
            </a:r>
            <a:r>
              <a:rPr lang="de-AT" sz="1600" dirty="0" err="1" smtClean="0">
                <a:solidFill>
                  <a:schemeClr val="tx2"/>
                </a:solidFill>
                <a:latin typeface="+mj-lt"/>
              </a:rPr>
              <a:t>Zedlacher</a:t>
            </a:r>
            <a:r>
              <a:rPr lang="de-AT" sz="1600" dirty="0" smtClean="0">
                <a:solidFill>
                  <a:schemeClr val="tx2"/>
                </a:solidFill>
                <a:latin typeface="+mj-lt"/>
              </a:rPr>
              <a:t> 2013</a:t>
            </a:r>
          </a:p>
        </p:txBody>
      </p:sp>
      <p:sp>
        <p:nvSpPr>
          <p:cNvPr id="13" name="Rechteck 12"/>
          <p:cNvSpPr/>
          <p:nvPr/>
        </p:nvSpPr>
        <p:spPr>
          <a:xfrm>
            <a:off x="251520" y="4149080"/>
            <a:ext cx="864096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eaLnBrk="0" hangingPunct="0">
              <a:spcAft>
                <a:spcPts val="1200"/>
              </a:spcAft>
              <a:buClr>
                <a:srgbClr val="376092"/>
              </a:buClr>
              <a:buFont typeface="Arial" pitchFamily="34" charset="0"/>
              <a:buChar char="•"/>
            </a:pP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 Bildung von Subkulturen mit distinguiertem Wertesystem: org.  Ziele werden übertrieben/konterkariert, </a:t>
            </a:r>
            <a:r>
              <a:rPr lang="de-AT" sz="2400" dirty="0" err="1" smtClean="0">
                <a:solidFill>
                  <a:schemeClr val="tx2"/>
                </a:solidFill>
                <a:latin typeface="+mj-lt"/>
              </a:rPr>
              <a:t>AbweichlerInnen</a:t>
            </a: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 exkludiert</a:t>
            </a:r>
          </a:p>
          <a:p>
            <a:pPr marL="0" lvl="1" eaLnBrk="0" hangingPunct="0">
              <a:buClr>
                <a:srgbClr val="376092"/>
              </a:buClr>
              <a:buFont typeface="Arial" pitchFamily="34" charset="0"/>
              <a:buChar char="•"/>
            </a:pP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 sehr oft in Berufsgruppen mit  (Klein-)</a:t>
            </a:r>
            <a:r>
              <a:rPr lang="de-AT" sz="2400" dirty="0" err="1" smtClean="0">
                <a:solidFill>
                  <a:schemeClr val="tx2"/>
                </a:solidFill>
                <a:latin typeface="+mj-lt"/>
              </a:rPr>
              <a:t>gruppenarbeit</a:t>
            </a: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 und Zeitdruck zu finden </a:t>
            </a:r>
            <a:r>
              <a:rPr lang="de-AT" sz="2000" dirty="0" smtClean="0">
                <a:solidFill>
                  <a:schemeClr val="tx2"/>
                </a:solidFill>
                <a:latin typeface="+mj-lt"/>
              </a:rPr>
              <a:t>(vgl.  Militär, Polizei, Pflegepersonal im Krankenhaus etc.)</a:t>
            </a:r>
            <a:endParaRPr lang="de-AT" sz="2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" name="Datumsplatzhalter 5"/>
          <p:cNvSpPr>
            <a:spLocks noGrp="1"/>
          </p:cNvSpPr>
          <p:nvPr>
            <p:ph type="dt" sz="half" idx="2"/>
          </p:nvPr>
        </p:nvSpPr>
        <p:spPr>
          <a:xfrm>
            <a:off x="52387" y="6525344"/>
            <a:ext cx="4519613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Herbstkonferenz </a:t>
            </a:r>
            <a:r>
              <a:rPr lang="de-AT" dirty="0" smtClean="0"/>
              <a:t>2013 </a:t>
            </a:r>
            <a:r>
              <a:rPr lang="de-AT" dirty="0" err="1" smtClean="0"/>
              <a:t>GfA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06" y="296826"/>
            <a:ext cx="9613162" cy="631844"/>
          </a:xfrm>
        </p:spPr>
        <p:txBody>
          <a:bodyPr/>
          <a:lstStyle/>
          <a:p>
            <a:r>
              <a:rPr lang="de-AT" sz="2800" dirty="0" smtClean="0"/>
              <a:t>Neues Forschungsprojekt „</a:t>
            </a:r>
            <a:r>
              <a:rPr lang="de-AT" sz="2800" dirty="0" err="1" smtClean="0"/>
              <a:t>W</a:t>
            </a:r>
            <a:r>
              <a:rPr lang="de-AT" sz="2800" i="1" dirty="0" err="1" smtClean="0"/>
              <a:t>orkplace</a:t>
            </a:r>
            <a:r>
              <a:rPr lang="de-AT" sz="2800" i="1" dirty="0" smtClean="0"/>
              <a:t> </a:t>
            </a:r>
            <a:r>
              <a:rPr lang="de-AT" sz="2800" i="1" dirty="0" err="1" smtClean="0"/>
              <a:t>Bullying</a:t>
            </a:r>
            <a:r>
              <a:rPr lang="de-AT" sz="2800" i="1" dirty="0" smtClean="0"/>
              <a:t>: Culture </a:t>
            </a:r>
            <a:r>
              <a:rPr lang="de-AT" sz="2800" i="1" dirty="0" err="1" smtClean="0"/>
              <a:t>Matters</a:t>
            </a:r>
            <a:r>
              <a:rPr lang="de-AT" sz="2800" i="1" dirty="0" smtClean="0"/>
              <a:t>“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2874" y="1052737"/>
            <a:ext cx="9001125" cy="5233764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de-AT" b="1" dirty="0" smtClean="0"/>
              <a:t>Hintergrund:  </a:t>
            </a:r>
            <a:r>
              <a:rPr lang="de-AT" dirty="0" smtClean="0"/>
              <a:t>HR Management: oft an Eskalation beteiligt durch fehlende oder falsche</a:t>
            </a:r>
            <a:r>
              <a:rPr lang="de-AT" dirty="0" smtClean="0"/>
              <a:t> Reaktion </a:t>
            </a:r>
            <a:r>
              <a:rPr lang="de-AT" sz="2000" dirty="0" smtClean="0"/>
              <a:t>(Lewis </a:t>
            </a:r>
            <a:r>
              <a:rPr lang="de-AT" sz="2000" dirty="0" smtClean="0"/>
              <a:t>&amp; </a:t>
            </a:r>
            <a:r>
              <a:rPr lang="de-AT" sz="2000" dirty="0" err="1" smtClean="0"/>
              <a:t>Rayner</a:t>
            </a:r>
            <a:r>
              <a:rPr lang="de-AT" sz="2000" dirty="0" smtClean="0"/>
              <a:t> 2003</a:t>
            </a:r>
            <a:r>
              <a:rPr lang="de-AT" sz="2000" dirty="0" smtClean="0"/>
              <a:t>,</a:t>
            </a:r>
            <a:r>
              <a:rPr lang="de-AT" sz="2000" dirty="0" smtClean="0"/>
              <a:t> Salin 2008)</a:t>
            </a:r>
          </a:p>
          <a:p>
            <a:pPr marL="355600" indent="-355600">
              <a:spcAft>
                <a:spcPts val="1200"/>
              </a:spcAft>
              <a:buFont typeface="Wingdings"/>
              <a:buChar char="à"/>
            </a:pPr>
            <a:r>
              <a:rPr lang="de-AT" b="1" dirty="0" smtClean="0"/>
              <a:t>Ziel</a:t>
            </a:r>
            <a:r>
              <a:rPr lang="de-AT" b="1" dirty="0" smtClean="0"/>
              <a:t>: </a:t>
            </a:r>
            <a:r>
              <a:rPr lang="de-AT" dirty="0" smtClean="0"/>
              <a:t>Mehr Kenntnis über Definition von Mobbing unter HR-</a:t>
            </a:r>
            <a:r>
              <a:rPr lang="de-AT" dirty="0" err="1" smtClean="0"/>
              <a:t>ManagerInnen</a:t>
            </a:r>
            <a:r>
              <a:rPr lang="de-AT" dirty="0" smtClean="0"/>
              <a:t> für Entwicklung von Präventionsmaßnahmen</a:t>
            </a:r>
          </a:p>
          <a:p>
            <a:pPr>
              <a:buNone/>
            </a:pPr>
            <a:endParaRPr lang="de-AT" b="1" dirty="0" smtClean="0"/>
          </a:p>
          <a:p>
            <a:pPr>
              <a:buNone/>
            </a:pPr>
            <a:r>
              <a:rPr lang="de-AT" b="1" dirty="0" smtClean="0"/>
              <a:t>Forschungsfragen (Auswahl): </a:t>
            </a:r>
          </a:p>
          <a:p>
            <a:pPr marL="355600" indent="-177800"/>
            <a:r>
              <a:rPr lang="de-AT" dirty="0" smtClean="0"/>
              <a:t>„</a:t>
            </a:r>
            <a:r>
              <a:rPr lang="de-AT" dirty="0" err="1" smtClean="0"/>
              <a:t>Sensemaking</a:t>
            </a:r>
            <a:r>
              <a:rPr lang="de-AT" dirty="0" smtClean="0"/>
              <a:t>“ von Mobbing unter HR-</a:t>
            </a:r>
            <a:r>
              <a:rPr lang="de-AT" dirty="0" err="1" smtClean="0"/>
              <a:t>ManagerInnen</a:t>
            </a:r>
            <a:r>
              <a:rPr lang="de-AT" dirty="0" smtClean="0"/>
              <a:t>? Einfluss von Drittparteien</a:t>
            </a:r>
            <a:r>
              <a:rPr lang="de-AT" sz="2000" dirty="0" smtClean="0"/>
              <a:t>? </a:t>
            </a:r>
            <a:r>
              <a:rPr lang="de-AT" sz="1800" dirty="0" smtClean="0"/>
              <a:t>(vgl</a:t>
            </a:r>
            <a:r>
              <a:rPr lang="de-AT" sz="1800" dirty="0" smtClean="0"/>
              <a:t>. </a:t>
            </a:r>
            <a:r>
              <a:rPr lang="de-AT" sz="1800" dirty="0" err="1" smtClean="0"/>
              <a:t>Cowan</a:t>
            </a:r>
            <a:r>
              <a:rPr lang="de-AT" sz="1800" dirty="0" smtClean="0"/>
              <a:t> </a:t>
            </a:r>
            <a:r>
              <a:rPr lang="de-AT" sz="1800" dirty="0" smtClean="0"/>
              <a:t>2012)</a:t>
            </a:r>
            <a:endParaRPr lang="de-AT" sz="2000" dirty="0" smtClean="0"/>
          </a:p>
          <a:p>
            <a:pPr marL="355600" indent="-177800"/>
            <a:r>
              <a:rPr lang="de-AT" dirty="0" smtClean="0"/>
              <a:t>Welche </a:t>
            </a:r>
            <a:r>
              <a:rPr lang="de-AT" dirty="0" smtClean="0"/>
              <a:t>Richtlinien, Präventionsmaßnahmen greifen aus HR-Sicht (nicht</a:t>
            </a:r>
            <a:r>
              <a:rPr lang="de-AT" dirty="0" smtClean="0"/>
              <a:t>)?</a:t>
            </a:r>
          </a:p>
          <a:p>
            <a:pPr marL="355600" indent="-177800"/>
            <a:r>
              <a:rPr lang="de-AT" dirty="0" smtClean="0"/>
              <a:t>(</a:t>
            </a:r>
            <a:r>
              <a:rPr lang="de-AT" dirty="0" err="1" smtClean="0"/>
              <a:t>Sozio</a:t>
            </a:r>
            <a:r>
              <a:rPr lang="de-AT" dirty="0" smtClean="0"/>
              <a:t>)kulturelle Unterschiede unter HR-</a:t>
            </a:r>
            <a:r>
              <a:rPr lang="de-AT" dirty="0" err="1" smtClean="0"/>
              <a:t>ManagerInnen</a:t>
            </a:r>
            <a:r>
              <a:rPr lang="de-AT" dirty="0" smtClean="0"/>
              <a:t> bzw. </a:t>
            </a:r>
            <a:r>
              <a:rPr lang="de-AT" dirty="0" err="1" smtClean="0"/>
              <a:t>MitarbeiterInnen</a:t>
            </a:r>
            <a:r>
              <a:rPr lang="de-AT" dirty="0" smtClean="0"/>
              <a:t>  zwischen den untersuchten Ländern? 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C0B6E-2F2E-454C-922D-FC8ACEC5F2A2}" type="slidenum">
              <a:rPr lang="de-AT" smtClean="0"/>
              <a:pPr>
                <a:defRPr/>
              </a:pPr>
              <a:t>6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z="1400" smtClean="0"/>
              <a:t>Eva Zedlacher</a:t>
            </a:r>
            <a:endParaRPr lang="de-AT" dirty="0"/>
          </a:p>
        </p:txBody>
      </p:sp>
      <p:sp>
        <p:nvSpPr>
          <p:cNvPr id="7" name="Datumsplatzhalter 5"/>
          <p:cNvSpPr>
            <a:spLocks noGrp="1"/>
          </p:cNvSpPr>
          <p:nvPr>
            <p:ph type="dt" sz="half" idx="2"/>
          </p:nvPr>
        </p:nvSpPr>
        <p:spPr>
          <a:xfrm>
            <a:off x="52387" y="6525344"/>
            <a:ext cx="4519613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Herbstkonferenz </a:t>
            </a:r>
            <a:r>
              <a:rPr lang="de-AT" dirty="0" smtClean="0"/>
              <a:t>2013 </a:t>
            </a:r>
            <a:r>
              <a:rPr lang="de-AT" dirty="0" err="1" smtClean="0"/>
              <a:t>GfA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231928"/>
          </a:xfrm>
          <a:solidFill>
            <a:srgbClr val="4F81BD">
              <a:alpha val="12157"/>
            </a:srgbClr>
          </a:solidFill>
          <a:ln w="6350">
            <a:solidFill>
              <a:srgbClr val="969696"/>
            </a:solidFill>
            <a:round/>
            <a:headEnd/>
            <a:tailEnd/>
          </a:ln>
        </p:spPr>
        <p:txBody>
          <a:bodyPr wrap="square" lIns="137160" tIns="91440" rIns="137160">
            <a:spAutoFit/>
          </a:bodyPr>
          <a:lstStyle/>
          <a:p>
            <a:pPr marL="0" lvl="1">
              <a:spcBef>
                <a:spcPct val="0"/>
              </a:spcBef>
              <a:spcAft>
                <a:spcPts val="600"/>
              </a:spcAft>
              <a:buNone/>
            </a:pPr>
            <a:r>
              <a:rPr lang="de-AT" i="1" dirty="0" smtClean="0">
                <a:latin typeface="+mj-lt"/>
                <a:cs typeface="Arial" charset="0"/>
              </a:rPr>
              <a:t>Forschungsdesign:</a:t>
            </a:r>
          </a:p>
          <a:p>
            <a:pPr marL="0" lvl="1">
              <a:spcBef>
                <a:spcPct val="0"/>
              </a:spcBef>
              <a:spcAft>
                <a:spcPts val="1800"/>
              </a:spcAft>
              <a:buNone/>
            </a:pPr>
            <a:r>
              <a:rPr lang="de-AT" dirty="0" smtClean="0">
                <a:latin typeface="+mj-lt"/>
                <a:cs typeface="Arial" charset="0"/>
              </a:rPr>
              <a:t>1. z.Z</a:t>
            </a:r>
            <a:r>
              <a:rPr lang="de-AT" dirty="0" smtClean="0">
                <a:latin typeface="+mj-lt"/>
                <a:cs typeface="Arial" charset="0"/>
              </a:rPr>
              <a:t>. </a:t>
            </a:r>
            <a:r>
              <a:rPr lang="de-AT" dirty="0" smtClean="0">
                <a:latin typeface="+mj-lt"/>
                <a:cs typeface="Arial" charset="0"/>
              </a:rPr>
              <a:t>Fokusgruppen mit HR </a:t>
            </a:r>
            <a:r>
              <a:rPr lang="de-AT" dirty="0" err="1" smtClean="0">
                <a:latin typeface="+mj-lt"/>
                <a:cs typeface="Arial" charset="0"/>
              </a:rPr>
              <a:t>ManagerInnen</a:t>
            </a:r>
            <a:r>
              <a:rPr lang="de-AT" dirty="0" smtClean="0">
                <a:latin typeface="+mj-lt"/>
                <a:cs typeface="Arial" charset="0"/>
              </a:rPr>
              <a:t> (USA und Finnland)</a:t>
            </a:r>
          </a:p>
          <a:p>
            <a:pPr marL="0" lvl="1">
              <a:spcBef>
                <a:spcPct val="0"/>
              </a:spcBef>
              <a:spcAft>
                <a:spcPts val="600"/>
              </a:spcAft>
              <a:buNone/>
            </a:pPr>
            <a:r>
              <a:rPr lang="de-AT" dirty="0" smtClean="0">
                <a:latin typeface="+mj-lt"/>
                <a:cs typeface="Arial" charset="0"/>
              </a:rPr>
              <a:t>2. </a:t>
            </a:r>
            <a:r>
              <a:rPr lang="de-AT" dirty="0" smtClean="0">
                <a:latin typeface="+mj-lt"/>
                <a:cs typeface="Arial" charset="0"/>
              </a:rPr>
              <a:t>Qualitative Untersuchung </a:t>
            </a:r>
            <a:r>
              <a:rPr lang="de-AT" dirty="0" smtClean="0">
                <a:cs typeface="Arial" charset="0"/>
              </a:rPr>
              <a:t>(ab Jänner 2014) </a:t>
            </a:r>
            <a:endParaRPr lang="de-AT" dirty="0" smtClean="0">
              <a:cs typeface="Arial" charset="0"/>
            </a:endParaRPr>
          </a:p>
          <a:p>
            <a:pPr marL="354013" lvl="1" indent="1588">
              <a:spcBef>
                <a:spcPct val="0"/>
              </a:spcBef>
              <a:spcAft>
                <a:spcPts val="1800"/>
              </a:spcAft>
              <a:buNone/>
            </a:pPr>
            <a:r>
              <a:rPr lang="de-AT" dirty="0" smtClean="0">
                <a:latin typeface="+mj-lt"/>
                <a:cs typeface="Arial" charset="0"/>
              </a:rPr>
              <a:t>Durchführung von Leitfaden-Interviews </a:t>
            </a:r>
            <a:r>
              <a:rPr lang="de-AT" dirty="0" smtClean="0">
                <a:latin typeface="+mj-lt"/>
                <a:cs typeface="Arial" charset="0"/>
              </a:rPr>
              <a:t>mit HR-</a:t>
            </a:r>
            <a:r>
              <a:rPr lang="de-AT" dirty="0" err="1" smtClean="0">
                <a:latin typeface="+mj-lt"/>
                <a:cs typeface="Arial" charset="0"/>
              </a:rPr>
              <a:t>ManagerInnen</a:t>
            </a:r>
            <a:r>
              <a:rPr lang="de-AT" dirty="0" smtClean="0">
                <a:latin typeface="+mj-lt"/>
                <a:cs typeface="Arial" charset="0"/>
              </a:rPr>
              <a:t> in allen teilnehmenden </a:t>
            </a:r>
            <a:r>
              <a:rPr lang="de-AT" dirty="0" smtClean="0">
                <a:latin typeface="+mj-lt"/>
                <a:cs typeface="Arial" charset="0"/>
              </a:rPr>
              <a:t>Ländern</a:t>
            </a:r>
            <a:endParaRPr lang="de-AT" dirty="0" smtClean="0">
              <a:latin typeface="+mj-lt"/>
              <a:cs typeface="Arial" charset="0"/>
            </a:endParaRPr>
          </a:p>
          <a:p>
            <a:pPr marL="0" lvl="1">
              <a:spcBef>
                <a:spcPct val="0"/>
              </a:spcBef>
              <a:spcAft>
                <a:spcPts val="600"/>
              </a:spcAft>
              <a:buAutoNum type="arabicPeriod" startAt="3"/>
            </a:pPr>
            <a:r>
              <a:rPr lang="de-AT" dirty="0" smtClean="0">
                <a:latin typeface="+mj-lt"/>
                <a:cs typeface="Arial" charset="0"/>
              </a:rPr>
              <a:t>Quantitative Untersuchung </a:t>
            </a:r>
            <a:r>
              <a:rPr lang="de-AT" dirty="0" smtClean="0">
                <a:cs typeface="Arial" charset="0"/>
              </a:rPr>
              <a:t>(ab Sommer </a:t>
            </a:r>
            <a:r>
              <a:rPr lang="de-AT" dirty="0" smtClean="0">
                <a:cs typeface="Arial" charset="0"/>
              </a:rPr>
              <a:t>2014)</a:t>
            </a:r>
            <a:endParaRPr lang="de-AT" dirty="0" smtClean="0">
              <a:latin typeface="+mj-lt"/>
              <a:cs typeface="Arial" charset="0"/>
            </a:endParaRPr>
          </a:p>
          <a:p>
            <a:pPr marL="450850" lvl="1" indent="-17780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55600" algn="l"/>
              </a:tabLst>
            </a:pPr>
            <a:r>
              <a:rPr lang="de-AT" dirty="0" smtClean="0">
                <a:latin typeface="+mj-lt"/>
                <a:cs typeface="Arial" charset="0"/>
              </a:rPr>
              <a:t>aufbauend auf </a:t>
            </a:r>
            <a:r>
              <a:rPr lang="de-AT" dirty="0" err="1" smtClean="0">
                <a:latin typeface="+mj-lt"/>
                <a:cs typeface="Arial" charset="0"/>
              </a:rPr>
              <a:t>qual</a:t>
            </a:r>
            <a:r>
              <a:rPr lang="de-AT" dirty="0" smtClean="0">
                <a:latin typeface="+mj-lt"/>
                <a:cs typeface="Arial" charset="0"/>
              </a:rPr>
              <a:t>. Studie länderspezifische Adaption von Fragebögen </a:t>
            </a:r>
            <a:r>
              <a:rPr lang="de-AT" dirty="0" smtClean="0">
                <a:latin typeface="+mj-lt"/>
                <a:cs typeface="Arial" charset="0"/>
              </a:rPr>
              <a:t>für </a:t>
            </a:r>
            <a:r>
              <a:rPr lang="de-AT" dirty="0" smtClean="0">
                <a:latin typeface="+mj-lt"/>
                <a:cs typeface="Arial" charset="0"/>
              </a:rPr>
              <a:t>empirische Vollerhebung in unterschiedlichen UN</a:t>
            </a:r>
          </a:p>
          <a:p>
            <a:pPr marL="450850" lvl="1" indent="-177800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de-AT" dirty="0" smtClean="0">
                <a:latin typeface="+mj-lt"/>
                <a:cs typeface="Arial" charset="0"/>
              </a:rPr>
              <a:t>AUT: spezieller </a:t>
            </a:r>
            <a:r>
              <a:rPr lang="de-AT" dirty="0" smtClean="0">
                <a:latin typeface="+mj-lt"/>
                <a:cs typeface="Arial" charset="0"/>
              </a:rPr>
              <a:t>Fokus auf </a:t>
            </a:r>
            <a:r>
              <a:rPr lang="de-AT" dirty="0" smtClean="0">
                <a:latin typeface="+mj-lt"/>
                <a:cs typeface="Arial" charset="0"/>
              </a:rPr>
              <a:t>Branchenspezifika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C0B6E-2F2E-454C-922D-FC8ACEC5F2A2}" type="slidenum">
              <a:rPr lang="de-AT" smtClean="0"/>
              <a:pPr>
                <a:defRPr/>
              </a:pPr>
              <a:t>7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z="1400" dirty="0" smtClean="0"/>
              <a:t>Eva </a:t>
            </a:r>
            <a:r>
              <a:rPr lang="de-AT" sz="1400" dirty="0" err="1" smtClean="0"/>
              <a:t>Zedlacher</a:t>
            </a:r>
            <a:endParaRPr lang="de-AT" dirty="0"/>
          </a:p>
        </p:txBody>
      </p:sp>
      <p:sp>
        <p:nvSpPr>
          <p:cNvPr id="8" name="Rechteck 7"/>
          <p:cNvSpPr/>
          <p:nvPr/>
        </p:nvSpPr>
        <p:spPr>
          <a:xfrm>
            <a:off x="179512" y="105273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de-AT" sz="2400" dirty="0" smtClean="0">
                <a:solidFill>
                  <a:schemeClr val="tx2"/>
                </a:solidFill>
                <a:latin typeface="+mj-lt"/>
              </a:rPr>
              <a:t>L</a:t>
            </a: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änderübergreifende </a:t>
            </a: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Studie (USA, FIN, AUT, POR, </a:t>
            </a: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TR etc.) </a:t>
            </a:r>
            <a:endParaRPr lang="de-AT" sz="2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 bwMode="auto">
          <a:xfrm>
            <a:off x="1763688" y="260648"/>
            <a:ext cx="9613162" cy="631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10" name="Datumsplatzhalter 5"/>
          <p:cNvSpPr>
            <a:spLocks noGrp="1"/>
          </p:cNvSpPr>
          <p:nvPr>
            <p:ph type="dt" sz="half" idx="2"/>
          </p:nvPr>
        </p:nvSpPr>
        <p:spPr>
          <a:xfrm>
            <a:off x="52387" y="6525344"/>
            <a:ext cx="4519613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Herbstkonferenz </a:t>
            </a:r>
            <a:r>
              <a:rPr lang="de-AT" dirty="0" smtClean="0"/>
              <a:t>2013 </a:t>
            </a:r>
            <a:r>
              <a:rPr lang="de-AT" dirty="0" err="1" smtClean="0"/>
              <a:t>GfA</a:t>
            </a:r>
            <a:endParaRPr lang="de-AT" dirty="0"/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71406" y="296826"/>
            <a:ext cx="9072594" cy="631844"/>
          </a:xfrm>
        </p:spPr>
        <p:txBody>
          <a:bodyPr/>
          <a:lstStyle/>
          <a:p>
            <a:r>
              <a:rPr lang="de-AT" sz="2800" dirty="0" smtClean="0"/>
              <a:t>Neues Forschungsprojekt „</a:t>
            </a:r>
            <a:r>
              <a:rPr lang="de-AT" sz="2800" dirty="0" err="1" smtClean="0"/>
              <a:t>W</a:t>
            </a:r>
            <a:r>
              <a:rPr lang="de-AT" sz="2800" i="1" dirty="0" err="1" smtClean="0"/>
              <a:t>orkplace</a:t>
            </a:r>
            <a:r>
              <a:rPr lang="de-AT" sz="2800" i="1" dirty="0" smtClean="0"/>
              <a:t> </a:t>
            </a:r>
            <a:r>
              <a:rPr lang="de-AT" sz="2800" i="1" dirty="0" err="1" smtClean="0"/>
              <a:t>Bullying</a:t>
            </a:r>
            <a:r>
              <a:rPr lang="de-AT" sz="2800" i="1" dirty="0" smtClean="0"/>
              <a:t>: Culture </a:t>
            </a:r>
            <a:r>
              <a:rPr lang="de-AT" sz="2800" i="1" dirty="0" err="1" smtClean="0"/>
              <a:t>Matters</a:t>
            </a:r>
            <a:r>
              <a:rPr lang="de-AT" sz="2800" i="1" dirty="0" smtClean="0"/>
              <a:t>“</a:t>
            </a:r>
            <a:endParaRPr lang="de-AT" sz="2800" dirty="0"/>
          </a:p>
        </p:txBody>
      </p:sp>
      <p:sp>
        <p:nvSpPr>
          <p:cNvPr id="15" name="Textfeld 14"/>
          <p:cNvSpPr txBox="1"/>
          <p:nvPr/>
        </p:nvSpPr>
        <p:spPr>
          <a:xfrm>
            <a:off x="179512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>
                <a:solidFill>
                  <a:schemeClr val="tx2"/>
                </a:solidFill>
                <a:latin typeface="+mj-lt"/>
              </a:rPr>
              <a:t>Voraussichtliches Ende und Dissemination: </a:t>
            </a:r>
            <a:r>
              <a:rPr lang="de-AT" sz="2400" dirty="0" smtClean="0">
                <a:solidFill>
                  <a:schemeClr val="tx2"/>
                </a:solidFill>
                <a:latin typeface="+mj-lt"/>
              </a:rPr>
              <a:t>Sommer 2015</a:t>
            </a:r>
            <a:endParaRPr lang="de-AT" sz="240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/>
          <a:lstStyle/>
          <a:p>
            <a:r>
              <a:rPr lang="de-AT" sz="4400" dirty="0" smtClean="0"/>
              <a:t>Danke für Ihre Aufmerksamkeit!</a:t>
            </a:r>
            <a:endParaRPr lang="de-AT" sz="4400" dirty="0"/>
          </a:p>
        </p:txBody>
      </p:sp>
      <p:sp>
        <p:nvSpPr>
          <p:cNvPr id="3" name="Inhaltsplatzhalter 2"/>
          <p:cNvSpPr>
            <a:spLocks noGrp="1"/>
          </p:cNvSpPr>
          <p:nvPr>
            <p:ph type="subTitle" idx="1"/>
          </p:nvPr>
        </p:nvSpPr>
        <p:spPr>
          <a:xfrm>
            <a:off x="467544" y="2924944"/>
            <a:ext cx="8352928" cy="3717032"/>
          </a:xfrm>
        </p:spPr>
        <p:txBody>
          <a:bodyPr/>
          <a:lstStyle/>
          <a:p>
            <a:pPr>
              <a:buNone/>
            </a:pPr>
            <a:r>
              <a:rPr lang="de-AT" sz="3200" dirty="0" smtClean="0"/>
              <a:t>Fragen oder Interesse</a:t>
            </a:r>
          </a:p>
          <a:p>
            <a:pPr>
              <a:buNone/>
            </a:pPr>
            <a:r>
              <a:rPr lang="de-AT" sz="3200" dirty="0" smtClean="0"/>
              <a:t> an Teilnahme bei HR- Studie? </a:t>
            </a:r>
          </a:p>
          <a:p>
            <a:pPr>
              <a:buNone/>
            </a:pPr>
            <a:r>
              <a:rPr lang="de-AT" sz="3200" dirty="0" smtClean="0"/>
              <a:t>Kontakt: </a:t>
            </a:r>
            <a:r>
              <a:rPr lang="de-AT" sz="3200" dirty="0" smtClean="0">
                <a:hlinkClick r:id="rId2"/>
              </a:rPr>
              <a:t>eva.zedlacher@tuwien.ac.at</a:t>
            </a:r>
            <a:endParaRPr lang="de-AT" sz="3200" dirty="0" smtClean="0"/>
          </a:p>
          <a:p>
            <a:pPr>
              <a:buNone/>
            </a:pPr>
            <a:r>
              <a:rPr lang="de-AT" sz="3200" dirty="0" smtClean="0"/>
              <a:t>	</a:t>
            </a:r>
            <a:endParaRPr lang="de-AT" sz="3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C0B6E-2F2E-454C-922D-FC8ACEC5F2A2}" type="slidenum">
              <a:rPr lang="de-AT" smtClean="0"/>
              <a:pPr>
                <a:defRPr/>
              </a:pPr>
              <a:t>8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AT" sz="1400" dirty="0" smtClean="0"/>
              <a:t>Eva </a:t>
            </a:r>
            <a:r>
              <a:rPr lang="de-AT" sz="1400" dirty="0" err="1" smtClean="0"/>
              <a:t>Zedlacher</a:t>
            </a:r>
            <a:endParaRPr lang="de-AT" dirty="0"/>
          </a:p>
        </p:txBody>
      </p:sp>
      <p:sp>
        <p:nvSpPr>
          <p:cNvPr id="7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Herbstkonferenz </a:t>
            </a:r>
            <a:r>
              <a:rPr lang="de-AT" dirty="0" smtClean="0"/>
              <a:t>2013 </a:t>
            </a:r>
            <a:r>
              <a:rPr lang="de-AT" dirty="0" err="1" smtClean="0"/>
              <a:t>GfA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>
          <a:xfrm>
            <a:off x="71438" y="296863"/>
            <a:ext cx="10261202" cy="631825"/>
          </a:xfrm>
        </p:spPr>
        <p:txBody>
          <a:bodyPr/>
          <a:lstStyle/>
          <a:p>
            <a:r>
              <a:rPr lang="de-AT" dirty="0" smtClean="0">
                <a:latin typeface="Tw Cen MT"/>
              </a:rPr>
              <a:t>Empirische Untersuchung: </a:t>
            </a:r>
            <a:r>
              <a:rPr lang="de-AT" sz="2400" dirty="0" smtClean="0">
                <a:latin typeface="Tw Cen MT"/>
              </a:rPr>
              <a:t>(</a:t>
            </a:r>
            <a:r>
              <a:rPr lang="de-AT" dirty="0" smtClean="0">
                <a:latin typeface="Tw Cen MT"/>
              </a:rPr>
              <a:t>Sub)</a:t>
            </a:r>
            <a:r>
              <a:rPr lang="de-AT" dirty="0" err="1" smtClean="0">
                <a:latin typeface="Tw Cen MT"/>
              </a:rPr>
              <a:t>organisationen</a:t>
            </a:r>
            <a:endParaRPr lang="de-AT" dirty="0" smtClean="0">
              <a:latin typeface="Tw Cen MT"/>
            </a:endParaRP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144016" y="980728"/>
          <a:ext cx="8820472" cy="4866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001"/>
                <a:gridCol w="1569079"/>
                <a:gridCol w="2646072"/>
                <a:gridCol w="2880320"/>
              </a:tblGrid>
              <a:tr h="53342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Organisation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Mitarbeiter-Innen</a:t>
                      </a: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Gesamt</a:t>
                      </a:r>
                      <a:endParaRPr lang="en-US" sz="1600" b="1" kern="1200" dirty="0" smtClean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Ausgewählte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Subeinheiten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 (%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genereller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Frauenanteil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) 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Finales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Sample (Frauen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 in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allen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 3 Org.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leicht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überrepräsentiert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961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AT" sz="18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Österreichisches Bundesheer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AT" sz="18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(ÖBH)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en-US" sz="1400" b="1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ca.20.000 MA*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Ca. 1.7% Frauen</a:t>
                      </a:r>
                      <a:endParaRPr kumimoji="0" lang="en-US" sz="1400" b="1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AT" sz="1400" b="0" i="0" u="none" strike="noStrike" kern="1200" cap="none" spc="0" normalizeH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Purposive</a:t>
                      </a:r>
                      <a:r>
                        <a:rPr kumimoji="0" lang="de-AT" sz="1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Sampling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AT" sz="1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Kampfeinheiten*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kumimoji="0" lang="de-AT" sz="1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Akademien &amp; Schulen*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kumimoji="0" lang="de-A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U</a:t>
                      </a:r>
                      <a:r>
                        <a:rPr kumimoji="0" lang="de-AT" sz="1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nterstützungseinheiten*</a:t>
                      </a:r>
                      <a:endParaRPr kumimoji="0" lang="de-AT" sz="1200" b="0" i="0" u="none" strike="noStrike" kern="1200" cap="none" spc="0" normalizeH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Rücklaufquote</a:t>
                      </a:r>
                      <a:r>
                        <a:rPr kumimoji="0" lang="de-A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76.5 %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N=443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de-A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Narrationen </a:t>
                      </a:r>
                      <a:endParaRPr kumimoji="0" lang="de-AT" sz="1600" b="0" i="0" u="none" strike="noStrike" kern="1200" cap="none" spc="0" normalizeH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99207">
                <a:tc rowSpan="2">
                  <a:txBody>
                    <a:bodyPr/>
                    <a:lstStyle/>
                    <a:p>
                      <a:pPr algn="ctr"/>
                      <a:r>
                        <a:rPr kumimoji="0" lang="de-AT" sz="18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Technische Universität Wien</a:t>
                      </a:r>
                    </a:p>
                    <a:p>
                      <a:pPr algn="ctr"/>
                      <a:r>
                        <a:rPr kumimoji="0" lang="de-AT" sz="18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(TU)</a:t>
                      </a:r>
                      <a:endParaRPr kumimoji="0" lang="de-AT" sz="1400" b="1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3447</a:t>
                      </a:r>
                      <a:r>
                        <a:rPr kumimoji="0" lang="de-A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AT" sz="1600" b="0" i="0" u="none" strike="noStrike" kern="1200" cap="none" spc="0" normalizeH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wissensch</a:t>
                      </a:r>
                      <a:r>
                        <a:rPr kumimoji="0" lang="de-AT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de-A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AT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MA**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18% Frauen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Purposive Sampling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de-AT" sz="1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Architektur (&lt;34%)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de-AT" sz="1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Physik (&lt;11%)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de-AT" sz="1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Elektrotechnik</a:t>
                      </a:r>
                      <a:r>
                        <a:rPr kumimoji="0" lang="de-A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u. IT (&lt;1%)</a:t>
                      </a:r>
                      <a:endParaRPr kumimoji="0" lang="de-AT" sz="1400" b="0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AT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Rücklaufquote</a:t>
                      </a:r>
                      <a:r>
                        <a:rPr kumimoji="0" lang="de-A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16 %</a:t>
                      </a:r>
                      <a:endParaRPr kumimoji="0" lang="de-AT" sz="1600" b="0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AT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N=191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AT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 Narrationen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de-A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 offizielle Anlaufstellen</a:t>
                      </a:r>
                      <a:endParaRPr kumimoji="0" lang="de-AT" sz="1600" b="0" i="0" u="none" strike="noStrike" kern="1200" cap="none" spc="0" normalizeH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202258">
                <a:tc vMerge="1">
                  <a:txBody>
                    <a:bodyPr/>
                    <a:lstStyle/>
                    <a:p>
                      <a:pPr algn="ctr"/>
                      <a:endParaRPr kumimoji="0" lang="de-AT" sz="1050" b="0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de-A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1.009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de-A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nicht-</a:t>
                      </a:r>
                      <a:r>
                        <a:rPr kumimoji="0" lang="de-AT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wissensch</a:t>
                      </a:r>
                      <a:r>
                        <a:rPr kumimoji="0" lang="de-A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. MA**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de-AT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51% Frauen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de-AT" sz="1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Architektur (&gt;50 %)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de-A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Physik (&gt;37%)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de-A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Elektrotechnik und IT (&gt;37%)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de-A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Bibliothek (&gt;60%)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de-AT" sz="1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Zentr. Informatikdienst  (&lt;20%)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AT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Rücklaufquote 25 %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AT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N=124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AT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1 Narration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23604">
                <a:tc>
                  <a:txBody>
                    <a:bodyPr/>
                    <a:lstStyle/>
                    <a:p>
                      <a:pPr algn="ctr"/>
                      <a:r>
                        <a:rPr kumimoji="0" lang="de-AT" sz="1800" b="1" i="0" u="none" strike="noStrike" kern="1200" cap="none" spc="0" normalizeH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Control</a:t>
                      </a:r>
                      <a:r>
                        <a:rPr kumimoji="0" lang="de-A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Case: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Versicherungs-unternehmen</a:t>
                      </a:r>
                      <a:endParaRPr kumimoji="0" lang="de-AT" sz="1800" b="1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219 MA***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AT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Vollerhebung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Zentrale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7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Landesdirektionen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AT" sz="16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Rücklaufquote</a:t>
                      </a:r>
                      <a:r>
                        <a:rPr kumimoji="0" lang="de-A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93.15´%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A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(79% verwertbar)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A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N= 174</a:t>
                      </a:r>
                      <a:endParaRPr kumimoji="0" lang="de-AT" sz="1600" b="0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618" name="Textfeld 10"/>
          <p:cNvSpPr txBox="1">
            <a:spLocks noChangeArrowheads="1"/>
          </p:cNvSpPr>
          <p:nvPr/>
        </p:nvSpPr>
        <p:spPr bwMode="auto">
          <a:xfrm>
            <a:off x="72008" y="5805264"/>
            <a:ext cx="90719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AT" sz="1050" dirty="0">
                <a:solidFill>
                  <a:schemeClr val="tx2"/>
                </a:solidFill>
                <a:latin typeface="Calibri" pitchFamily="34" charset="0"/>
              </a:rPr>
              <a:t>*</a:t>
            </a:r>
            <a:r>
              <a:rPr lang="de-AT" sz="1200" dirty="0">
                <a:solidFill>
                  <a:schemeClr val="tx2"/>
                </a:solidFill>
                <a:latin typeface="Calibri" pitchFamily="34" charset="0"/>
              </a:rPr>
              <a:t>Stand Jänner 2010; 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hlinkClick r:id="rId3"/>
              </a:rPr>
              <a:t>www.bundesheer.at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</a:rPr>
              <a:t>; </a:t>
            </a:r>
            <a:r>
              <a:rPr lang="en-US" sz="1200" dirty="0" err="1" smtClean="0">
                <a:solidFill>
                  <a:schemeClr val="tx2"/>
                </a:solidFill>
                <a:latin typeface="Calibri" pitchFamily="34" charset="0"/>
              </a:rPr>
              <a:t>exakter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</a:rPr>
              <a:t>Frauenanteil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</a:rPr>
              <a:t>für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</a:rPr>
              <a:t>Suborganisationen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</a:rPr>
              <a:t>wird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</a:rPr>
              <a:t>nicht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Calibri" pitchFamily="34" charset="0"/>
              </a:rPr>
              <a:t>eröffentlicht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</a:rPr>
              <a:t>seitens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</a:rPr>
              <a:t> des ÖBH</a:t>
            </a:r>
            <a:endParaRPr lang="de-AT" sz="1200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de-AT" sz="1200" dirty="0">
                <a:solidFill>
                  <a:schemeClr val="tx2"/>
                </a:solidFill>
                <a:latin typeface="Calibri" pitchFamily="34" charset="0"/>
              </a:rPr>
              <a:t>**Stand Oktober 2009; </a:t>
            </a:r>
            <a:r>
              <a:rPr lang="de-AT" sz="1200" dirty="0">
                <a:solidFill>
                  <a:schemeClr val="tx2"/>
                </a:solidFill>
                <a:latin typeface="Calibri" pitchFamily="34" charset="0"/>
                <a:hlinkClick r:id="rId4"/>
              </a:rPr>
              <a:t>http://www.tuwien.ac.at/ud/pers/statistiken/statist.2009.html</a:t>
            </a:r>
            <a:r>
              <a:rPr lang="de-AT" sz="1200" dirty="0">
                <a:solidFill>
                  <a:schemeClr val="tx2"/>
                </a:solidFill>
                <a:latin typeface="Calibri" pitchFamily="34" charset="0"/>
              </a:rPr>
              <a:t>; wiss.: inkl. </a:t>
            </a:r>
            <a:r>
              <a:rPr lang="de-AT" sz="1200" dirty="0" smtClean="0">
                <a:solidFill>
                  <a:schemeClr val="tx2"/>
                </a:solidFill>
                <a:latin typeface="Calibri" pitchFamily="34" charset="0"/>
              </a:rPr>
              <a:t>Studienass., </a:t>
            </a:r>
            <a:r>
              <a:rPr lang="de-AT" sz="1200" dirty="0">
                <a:solidFill>
                  <a:schemeClr val="tx2"/>
                </a:solidFill>
                <a:latin typeface="Calibri" pitchFamily="34" charset="0"/>
              </a:rPr>
              <a:t>ohne </a:t>
            </a:r>
            <a:r>
              <a:rPr lang="de-AT" sz="1200" dirty="0" smtClean="0">
                <a:solidFill>
                  <a:schemeClr val="tx2"/>
                </a:solidFill>
                <a:latin typeface="Calibri" pitchFamily="34" charset="0"/>
              </a:rPr>
              <a:t>ext. </a:t>
            </a:r>
            <a:r>
              <a:rPr lang="de-AT" sz="1200" dirty="0" err="1" smtClean="0">
                <a:solidFill>
                  <a:schemeClr val="tx2"/>
                </a:solidFill>
                <a:latin typeface="Calibri" pitchFamily="34" charset="0"/>
              </a:rPr>
              <a:t>Lekt</a:t>
            </a:r>
            <a:r>
              <a:rPr lang="de-AT" sz="1200" dirty="0" smtClean="0">
                <a:solidFill>
                  <a:schemeClr val="tx2"/>
                </a:solidFill>
                <a:latin typeface="Calibri" pitchFamily="34" charset="0"/>
              </a:rPr>
              <a:t>. u. </a:t>
            </a:r>
            <a:r>
              <a:rPr lang="de-AT" sz="1200" dirty="0" err="1" smtClean="0">
                <a:solidFill>
                  <a:schemeClr val="tx2"/>
                </a:solidFill>
                <a:latin typeface="Calibri" pitchFamily="34" charset="0"/>
              </a:rPr>
              <a:t>TutorInnen</a:t>
            </a:r>
            <a:endParaRPr lang="de-AT" sz="1200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de-AT" sz="1200" dirty="0">
                <a:solidFill>
                  <a:schemeClr val="tx2"/>
                </a:solidFill>
                <a:latin typeface="Calibri" pitchFamily="34" charset="0"/>
              </a:rPr>
              <a:t>***Stand </a:t>
            </a:r>
            <a:r>
              <a:rPr lang="de-AT" sz="1200" dirty="0" smtClean="0">
                <a:solidFill>
                  <a:schemeClr val="tx2"/>
                </a:solidFill>
                <a:latin typeface="Calibri" pitchFamily="34" charset="0"/>
              </a:rPr>
              <a:t>Jänner 2010; </a:t>
            </a:r>
            <a:r>
              <a:rPr lang="de-AT" sz="1200" dirty="0">
                <a:solidFill>
                  <a:schemeClr val="tx2"/>
                </a:solidFill>
                <a:latin typeface="Calibri" pitchFamily="34" charset="0"/>
              </a:rPr>
              <a:t>Information HDI ;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</a:rPr>
              <a:t>Frauenanteil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</a:rPr>
              <a:t>Zentrale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</a:rPr>
              <a:t> 60%, 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</a:rPr>
              <a:t>Landesdirektionen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</a:rPr>
              <a:t> 53 %</a:t>
            </a:r>
            <a:endParaRPr lang="de-AT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4614863" y="6525344"/>
            <a:ext cx="2405062" cy="365125"/>
          </a:xfrm>
        </p:spPr>
        <p:txBody>
          <a:bodyPr/>
          <a:lstStyle/>
          <a:p>
            <a:pPr>
              <a:defRPr/>
            </a:pPr>
            <a:r>
              <a:rPr lang="de-AT" sz="1400" smtClean="0"/>
              <a:t>Eva Zedlacher</a:t>
            </a:r>
            <a:endParaRPr lang="de-AT" dirty="0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2"/>
          </p:nvPr>
        </p:nvSpPr>
        <p:spPr>
          <a:xfrm>
            <a:off x="52387" y="6525344"/>
            <a:ext cx="4519613" cy="365125"/>
          </a:xfrm>
        </p:spPr>
        <p:txBody>
          <a:bodyPr/>
          <a:lstStyle/>
          <a:p>
            <a:pPr>
              <a:defRPr/>
            </a:pPr>
            <a:r>
              <a:rPr lang="de-AT" dirty="0" smtClean="0"/>
              <a:t>Rigorosum  07.06. 2013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F81BD">
            <a:alpha val="12157"/>
          </a:srgbClr>
        </a:solidFill>
        <a:ln w="6350">
          <a:solidFill>
            <a:srgbClr val="969696"/>
          </a:solidFill>
          <a:round/>
          <a:headEnd/>
          <a:tailEnd/>
        </a:ln>
      </a:spPr>
      <a:bodyPr wrap="square" lIns="137160" tIns="91440" rIns="137160">
        <a:spAutoFit/>
      </a:bodyPr>
      <a:lstStyle>
        <a:defPPr marL="0">
          <a:defRPr sz="1600" i="1" dirty="0" smtClean="0"/>
        </a:defPPr>
      </a:lst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1070</Words>
  <Application>Microsoft Office PowerPoint</Application>
  <PresentationFormat>Bildschirmpräsentation (4:3)</PresentationFormat>
  <Paragraphs>238</Paragraphs>
  <Slides>14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Larissa-Design</vt:lpstr>
      <vt:lpstr> Mobbing – Organisationale Ursachen und Ansätze zur Prävention  Dr. Eva Zedlacher Technische Universität Wien Institut für Managementwissenschaften Bereich Arbeitswissenschaft und Organisation   </vt:lpstr>
      <vt:lpstr>Agenda</vt:lpstr>
      <vt:lpstr>Mobbing</vt:lpstr>
      <vt:lpstr>Mobbing – Ursachenforschung</vt:lpstr>
      <vt:lpstr>Forschungsprojekt : „Kulturelles“ Mobbing</vt:lpstr>
      <vt:lpstr>Neues Forschungsprojekt „Workplace Bullying: Culture Matters“</vt:lpstr>
      <vt:lpstr>Neues Forschungsprojekt „Workplace Bullying: Culture Matters“</vt:lpstr>
      <vt:lpstr>Danke für Ihre Aufmerksamkeit!</vt:lpstr>
      <vt:lpstr>Empirische Untersuchung: (Sub)organisationen</vt:lpstr>
      <vt:lpstr>Forschungsdesign:  Sequential Mixed-Method </vt:lpstr>
      <vt:lpstr>Wesentliche Ergebnisse</vt:lpstr>
      <vt:lpstr>Wesentliche Ergebnisse (2)  </vt:lpstr>
      <vt:lpstr>Ausblick </vt:lpstr>
      <vt:lpstr>Danke für die Aufmerksamkeit!</vt:lpstr>
    </vt:vector>
  </TitlesOfParts>
  <Company>TU Wien - Campusversion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koeszegi</dc:creator>
  <cp:lastModifiedBy>zedlacher</cp:lastModifiedBy>
  <cp:revision>3540</cp:revision>
  <cp:lastPrinted>2011-03-28T10:29:58Z</cp:lastPrinted>
  <dcterms:created xsi:type="dcterms:W3CDTF">2011-07-08T16:16:14Z</dcterms:created>
  <dcterms:modified xsi:type="dcterms:W3CDTF">2013-09-20T06:16:51Z</dcterms:modified>
</cp:coreProperties>
</file>