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8" r:id="rId3"/>
    <p:sldId id="334" r:id="rId4"/>
    <p:sldId id="335" r:id="rId5"/>
    <p:sldId id="340" r:id="rId6"/>
    <p:sldId id="341" r:id="rId7"/>
    <p:sldId id="336" r:id="rId8"/>
    <p:sldId id="342" r:id="rId9"/>
    <p:sldId id="337" r:id="rId10"/>
    <p:sldId id="338" r:id="rId11"/>
    <p:sldId id="343" r:id="rId12"/>
    <p:sldId id="344" r:id="rId13"/>
    <p:sldId id="345" r:id="rId14"/>
    <p:sldId id="346" r:id="rId15"/>
    <p:sldId id="347" r:id="rId16"/>
    <p:sldId id="339" r:id="rId17"/>
  </p:sldIdLst>
  <p:sldSz cx="9361488" cy="6840538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7E00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7E00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7E00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7E00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7E00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7E00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7E00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7E00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7E00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1">
          <p15:clr>
            <a:srgbClr val="A4A3A4"/>
          </p15:clr>
        </p15:guide>
        <p15:guide id="2" pos="45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C34"/>
    <a:srgbClr val="009900"/>
    <a:srgbClr val="FFFF66"/>
    <a:srgbClr val="FF5A0A"/>
    <a:srgbClr val="006633"/>
    <a:srgbClr val="B0AA2B"/>
    <a:srgbClr val="E8943B"/>
    <a:srgbClr val="00AAE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7" autoAdjust="0"/>
    <p:restoredTop sz="94737" autoAdjust="0"/>
  </p:normalViewPr>
  <p:slideViewPr>
    <p:cSldViewPr>
      <p:cViewPr>
        <p:scale>
          <a:sx n="114" d="100"/>
          <a:sy n="114" d="100"/>
        </p:scale>
        <p:origin x="-1248" y="72"/>
      </p:cViewPr>
      <p:guideLst>
        <p:guide orient="horz" pos="1201"/>
        <p:guide pos="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GENDER &amp; LANDRECHTE</a:t>
            </a:r>
          </a:p>
          <a:p>
            <a:pPr>
              <a:defRPr/>
            </a:pPr>
            <a:r>
              <a:rPr lang="de-DE"/>
              <a:t>vidc – Präsentation Vergleichstudie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0" tIns="47375" rIns="94750" bIns="4737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0" tIns="47375" rIns="94750" bIns="4737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74D8E4-8E4D-46C2-8C47-09B3EADD5C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877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66763"/>
            <a:ext cx="52530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0" tIns="47375" rIns="94750" bIns="4737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0" tIns="47375" rIns="94750" bIns="4737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5FCC26-59D3-4B74-A3CD-3BE6E866C8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482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2DA65-4B10-49D5-A4F6-EAFDA6117B5E}" type="slidenum">
              <a:rPr lang="de-DE" smtClean="0"/>
              <a:pPr/>
              <a:t>1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2073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1675" y="2125663"/>
            <a:ext cx="7958138" cy="146526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4938" y="3876675"/>
            <a:ext cx="6551612" cy="174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64" y="274638"/>
            <a:ext cx="8532911" cy="841375"/>
          </a:xfrm>
          <a:prstGeom prst="rect">
            <a:avLst/>
          </a:prstGeom>
        </p:spPr>
        <p:txBody>
          <a:bodyPr anchor="b" anchorCtr="0"/>
          <a:lstStyle>
            <a:lvl1pPr>
              <a:defRPr sz="2800"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980109"/>
            <a:ext cx="8424862" cy="413017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1200"/>
              </a:spcBef>
              <a:defRPr sz="1600"/>
            </a:lvl3pPr>
            <a:lvl4pPr>
              <a:spcBef>
                <a:spcPts val="1200"/>
              </a:spcBef>
              <a:defRPr sz="14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68313" y="274638"/>
            <a:ext cx="8424862" cy="5835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Line 32"/>
          <p:cNvSpPr>
            <a:spLocks noChangeShapeType="1"/>
          </p:cNvSpPr>
          <p:nvPr userDrawn="1"/>
        </p:nvSpPr>
        <p:spPr bwMode="auto">
          <a:xfrm>
            <a:off x="0" y="5580063"/>
            <a:ext cx="68405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AT"/>
          </a:p>
        </p:txBody>
      </p:sp>
      <p:sp>
        <p:nvSpPr>
          <p:cNvPr id="3105" name="Line 33"/>
          <p:cNvSpPr>
            <a:spLocks noChangeShapeType="1"/>
          </p:cNvSpPr>
          <p:nvPr userDrawn="1"/>
        </p:nvSpPr>
        <p:spPr bwMode="auto">
          <a:xfrm>
            <a:off x="0" y="5580063"/>
            <a:ext cx="67691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AT"/>
          </a:p>
        </p:txBody>
      </p:sp>
      <p:sp>
        <p:nvSpPr>
          <p:cNvPr id="3107" name="Rectangle 35"/>
          <p:cNvSpPr>
            <a:spLocks noChangeArrowheads="1"/>
          </p:cNvSpPr>
          <p:nvPr userDrawn="1"/>
        </p:nvSpPr>
        <p:spPr bwMode="auto">
          <a:xfrm>
            <a:off x="6264920" y="6253748"/>
            <a:ext cx="2840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tabLst>
                <a:tab pos="4491038" algn="l"/>
              </a:tabLst>
              <a:defRPr/>
            </a:pP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Proposal for a Mass Appraisal System for Austria</a:t>
            </a:r>
          </a:p>
          <a:p>
            <a:pPr algn="r">
              <a:tabLst>
                <a:tab pos="4491038" algn="l"/>
              </a:tabLst>
              <a:defRPr/>
            </a:pPr>
            <a:r>
              <a:rPr lang="de-DE" sz="9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Gerhard NAVRATIL et al.</a:t>
            </a:r>
            <a:endParaRPr lang="de-DE" sz="9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8" name="Line 36"/>
          <p:cNvSpPr>
            <a:spLocks noChangeShapeType="1"/>
          </p:cNvSpPr>
          <p:nvPr userDrawn="1"/>
        </p:nvSpPr>
        <p:spPr bwMode="auto">
          <a:xfrm>
            <a:off x="431800" y="6156325"/>
            <a:ext cx="8569325" cy="0"/>
          </a:xfrm>
          <a:prstGeom prst="line">
            <a:avLst/>
          </a:prstGeom>
          <a:noFill/>
          <a:ln w="12700">
            <a:solidFill>
              <a:srgbClr val="3F7C34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AT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360264" y="6305168"/>
            <a:ext cx="29289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b="0" i="0" noProof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Presentation given at University of Ljubljana</a:t>
            </a:r>
            <a:br>
              <a:rPr lang="en-GB" sz="900" b="0" i="0" noProof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b="0" i="0" noProof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11 June 2015</a:t>
            </a:r>
            <a:endParaRPr lang="en-GB" sz="900" b="0" i="0" noProof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33" name="Grafik 16" descr="BO_Kreislogo_A5-A6_CMYK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986" y="592492"/>
            <a:ext cx="390664" cy="3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23" descr="BEV_o-Schrift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9348" y="387947"/>
            <a:ext cx="487900" cy="1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Technische Universität Wien"/>
          <p:cNvPicPr>
            <a:picLocks noChangeAspect="1" noChangeArrowheads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904"/>
          <a:stretch>
            <a:fillRect/>
          </a:stretch>
        </p:blipFill>
        <p:spPr bwMode="auto">
          <a:xfrm>
            <a:off x="8809804" y="980574"/>
            <a:ext cx="326988" cy="33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16690" y="368529"/>
            <a:ext cx="1246361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4637" y="1076743"/>
            <a:ext cx="6950740" cy="327302"/>
          </a:xfrm>
          <a:prstGeom prst="rect">
            <a:avLst/>
          </a:prstGeom>
          <a:effectLst>
            <a:softEdge rad="1270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19138" y="1267205"/>
            <a:ext cx="6336283" cy="1584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n-GB" noProof="0" dirty="0" smtClean="0"/>
              <a:t>A Proposal for a Mass Appraisal System for Austria</a:t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sz="3500" noProof="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3500" noProof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2500" b="0" noProof="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2500" b="0" noProof="0" dirty="0" smtClean="0">
                <a:solidFill>
                  <a:schemeClr val="tx1"/>
                </a:solidFill>
                <a:latin typeface="Arial" charset="0"/>
              </a:rPr>
            </a:br>
            <a:endParaRPr lang="en-GB" sz="2500" b="0" noProof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987425" y="4803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2400" b="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304" y="3132237"/>
            <a:ext cx="436245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0" dirty="0" smtClean="0">
                <a:solidFill>
                  <a:srgbClr val="3F7C34"/>
                </a:solidFill>
                <a:latin typeface="+mn-lt"/>
              </a:rPr>
              <a:t>Gerhard NAVRATIL</a:t>
            </a:r>
          </a:p>
          <a:p>
            <a:pPr>
              <a:spcBef>
                <a:spcPts val="600"/>
              </a:spcBef>
              <a:defRPr/>
            </a:pPr>
            <a:r>
              <a:rPr lang="en-GB" sz="1600" b="0" dirty="0" smtClean="0">
                <a:solidFill>
                  <a:srgbClr val="3F7C34"/>
                </a:solidFill>
                <a:latin typeface="+mn-lt"/>
              </a:rPr>
              <a:t>TU Vienna</a:t>
            </a:r>
          </a:p>
          <a:p>
            <a:pPr>
              <a:spcBef>
                <a:spcPts val="600"/>
              </a:spcBef>
              <a:defRPr/>
            </a:pPr>
            <a:r>
              <a:rPr lang="en-GB" sz="1600" b="0" dirty="0" smtClean="0">
                <a:solidFill>
                  <a:srgbClr val="3F7C34"/>
                </a:solidFill>
                <a:latin typeface="+mn-lt"/>
              </a:rPr>
              <a:t>Dept. for Geodesy and Geoinformation</a:t>
            </a:r>
          </a:p>
          <a:p>
            <a:pPr>
              <a:spcBef>
                <a:spcPts val="600"/>
              </a:spcBef>
              <a:defRPr/>
            </a:pPr>
            <a:r>
              <a:rPr lang="en-GB" sz="16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navratil@geoinfo.tuwien.ac.at</a:t>
            </a:r>
          </a:p>
          <a:p>
            <a:pPr>
              <a:spcBef>
                <a:spcPts val="600"/>
              </a:spcBef>
              <a:defRPr/>
            </a:pPr>
            <a:endParaRPr lang="en-GB" sz="16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Co-Authors:</a:t>
            </a:r>
            <a:r>
              <a:rPr lang="en-GB" sz="12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GB" sz="12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12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Julius ERNST, </a:t>
            </a:r>
            <a:r>
              <a:rPr lang="en-GB" sz="1200" b="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Anka</a:t>
            </a:r>
            <a:r>
              <a:rPr lang="en-GB" sz="12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2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LISEC, Reinfried MANSBERGER,</a:t>
            </a:r>
          </a:p>
          <a:p>
            <a:pPr>
              <a:spcBef>
                <a:spcPts val="0"/>
              </a:spcBef>
              <a:defRPr/>
            </a:pPr>
            <a:r>
              <a:rPr lang="en-GB" sz="12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Gerhard MUGGENHUBER, Christoph TWAROCH</a:t>
            </a:r>
          </a:p>
          <a:p>
            <a:pPr>
              <a:spcBef>
                <a:spcPts val="0"/>
              </a:spcBef>
              <a:defRPr/>
            </a:pPr>
            <a:r>
              <a:rPr lang="en-GB" sz="12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Eva-Maria UNGER, Reinhold </a:t>
            </a:r>
            <a:r>
              <a:rPr lang="en-GB" sz="12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WESSELY</a:t>
            </a:r>
            <a:r>
              <a:rPr lang="en-GB" sz="1600" b="0" dirty="0" smtClean="0">
                <a:solidFill>
                  <a:srgbClr val="3F7C34"/>
                </a:solidFill>
                <a:latin typeface="+mn-lt"/>
              </a:rPr>
              <a:t/>
            </a:r>
            <a:br>
              <a:rPr lang="en-GB" sz="1600" b="0" dirty="0" smtClean="0">
                <a:solidFill>
                  <a:srgbClr val="3F7C34"/>
                </a:solidFill>
                <a:latin typeface="+mn-lt"/>
              </a:rPr>
            </a:br>
            <a:endParaRPr lang="en-GB" sz="1400" b="0" dirty="0">
              <a:solidFill>
                <a:srgbClr val="3F7C34"/>
              </a:solidFill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536728" y="3076255"/>
            <a:ext cx="4536504" cy="3236340"/>
            <a:chOff x="4536728" y="3076255"/>
            <a:chExt cx="4536504" cy="3236340"/>
          </a:xfrm>
        </p:grpSpPr>
        <p:pic>
          <p:nvPicPr>
            <p:cNvPr id="1026" name="Picture 2" descr="http://blackbeard-online.de/News%20Bilder/schatzkist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728" y="3076255"/>
              <a:ext cx="4464497" cy="297385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decowunder-tapeten.de/out/pictures/master/product/1/FototapeteEV1387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167" y="3108939"/>
              <a:ext cx="4360065" cy="3203656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458" y="3564555"/>
              <a:ext cx="2774470" cy="1997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  <a:scene3d>
              <a:camera prst="perspectiveContrasting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" name="Rechteck 2"/>
          <p:cNvSpPr/>
          <p:nvPr/>
        </p:nvSpPr>
        <p:spPr bwMode="auto">
          <a:xfrm>
            <a:off x="432272" y="1116013"/>
            <a:ext cx="6552728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1" i="0" u="none" strike="noStrike" cap="none" normalizeH="0" baseline="0" dirty="0" smtClean="0">
              <a:ln>
                <a:noFill/>
              </a:ln>
              <a:solidFill>
                <a:srgbClr val="007E00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216248" y="107901"/>
            <a:ext cx="7056784" cy="1296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1" i="0" u="none" strike="noStrike" cap="none" normalizeH="0" baseline="0" dirty="0" smtClean="0">
              <a:ln>
                <a:noFill/>
              </a:ln>
              <a:solidFill>
                <a:srgbClr val="007E00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58886" y="6115669"/>
            <a:ext cx="8786353" cy="6461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1" i="0" u="none" strike="noStrike" cap="none" normalizeH="0" baseline="0" dirty="0" smtClean="0">
              <a:ln>
                <a:noFill/>
              </a:ln>
              <a:solidFill>
                <a:srgbClr val="007E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 Proposed System Design: Institution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Important requirements:</a:t>
            </a:r>
          </a:p>
          <a:p>
            <a:r>
              <a:rPr lang="en-GB" dirty="0" smtClean="0"/>
              <a:t>Knowledge required on geographical data processing, mathematical statistics, valuation, data security, distribution, …</a:t>
            </a:r>
          </a:p>
          <a:p>
            <a:r>
              <a:rPr lang="en-GB" dirty="0" smtClean="0"/>
              <a:t>Institution performing the mass appraisal should not be a beneficiary of the results (bias)</a:t>
            </a:r>
          </a:p>
          <a:p>
            <a:r>
              <a:rPr lang="en-GB" dirty="0" smtClean="0"/>
              <a:t>Unified procedures for the whole country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 Ministry of finance, municipalities, etc. are no optimal candidates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BEV a possible candidate?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6241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Proposed System Design: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Result: Value according to highest and best use</a:t>
            </a:r>
          </a:p>
          <a:p>
            <a:pPr marL="0" indent="0">
              <a:buNone/>
            </a:pPr>
            <a:r>
              <a:rPr lang="en-GB" dirty="0" smtClean="0"/>
              <a:t>Unique strategy for whole country</a:t>
            </a:r>
          </a:p>
          <a:p>
            <a:pPr lvl="1"/>
            <a:r>
              <a:rPr lang="en-GB" dirty="0" smtClean="0"/>
              <a:t>centralized management</a:t>
            </a:r>
          </a:p>
          <a:p>
            <a:pPr lvl="1"/>
            <a:r>
              <a:rPr lang="en-GB" dirty="0" smtClean="0"/>
              <a:t>decentralized collection of data on local anomalies</a:t>
            </a:r>
          </a:p>
          <a:p>
            <a:pPr lvl="1"/>
            <a:r>
              <a:rPr lang="en-GB" dirty="0" smtClean="0"/>
              <a:t>centralized computation</a:t>
            </a:r>
          </a:p>
          <a:p>
            <a:pPr lvl="1"/>
            <a:r>
              <a:rPr lang="en-GB" dirty="0" smtClean="0"/>
              <a:t>decentralized verification of results</a:t>
            </a:r>
          </a:p>
          <a:p>
            <a:pPr lvl="1"/>
            <a:r>
              <a:rPr lang="en-GB" dirty="0" smtClean="0"/>
              <a:t>centralized publication of results</a:t>
            </a:r>
          </a:p>
          <a:p>
            <a:pPr marL="0" indent="0">
              <a:buNone/>
            </a:pPr>
            <a:r>
              <a:rPr lang="en-GB" dirty="0" smtClean="0"/>
              <a:t>Commissions</a:t>
            </a:r>
          </a:p>
          <a:p>
            <a:pPr lvl="1"/>
            <a:r>
              <a:rPr lang="en-GB" dirty="0" smtClean="0"/>
              <a:t>General commission (supervise processes, guarantee equality and transparency)</a:t>
            </a:r>
          </a:p>
          <a:p>
            <a:pPr lvl="1"/>
            <a:r>
              <a:rPr lang="en-GB" dirty="0" smtClean="0"/>
              <a:t>Local commission to supervise the local process and evaluate the results for specific regions (integration of local experts by PPP possible)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7852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Proposed System Design: Object of 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Object is the </a:t>
            </a:r>
            <a:r>
              <a:rPr lang="en-GB" b="1" dirty="0" smtClean="0"/>
              <a:t>property</a:t>
            </a:r>
            <a:r>
              <a:rPr lang="en-GB" dirty="0" smtClean="0"/>
              <a:t>: Land + Constructions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Numerous </a:t>
            </a:r>
            <a:r>
              <a:rPr lang="en-GB" b="1" dirty="0" smtClean="0"/>
              <a:t>challenges</a:t>
            </a:r>
            <a:r>
              <a:rPr lang="en-GB" dirty="0" smtClean="0"/>
              <a:t>:</a:t>
            </a:r>
          </a:p>
          <a:p>
            <a:r>
              <a:rPr lang="en-GB" dirty="0" smtClean="0"/>
              <a:t>Constructions can increase or decrease the value on land market</a:t>
            </a:r>
          </a:p>
          <a:p>
            <a:r>
              <a:rPr lang="en-GB" dirty="0" smtClean="0"/>
              <a:t>Quality of construction based on quality of maintenance</a:t>
            </a:r>
          </a:p>
          <a:p>
            <a:r>
              <a:rPr lang="en-GB" dirty="0" smtClean="0"/>
              <a:t>Uniform treatment of areas covered by buildings and open land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Result has to be on parcel level</a:t>
            </a:r>
          </a:p>
          <a:p>
            <a:pPr marL="0" indent="0">
              <a:buNone/>
            </a:pPr>
            <a:r>
              <a:rPr lang="en-GB" b="1" dirty="0" smtClean="0"/>
              <a:t>Hierarchical approach</a:t>
            </a:r>
            <a:r>
              <a:rPr lang="en-GB" dirty="0" smtClean="0"/>
              <a:t>: zones of similar value (based on market observation), then parcel, then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514631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Proposed System Design: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Simplification necessary: Regions are grouped based on land value (e.g., Sweden)</a:t>
            </a:r>
          </a:p>
          <a:p>
            <a:pPr marL="457200" lvl="1" indent="0">
              <a:buNone/>
            </a:pPr>
            <a:r>
              <a:rPr lang="en-GB" dirty="0" smtClean="0"/>
              <a:t>Possible starting point: Nomenclature of Territorial Units provided by Statistics (NUTS)</a:t>
            </a:r>
          </a:p>
          <a:p>
            <a:pPr marL="0" indent="0">
              <a:buNone/>
            </a:pPr>
            <a:r>
              <a:rPr lang="en-GB" dirty="0" smtClean="0"/>
              <a:t>Hierarchical approach</a:t>
            </a:r>
          </a:p>
          <a:p>
            <a:pPr lvl="1"/>
            <a:r>
              <a:rPr lang="en-GB" dirty="0" smtClean="0"/>
              <a:t>First classification based on land use</a:t>
            </a:r>
          </a:p>
          <a:p>
            <a:pPr lvl="1"/>
            <a:r>
              <a:rPr lang="en-GB" dirty="0" smtClean="0"/>
              <a:t>Second classification based on land value</a:t>
            </a:r>
            <a:br>
              <a:rPr lang="en-GB" dirty="0" smtClean="0"/>
            </a:br>
            <a:r>
              <a:rPr lang="en-GB" dirty="0" smtClean="0"/>
              <a:t>Valuation of sample properties, parameters for supplements and reductions</a:t>
            </a:r>
          </a:p>
          <a:p>
            <a:pPr marL="0" indent="0">
              <a:buNone/>
            </a:pPr>
            <a:r>
              <a:rPr lang="en-GB" dirty="0" smtClean="0"/>
              <a:t>Constant market observation provides feedback on quality of results</a:t>
            </a:r>
          </a:p>
          <a:p>
            <a:pPr marL="0" indent="0">
              <a:buNone/>
            </a:pPr>
            <a:r>
              <a:rPr lang="en-GB" dirty="0" smtClean="0"/>
              <a:t>Valuation must be done in regular intervals, e.g., every 3 years (3 federal states each year), extrapolation between the valuations</a:t>
            </a:r>
          </a:p>
        </p:txBody>
      </p:sp>
    </p:spTree>
    <p:extLst>
      <p:ext uri="{BB962C8B-B14F-4D97-AF65-F5344CB8AC3E}">
        <p14:creationId xmlns:p14="http://schemas.microsoft.com/office/powerpoint/2010/main" val="24171670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Proposed System Design: Publication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Land owner gets</a:t>
            </a:r>
          </a:p>
          <a:p>
            <a:r>
              <a:rPr lang="en-GB" dirty="0" smtClean="0"/>
              <a:t>Result of valuation</a:t>
            </a:r>
          </a:p>
          <a:p>
            <a:r>
              <a:rPr lang="en-GB" dirty="0" smtClean="0"/>
              <a:t>Data used</a:t>
            </a:r>
          </a:p>
          <a:p>
            <a:pPr marL="0" indent="0">
              <a:buNone/>
            </a:pPr>
            <a:r>
              <a:rPr lang="en-GB" dirty="0" smtClean="0"/>
              <a:t>Land owners is notified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following information has to </a:t>
            </a:r>
            <a:r>
              <a:rPr lang="en-GB" dirty="0"/>
              <a:t>be </a:t>
            </a:r>
            <a:r>
              <a:rPr lang="en-GB" dirty="0" smtClean="0"/>
              <a:t>publicly accessible</a:t>
            </a:r>
          </a:p>
          <a:p>
            <a:r>
              <a:rPr lang="en-GB" dirty="0" smtClean="0"/>
              <a:t>Generalized results of valuation (in accordance with data protection laws)</a:t>
            </a:r>
          </a:p>
          <a:p>
            <a:r>
              <a:rPr lang="en-GB" dirty="0" smtClean="0"/>
              <a:t>Models, parameters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1976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Proposed System Design: Appeal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 appeal based on individual valuation!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Appeal possible because data wrong (e.g., size of parcel) or incomplete (e.g., new construction) </a:t>
            </a:r>
            <a:r>
              <a:rPr lang="en-GB" dirty="0" smtClean="0">
                <a:sym typeface="Wingdings" panose="05000000000000000000" pitchFamily="2" charset="2"/>
              </a:rPr>
              <a:t> recalculation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Requires exhaustive list of data that can be used for the valuation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Appeal on selected sample properties should be possible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Proposed time limit: 4 weeks after notification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8865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Conclusions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Mass appraisal is a good instrument and the results are important and beneficial for </a:t>
            </a:r>
            <a:br>
              <a:rPr lang="en-GB" dirty="0" smtClean="0"/>
            </a:br>
            <a:r>
              <a:rPr lang="en-GB" dirty="0" smtClean="0"/>
              <a:t>public administration and business decisions</a:t>
            </a:r>
          </a:p>
          <a:p>
            <a:pPr lvl="1"/>
            <a:r>
              <a:rPr lang="en-GB" dirty="0" smtClean="0"/>
              <a:t>Reduced risk</a:t>
            </a:r>
          </a:p>
          <a:p>
            <a:pPr lvl="1"/>
            <a:r>
              <a:rPr lang="en-GB" dirty="0" smtClean="0"/>
              <a:t>Improved transparency and objectivity – increased acceptance of decisions</a:t>
            </a:r>
          </a:p>
          <a:p>
            <a:r>
              <a:rPr lang="en-GB" dirty="0" smtClean="0"/>
              <a:t>Implementation would require reasonable expenses – data is available</a:t>
            </a:r>
          </a:p>
          <a:p>
            <a:r>
              <a:rPr lang="en-GB" dirty="0" smtClean="0"/>
              <a:t>Decisions are necessary, e.g.</a:t>
            </a:r>
          </a:p>
          <a:p>
            <a:pPr lvl="1"/>
            <a:r>
              <a:rPr lang="en-GB" dirty="0" smtClean="0"/>
              <a:t>Residual value or pure land value?</a:t>
            </a:r>
          </a:p>
          <a:p>
            <a:pPr lvl="1"/>
            <a:r>
              <a:rPr lang="en-GB" dirty="0" smtClean="0"/>
              <a:t>Transparency vs. data protection</a:t>
            </a:r>
          </a:p>
          <a:p>
            <a:pPr lvl="1"/>
            <a:r>
              <a:rPr lang="en-GB" dirty="0" smtClean="0"/>
              <a:t>Intended quality (70%, 80%, 90%?)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08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2"/>
          <p:cNvSpPr>
            <a:spLocks noGrp="1"/>
          </p:cNvSpPr>
          <p:nvPr>
            <p:ph idx="1"/>
          </p:nvPr>
        </p:nvSpPr>
        <p:spPr bwMode="auto">
          <a:xfrm>
            <a:off x="468313" y="1980110"/>
            <a:ext cx="5724599" cy="40324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noProof="0" dirty="0" smtClean="0"/>
              <a:t>Introduction</a:t>
            </a:r>
          </a:p>
          <a:p>
            <a:r>
              <a:rPr lang="en-GB" noProof="0" dirty="0" smtClean="0"/>
              <a:t>Current Situation</a:t>
            </a:r>
          </a:p>
          <a:p>
            <a:r>
              <a:rPr lang="en-GB" noProof="0" dirty="0" smtClean="0"/>
              <a:t>Principles for Mass Appraisal</a:t>
            </a:r>
          </a:p>
          <a:p>
            <a:r>
              <a:rPr lang="en-GB" noProof="0" dirty="0" smtClean="0"/>
              <a:t>Available Data and their Use</a:t>
            </a:r>
          </a:p>
          <a:p>
            <a:r>
              <a:rPr lang="en-GB" noProof="0" dirty="0" smtClean="0"/>
              <a:t>A Proposed System Design</a:t>
            </a:r>
          </a:p>
          <a:p>
            <a:r>
              <a:rPr lang="en-GB" noProof="0" dirty="0" smtClean="0"/>
              <a:t>Conclusions</a:t>
            </a:r>
          </a:p>
        </p:txBody>
      </p:sp>
      <p:sp>
        <p:nvSpPr>
          <p:cNvPr id="9221" name="Rechteck 6"/>
          <p:cNvSpPr>
            <a:spLocks noChangeArrowheads="1"/>
          </p:cNvSpPr>
          <p:nvPr/>
        </p:nvSpPr>
        <p:spPr bwMode="auto">
          <a:xfrm>
            <a:off x="3168650" y="5724525"/>
            <a:ext cx="792163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Content</a:t>
            </a:r>
            <a:endParaRPr lang="en-GB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Introduction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980109"/>
            <a:ext cx="8532911" cy="413017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Land is an immovable part of the wealth of a nation</a:t>
            </a:r>
          </a:p>
          <a:p>
            <a:pPr marL="0" indent="0">
              <a:buNone/>
            </a:pPr>
            <a:r>
              <a:rPr lang="en-GB" noProof="0" dirty="0" smtClean="0"/>
              <a:t>Taxation of land is a stable source of income for the state if</a:t>
            </a:r>
          </a:p>
          <a:p>
            <a:pPr marL="760413" lvl="1" indent="-360363"/>
            <a:r>
              <a:rPr lang="en-GB" noProof="0" dirty="0" smtClean="0"/>
              <a:t>there is an inventory of land and land owners (cadastre + land register) and</a:t>
            </a:r>
          </a:p>
          <a:p>
            <a:pPr marL="760413" lvl="1" indent="-360363"/>
            <a:r>
              <a:rPr lang="en-GB" noProof="0" dirty="0" smtClean="0"/>
              <a:t>the value of land is known.</a:t>
            </a:r>
          </a:p>
          <a:p>
            <a:pPr marL="0" indent="0">
              <a:buNone/>
            </a:pPr>
            <a:r>
              <a:rPr lang="en-GB" noProof="0" dirty="0" smtClean="0"/>
              <a:t>We know how to build inventories</a:t>
            </a:r>
          </a:p>
          <a:p>
            <a:pPr marL="0" indent="0">
              <a:buNone/>
            </a:pPr>
            <a:r>
              <a:rPr lang="en-GB" noProof="0" dirty="0" smtClean="0"/>
              <a:t>How do we assess the value? The 3 possibilities are</a:t>
            </a:r>
          </a:p>
          <a:p>
            <a:pPr marL="760413" lvl="1" indent="-360363"/>
            <a:r>
              <a:rPr lang="en-GB" noProof="0" dirty="0" smtClean="0"/>
              <a:t>Sales comparison approach</a:t>
            </a:r>
          </a:p>
          <a:p>
            <a:pPr marL="760413" lvl="1" indent="-360363"/>
            <a:r>
              <a:rPr lang="en-GB" noProof="0" dirty="0" smtClean="0"/>
              <a:t>Income approach</a:t>
            </a:r>
          </a:p>
          <a:p>
            <a:pPr marL="760413" lvl="1" indent="-360363"/>
            <a:r>
              <a:rPr lang="en-GB" noProof="0" dirty="0" smtClean="0"/>
              <a:t>Cost approach</a:t>
            </a:r>
          </a:p>
          <a:p>
            <a:pPr marL="0" indent="0">
              <a:buNone/>
            </a:pPr>
            <a:r>
              <a:rPr lang="en-GB" noProof="0" dirty="0" smtClean="0"/>
              <a:t>Individual assessment of value is inappropriate for public administration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1036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Current Situation (1)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 smtClean="0"/>
              <a:t>Several fees in Austria are based on the productivity of the land</a:t>
            </a:r>
          </a:p>
          <a:p>
            <a:pPr marL="0" indent="0">
              <a:buNone/>
            </a:pPr>
            <a:r>
              <a:rPr lang="en-GB" noProof="0" dirty="0" smtClean="0"/>
              <a:t>Productivity is determined by natural parameters (soil quality, terrain, location, etc.)</a:t>
            </a:r>
            <a:br>
              <a:rPr lang="en-GB" noProof="0" dirty="0" smtClean="0"/>
            </a:br>
            <a:r>
              <a:rPr lang="en-GB" noProof="0" dirty="0" smtClean="0"/>
              <a:t>Improvement by land owner is disregarded</a:t>
            </a:r>
          </a:p>
          <a:p>
            <a:pPr marL="0" indent="0">
              <a:buNone/>
            </a:pPr>
            <a:r>
              <a:rPr lang="en-GB" noProof="0" dirty="0" smtClean="0"/>
              <a:t>Basis for calculations is the unit value („</a:t>
            </a:r>
            <a:r>
              <a:rPr lang="en-GB" noProof="0" dirty="0" err="1" smtClean="0"/>
              <a:t>Einheitswert</a:t>
            </a:r>
            <a:r>
              <a:rPr lang="en-GB" noProof="0" dirty="0" smtClean="0"/>
              <a:t>“) since 1955</a:t>
            </a:r>
          </a:p>
          <a:p>
            <a:r>
              <a:rPr lang="en-GB" noProof="0" dirty="0" smtClean="0"/>
              <a:t>Last determination of unit values: January 1</a:t>
            </a:r>
            <a:r>
              <a:rPr lang="en-GB" baseline="30000" noProof="0" dirty="0" smtClean="0"/>
              <a:t>st</a:t>
            </a:r>
            <a:r>
              <a:rPr lang="en-GB" noProof="0" dirty="0" smtClean="0"/>
              <a:t> 1972</a:t>
            </a:r>
          </a:p>
          <a:p>
            <a:r>
              <a:rPr lang="en-GB" dirty="0"/>
              <a:t>Last determination </a:t>
            </a:r>
            <a:r>
              <a:rPr lang="en-GB" dirty="0" smtClean="0"/>
              <a:t>of unit values for </a:t>
            </a:r>
            <a:r>
              <a:rPr lang="en-GB" dirty="0"/>
              <a:t>agricultural land and </a:t>
            </a:r>
            <a:r>
              <a:rPr lang="en-GB" dirty="0" smtClean="0"/>
              <a:t>forests: January 1</a:t>
            </a:r>
            <a:r>
              <a:rPr lang="en-GB" baseline="30000" dirty="0" smtClean="0"/>
              <a:t>st</a:t>
            </a:r>
            <a:r>
              <a:rPr lang="en-GB" dirty="0" smtClean="0"/>
              <a:t> 1988</a:t>
            </a:r>
          </a:p>
        </p:txBody>
      </p:sp>
    </p:spTree>
    <p:extLst>
      <p:ext uri="{BB962C8B-B14F-4D97-AF65-F5344CB8AC3E}">
        <p14:creationId xmlns:p14="http://schemas.microsoft.com/office/powerpoint/2010/main" val="42876830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Situation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buNone/>
            </a:pPr>
            <a:r>
              <a:rPr lang="en-GB" dirty="0"/>
              <a:t>1992, </a:t>
            </a:r>
            <a:r>
              <a:rPr lang="en-GB" dirty="0" err="1"/>
              <a:t>VwGH</a:t>
            </a:r>
            <a:r>
              <a:rPr lang="en-GB" dirty="0"/>
              <a:t> </a:t>
            </a:r>
            <a:r>
              <a:rPr lang="en-GB" dirty="0" smtClean="0"/>
              <a:t>(administrative court): </a:t>
            </a:r>
            <a:r>
              <a:rPr lang="en-GB" dirty="0"/>
              <a:t>Unit values </a:t>
            </a:r>
            <a:r>
              <a:rPr lang="en-GB" dirty="0" smtClean="0"/>
              <a:t>only </a:t>
            </a:r>
            <a:r>
              <a:rPr lang="en-GB" dirty="0"/>
              <a:t>a fraction of market values</a:t>
            </a:r>
          </a:p>
          <a:p>
            <a:pPr marL="360363" indent="-360363">
              <a:buNone/>
            </a:pPr>
            <a:r>
              <a:rPr lang="en-GB" dirty="0" smtClean="0"/>
              <a:t>1994, </a:t>
            </a:r>
            <a:r>
              <a:rPr lang="en-GB" dirty="0" err="1" smtClean="0"/>
              <a:t>VwGH</a:t>
            </a:r>
            <a:r>
              <a:rPr lang="en-GB" dirty="0" smtClean="0"/>
              <a:t>: </a:t>
            </a:r>
            <a:r>
              <a:rPr lang="en-GB" dirty="0"/>
              <a:t>Differences are increasing, regional differences in </a:t>
            </a:r>
            <a:r>
              <a:rPr lang="en-GB" dirty="0" smtClean="0"/>
              <a:t>development</a:t>
            </a:r>
          </a:p>
          <a:p>
            <a:pPr marL="360363" indent="-360363">
              <a:buNone/>
            </a:pPr>
            <a:r>
              <a:rPr lang="en-GB" dirty="0" smtClean="0"/>
              <a:t>2006/10, </a:t>
            </a:r>
            <a:r>
              <a:rPr lang="en-GB" dirty="0" err="1" smtClean="0"/>
              <a:t>VfGH</a:t>
            </a:r>
            <a:r>
              <a:rPr lang="en-GB" dirty="0" smtClean="0"/>
              <a:t> (constitutional court): 2 cases with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HUGE</a:t>
            </a:r>
            <a:r>
              <a:rPr lang="en-GB" dirty="0" smtClean="0"/>
              <a:t> differences</a:t>
            </a:r>
            <a:br>
              <a:rPr lang="en-GB" dirty="0" smtClean="0"/>
            </a:br>
            <a:r>
              <a:rPr lang="en-GB" dirty="0" smtClean="0"/>
              <a:t>(15.000 € vs 2.5 Million €)</a:t>
            </a:r>
          </a:p>
          <a:p>
            <a:pPr marL="360363" indent="-360363">
              <a:buNone/>
            </a:pPr>
            <a:r>
              <a:rPr lang="en-GB" dirty="0" smtClean="0"/>
              <a:t>2007, </a:t>
            </a:r>
            <a:r>
              <a:rPr lang="en-GB" dirty="0" err="1" smtClean="0"/>
              <a:t>VfGH</a:t>
            </a:r>
            <a:r>
              <a:rPr lang="en-GB" dirty="0" smtClean="0"/>
              <a:t>: Missing equality </a:t>
            </a:r>
            <a:r>
              <a:rPr lang="en-GB" dirty="0" smtClean="0">
                <a:sym typeface="Wingdings" panose="05000000000000000000" pitchFamily="2" charset="2"/>
              </a:rPr>
              <a:t> inheritance tax and gift tax suspended</a:t>
            </a:r>
          </a:p>
          <a:p>
            <a:pPr marL="360363" indent="-360363">
              <a:buNone/>
            </a:pPr>
            <a:r>
              <a:rPr lang="en-GB" dirty="0" smtClean="0">
                <a:sym typeface="Wingdings" panose="05000000000000000000" pitchFamily="2" charset="2"/>
              </a:rPr>
              <a:t>2011, </a:t>
            </a:r>
            <a:r>
              <a:rPr lang="en-GB" dirty="0" err="1" smtClean="0"/>
              <a:t>VfGH</a:t>
            </a:r>
            <a:r>
              <a:rPr lang="en-GB" dirty="0" smtClean="0"/>
              <a:t>: Available unit values unusable for registration fees at land register</a:t>
            </a:r>
          </a:p>
          <a:p>
            <a:pPr marL="360363" indent="-360363">
              <a:buNone/>
            </a:pPr>
            <a:r>
              <a:rPr lang="en-GB" dirty="0" smtClean="0"/>
              <a:t>2012, </a:t>
            </a:r>
            <a:r>
              <a:rPr lang="en-GB" dirty="0" err="1" smtClean="0"/>
              <a:t>VfGH</a:t>
            </a:r>
            <a:r>
              <a:rPr lang="en-GB" dirty="0" smtClean="0"/>
              <a:t>: </a:t>
            </a:r>
            <a:r>
              <a:rPr lang="en-GB" dirty="0"/>
              <a:t>Available unit values </a:t>
            </a:r>
            <a:r>
              <a:rPr lang="en-GB" dirty="0" smtClean="0"/>
              <a:t>unusable for ownership acquisition tax</a:t>
            </a:r>
          </a:p>
        </p:txBody>
      </p:sp>
    </p:spTree>
    <p:extLst>
      <p:ext uri="{BB962C8B-B14F-4D97-AF65-F5344CB8AC3E}">
        <p14:creationId xmlns:p14="http://schemas.microsoft.com/office/powerpoint/2010/main" val="26687227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Situation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None/>
            </a:pPr>
            <a:r>
              <a:rPr lang="en-GB" dirty="0"/>
              <a:t>New determination of unit </a:t>
            </a:r>
            <a:r>
              <a:rPr lang="en-GB" dirty="0" smtClean="0"/>
              <a:t>values for agricultural areas and forests </a:t>
            </a:r>
            <a:r>
              <a:rPr lang="en-GB" smtClean="0"/>
              <a:t>(productivity):</a:t>
            </a:r>
            <a:br>
              <a:rPr lang="en-GB" smtClean="0"/>
            </a:br>
            <a:r>
              <a:rPr lang="en-GB" smtClean="0"/>
              <a:t>January </a:t>
            </a: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en-GB" dirty="0" smtClean="0"/>
              <a:t>2014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2015: Proposal for new basis of ownership acquisition tax</a:t>
            </a:r>
          </a:p>
          <a:p>
            <a:pPr lvl="1"/>
            <a:r>
              <a:rPr lang="en-GB" dirty="0" smtClean="0"/>
              <a:t>Tax computed from value of property (including constructions?)</a:t>
            </a:r>
          </a:p>
          <a:p>
            <a:pPr lvl="1"/>
            <a:r>
              <a:rPr lang="en-GB" dirty="0" smtClean="0"/>
              <a:t>Ministry of finance specifies detailed regulations how this is done</a:t>
            </a:r>
          </a:p>
          <a:p>
            <a:pPr lvl="1"/>
            <a:r>
              <a:rPr lang="en-GB" dirty="0" smtClean="0"/>
              <a:t>Value must only be used for taxation purpose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016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Principles for Mass Appraisal (1)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 smtClean="0"/>
              <a:t>Object of mass appraisal</a:t>
            </a:r>
            <a:r>
              <a:rPr lang="en-GB" noProof="0" dirty="0" smtClean="0"/>
              <a:t>: All parcels of the country</a:t>
            </a:r>
            <a:br>
              <a:rPr lang="en-GB" noProof="0" dirty="0" smtClean="0"/>
            </a:br>
            <a:r>
              <a:rPr lang="en-GB" noProof="0" dirty="0" smtClean="0"/>
              <a:t>Large quantity of parcels in short time </a:t>
            </a:r>
            <a:r>
              <a:rPr lang="en-GB" noProof="0" dirty="0" smtClean="0">
                <a:sym typeface="Wingdings" panose="05000000000000000000" pitchFamily="2" charset="2"/>
              </a:rPr>
              <a:t> less details than individual valuation  (small) deviations possible</a:t>
            </a:r>
          </a:p>
          <a:p>
            <a:r>
              <a:rPr lang="en-GB" b="1" noProof="0" dirty="0" smtClean="0">
                <a:sym typeface="Wingdings" panose="05000000000000000000" pitchFamily="2" charset="2"/>
              </a:rPr>
              <a:t>Estimations close to market value</a:t>
            </a:r>
            <a:r>
              <a:rPr lang="en-GB" noProof="0" dirty="0" smtClean="0">
                <a:sym typeface="Wingdings" panose="05000000000000000000" pitchFamily="2" charset="2"/>
              </a:rPr>
              <a:t>: Values shall represent the market but it is an extrapolation problem!</a:t>
            </a:r>
          </a:p>
          <a:p>
            <a:r>
              <a:rPr lang="en-GB" b="1" noProof="0" dirty="0" smtClean="0">
                <a:sym typeface="Wingdings" panose="05000000000000000000" pitchFamily="2" charset="2"/>
              </a:rPr>
              <a:t>Transparent and traceable</a:t>
            </a:r>
            <a:r>
              <a:rPr lang="en-GB" noProof="0" dirty="0" smtClean="0">
                <a:sym typeface="Wingdings" panose="05000000000000000000" pitchFamily="2" charset="2"/>
              </a:rPr>
              <a:t>: Processes and results must be (at least theoretically) traceable, used data must be documented</a:t>
            </a:r>
          </a:p>
          <a:p>
            <a:r>
              <a:rPr lang="en-GB" b="1" noProof="0" dirty="0" smtClean="0">
                <a:sym typeface="Wingdings" panose="05000000000000000000" pitchFamily="2" charset="2"/>
              </a:rPr>
              <a:t>Principle of publicity</a:t>
            </a:r>
            <a:r>
              <a:rPr lang="en-GB" noProof="0" dirty="0" smtClean="0">
                <a:sym typeface="Wingdings" panose="05000000000000000000" pitchFamily="2" charset="2"/>
              </a:rPr>
              <a:t>: Current and previous results must be public. The results represent the economic development. Publications must obey data protection laws (aggregation).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01341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for Mass Appraisal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Consideration of local anomalies</a:t>
            </a:r>
            <a:r>
              <a:rPr lang="en-GB" dirty="0" smtClean="0"/>
              <a:t>: Differences resulting from local micro-economy (e.g., </a:t>
            </a:r>
            <a:r>
              <a:rPr lang="en-GB" dirty="0" err="1" smtClean="0"/>
              <a:t>Kitzbühel</a:t>
            </a:r>
            <a:r>
              <a:rPr lang="en-GB" dirty="0" smtClean="0"/>
              <a:t>) </a:t>
            </a:r>
          </a:p>
          <a:p>
            <a:r>
              <a:rPr lang="en-GB" b="1" dirty="0" smtClean="0"/>
              <a:t>Completeness</a:t>
            </a:r>
            <a:r>
              <a:rPr lang="en-GB" dirty="0" smtClean="0"/>
              <a:t>: All properties have to be valuated, including public land</a:t>
            </a:r>
          </a:p>
          <a:p>
            <a:r>
              <a:rPr lang="en-GB" b="1" dirty="0" smtClean="0"/>
              <a:t>Right of appeal</a:t>
            </a:r>
            <a:r>
              <a:rPr lang="en-GB" dirty="0" smtClean="0"/>
              <a:t>: In a democracy necessary but limitation of arguments (use of wrong data but not difference to individual valuation)</a:t>
            </a:r>
          </a:p>
          <a:p>
            <a:r>
              <a:rPr lang="en-GB" b="1" dirty="0" smtClean="0"/>
              <a:t>Multifunctional use</a:t>
            </a:r>
            <a:r>
              <a:rPr lang="en-GB" dirty="0" smtClean="0"/>
              <a:t>: Results should be used in a wide variety of public administration and economy (e.g., taxation, spatial planning, disaster support, insurance, banking, 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0394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Available Data and their Use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Reinfried‘s</a:t>
            </a:r>
            <a:r>
              <a:rPr lang="en-GB" dirty="0" smtClean="0"/>
              <a:t> presentation showed that</a:t>
            </a:r>
          </a:p>
          <a:p>
            <a:pPr lvl="1"/>
            <a:r>
              <a:rPr lang="en-GB" dirty="0" smtClean="0"/>
              <a:t>huge amounts of value describing data are available</a:t>
            </a:r>
          </a:p>
          <a:p>
            <a:pPr lvl="1"/>
            <a:r>
              <a:rPr lang="en-GB" dirty="0" smtClean="0"/>
              <a:t>they have different quality and relevance</a:t>
            </a:r>
          </a:p>
          <a:p>
            <a:pPr lvl="1"/>
            <a:r>
              <a:rPr lang="en-GB" dirty="0" smtClean="0"/>
              <a:t>we can use available data from non-official sources</a:t>
            </a:r>
          </a:p>
          <a:p>
            <a:pPr lvl="1"/>
            <a:r>
              <a:rPr lang="en-GB" dirty="0" smtClean="0"/>
              <a:t>we need a proper model to do the valuation</a:t>
            </a:r>
          </a:p>
          <a:p>
            <a:pPr marL="0" indent="0">
              <a:buNone/>
            </a:pPr>
            <a:r>
              <a:rPr lang="en-GB" dirty="0" smtClean="0"/>
              <a:t>Use of large amount of data: Exponential workload in data management and in computations </a:t>
            </a:r>
            <a:r>
              <a:rPr lang="en-GB" dirty="0" smtClean="0">
                <a:sym typeface="Wingdings" panose="05000000000000000000" pitchFamily="2" charset="2"/>
              </a:rPr>
              <a:t> selection process is essential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Goal should be </a:t>
            </a:r>
            <a:r>
              <a:rPr lang="en-GB" b="1" dirty="0" smtClean="0">
                <a:sym typeface="Wingdings" panose="05000000000000000000" pitchFamily="2" charset="2"/>
              </a:rPr>
              <a:t>reasonable quality of valuation</a:t>
            </a:r>
            <a:r>
              <a:rPr lang="en-GB" dirty="0" smtClean="0">
                <a:sym typeface="Wingdings" panose="05000000000000000000" pitchFamily="2" charset="2"/>
              </a:rPr>
              <a:t>, not best result possible!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0197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OKU-Marketing">
  <a:themeElements>
    <a:clrScheme name="">
      <a:dk1>
        <a:srgbClr val="000000"/>
      </a:dk1>
      <a:lt1>
        <a:srgbClr val="FFFFFF"/>
      </a:lt1>
      <a:dk2>
        <a:srgbClr val="A6173B"/>
      </a:dk2>
      <a:lt2>
        <a:srgbClr val="666369"/>
      </a:lt2>
      <a:accent1>
        <a:srgbClr val="DBDADC"/>
      </a:accent1>
      <a:accent2>
        <a:srgbClr val="D49486"/>
      </a:accent2>
      <a:accent3>
        <a:srgbClr val="FFFFFF"/>
      </a:accent3>
      <a:accent4>
        <a:srgbClr val="000000"/>
      </a:accent4>
      <a:accent5>
        <a:srgbClr val="EAEAEB"/>
      </a:accent5>
      <a:accent6>
        <a:srgbClr val="C08679"/>
      </a:accent6>
      <a:hlink>
        <a:srgbClr val="CCCCFF"/>
      </a:hlink>
      <a:folHlink>
        <a:srgbClr val="B5B3B7"/>
      </a:folHlink>
    </a:clrScheme>
    <a:fontScheme name="BOKU-Marketi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3200" b="1" i="0" u="none" strike="noStrike" cap="none" normalizeH="0" baseline="0" smtClean="0">
            <a:ln>
              <a:noFill/>
            </a:ln>
            <a:solidFill>
              <a:srgbClr val="007E00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3200" b="1" i="0" u="none" strike="noStrike" cap="none" normalizeH="0" baseline="0" smtClean="0">
            <a:ln>
              <a:noFill/>
            </a:ln>
            <a:solidFill>
              <a:srgbClr val="007E00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KU-Marke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KU-Marke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G:\UL\ULU\daten\martin\_atexte\boku\Vizerektorat\CD\BOKU-Marketing.ppt</Template>
  <TotalTime>0</TotalTime>
  <Words>779</Words>
  <Application>Microsoft Office PowerPoint</Application>
  <PresentationFormat>Custom</PresentationFormat>
  <Paragraphs>130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BOKU-Marketing</vt:lpstr>
      <vt:lpstr>A Proposal for a Mass Appraisal System for Austria       </vt:lpstr>
      <vt:lpstr>Content</vt:lpstr>
      <vt:lpstr>Introduction</vt:lpstr>
      <vt:lpstr>Current Situation (1)</vt:lpstr>
      <vt:lpstr>Current Situation (2)</vt:lpstr>
      <vt:lpstr>Current Situation (3)</vt:lpstr>
      <vt:lpstr>Principles for Mass Appraisal (1)</vt:lpstr>
      <vt:lpstr>Principles for Mass Appraisal (2)</vt:lpstr>
      <vt:lpstr>Available Data and their Use</vt:lpstr>
      <vt:lpstr>A Proposed System Design: Institution</vt:lpstr>
      <vt:lpstr>A Proposed System Design: Methodology</vt:lpstr>
      <vt:lpstr>A Proposed System Design: Object of Valuation</vt:lpstr>
      <vt:lpstr>A Proposed System Design: Procedure</vt:lpstr>
      <vt:lpstr>A Proposed System Design: Publication</vt:lpstr>
      <vt:lpstr>A Proposed System Design: Appeal</vt:lpstr>
      <vt:lpstr>Conclusions</vt:lpstr>
    </vt:vector>
  </TitlesOfParts>
  <Company>IVFL/BOKU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MANSBERGER</dc:creator>
  <cp:lastModifiedBy>Gerhard</cp:lastModifiedBy>
  <cp:revision>310</cp:revision>
  <cp:lastPrinted>2015-06-10T10:21:14Z</cp:lastPrinted>
  <dcterms:created xsi:type="dcterms:W3CDTF">2003-09-23T06:28:36Z</dcterms:created>
  <dcterms:modified xsi:type="dcterms:W3CDTF">2015-06-10T18:34:20Z</dcterms:modified>
</cp:coreProperties>
</file>