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5" r:id="rId5"/>
    <p:sldId id="261" r:id="rId6"/>
    <p:sldId id="263" r:id="rId7"/>
    <p:sldId id="264" r:id="rId8"/>
    <p:sldId id="275" r:id="rId9"/>
    <p:sldId id="266" r:id="rId10"/>
    <p:sldId id="267" r:id="rId11"/>
    <p:sldId id="268" r:id="rId12"/>
    <p:sldId id="269" r:id="rId13"/>
    <p:sldId id="270" r:id="rId14"/>
    <p:sldId id="276" r:id="rId15"/>
    <p:sldId id="271" r:id="rId16"/>
    <p:sldId id="272" r:id="rId17"/>
    <p:sldId id="273" r:id="rId18"/>
    <p:sldId id="277" r:id="rId19"/>
    <p:sldId id="278" r:id="rId20"/>
    <p:sldId id="274" r:id="rId21"/>
  </p:sldIdLst>
  <p:sldSz cx="9144000" cy="6858000" type="screen4x3"/>
  <p:notesSz cx="6797675" cy="9928225"/>
  <p:embeddedFontLst>
    <p:embeddedFont>
      <p:font typeface="Wingdings 2" panose="05020102010507070707" pitchFamily="18" charset="2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custDataLst>
    <p:tags r:id="rId27"/>
  </p:custDataLst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768">
          <p15:clr>
            <a:srgbClr val="A4A3A4"/>
          </p15:clr>
        </p15:guide>
        <p15:guide id="4" pos="2880">
          <p15:clr>
            <a:srgbClr val="A4A3A4"/>
          </p15:clr>
        </p15:guide>
        <p15:guide id="5" pos="150">
          <p15:clr>
            <a:srgbClr val="A4A3A4"/>
          </p15:clr>
        </p15:guide>
        <p15:guide id="6" pos="5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42F"/>
    <a:srgbClr val="C22514"/>
    <a:srgbClr val="BA122B"/>
    <a:srgbClr val="EC8C9C"/>
    <a:srgbClr val="4D4D4D"/>
    <a:srgbClr val="B2B2B2"/>
    <a:srgbClr val="5F5F5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606" autoAdjust="0"/>
  </p:normalViewPr>
  <p:slideViewPr>
    <p:cSldViewPr snapToObjects="1">
      <p:cViewPr varScale="1">
        <p:scale>
          <a:sx n="88" d="100"/>
          <a:sy n="88" d="100"/>
        </p:scale>
        <p:origin x="1195" y="62"/>
      </p:cViewPr>
      <p:guideLst>
        <p:guide orient="horz" pos="2160"/>
        <p:guide orient="horz" pos="3888"/>
        <p:guide orient="horz" pos="768"/>
        <p:guide pos="2880"/>
        <p:guide pos="150"/>
        <p:guide pos="56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2856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29730-22CE-48DF-9A94-864073315BF5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CCAB-7C4E-48FC-818A-831ACEFFAF6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5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8642BC-C2AC-414F-A6D0-BF7412A9544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9921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6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rgbClr val="BA12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8" descr="Acin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96863"/>
            <a:ext cx="21939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2525713" y="223838"/>
            <a:ext cx="55943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sz="1200" b="1">
                <a:solidFill>
                  <a:srgbClr val="7C7C7C"/>
                </a:solidFill>
                <a:latin typeface="Arial" charset="0"/>
              </a:rPr>
              <a:t>AUTOMATION &amp; CONTROL INSTITUTE</a:t>
            </a:r>
            <a:br>
              <a:rPr lang="de-AT" sz="1200" b="1">
                <a:solidFill>
                  <a:srgbClr val="7C7C7C"/>
                </a:solidFill>
                <a:latin typeface="Arial" charset="0"/>
              </a:rPr>
            </a:br>
            <a:r>
              <a:rPr lang="de-AT" sz="1200" b="1">
                <a:solidFill>
                  <a:srgbClr val="7C7C7C"/>
                </a:solidFill>
                <a:latin typeface="Arial" charset="0"/>
              </a:rPr>
              <a:t>INSTITUT FÜR AUTOMATISIERUNGS-</a:t>
            </a:r>
            <a:br>
              <a:rPr lang="de-AT" sz="1200" b="1">
                <a:solidFill>
                  <a:srgbClr val="7C7C7C"/>
                </a:solidFill>
                <a:latin typeface="Arial" charset="0"/>
              </a:rPr>
            </a:br>
            <a:r>
              <a:rPr lang="de-AT" sz="1200" b="1">
                <a:solidFill>
                  <a:srgbClr val="7C7C7C"/>
                </a:solidFill>
                <a:latin typeface="Arial" charset="0"/>
              </a:rPr>
              <a:t>&amp; REGELUNGSTECHNIK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2895600"/>
            <a:ext cx="5943600" cy="2362200"/>
          </a:xfrm>
        </p:spPr>
        <p:txBody>
          <a:bodyPr anchor="t"/>
          <a:lstStyle>
            <a:lvl1pPr>
              <a:defRPr sz="51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362200"/>
            <a:ext cx="5943600" cy="457200"/>
          </a:xfrm>
        </p:spPr>
        <p:txBody>
          <a:bodyPr anchor="b"/>
          <a:lstStyle>
            <a:lvl1pPr marL="0" indent="0">
              <a:buFont typeface="Wingdings 2" pitchFamily="18" charset="2"/>
              <a:buNone/>
              <a:defRPr sz="1400" b="1">
                <a:solidFill>
                  <a:srgbClr val="7B7B7B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/>
          </a:p>
        </p:txBody>
      </p:sp>
      <p:pic>
        <p:nvPicPr>
          <p:cNvPr id="8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163513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56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7625"/>
            <a:ext cx="2171700" cy="5895975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7625"/>
            <a:ext cx="6362700" cy="5895975"/>
          </a:xfrm>
        </p:spPr>
        <p:txBody>
          <a:bodyPr vert="eaVert"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867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503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168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1219200"/>
            <a:ext cx="4259263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1858962"/>
            <a:ext cx="4259263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2799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279900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0491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313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91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7829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9607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519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1690688" y="6418263"/>
            <a:ext cx="20669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031" name="Rectangle 18"/>
          <p:cNvSpPr>
            <a:spLocks noChangeAspect="1" noChangeArrowheads="1"/>
          </p:cNvSpPr>
          <p:nvPr/>
        </p:nvSpPr>
        <p:spPr bwMode="auto">
          <a:xfrm>
            <a:off x="8572500" y="6457950"/>
            <a:ext cx="349250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17"/>
          <p:cNvSpPr txBox="1">
            <a:spLocks noChangeArrowheads="1"/>
          </p:cNvSpPr>
          <p:nvPr/>
        </p:nvSpPr>
        <p:spPr bwMode="auto">
          <a:xfrm>
            <a:off x="8443913" y="6480175"/>
            <a:ext cx="606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fld id="{BFAB42AE-C6F6-449F-83B3-58207B5A4770}" type="slidenum">
              <a:rPr lang="de-AT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/>
              <a:t>‹Nr.›</a:t>
            </a:fld>
            <a:endParaRPr lang="de-AT" sz="1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33" name="Line 19"/>
          <p:cNvSpPr>
            <a:spLocks noChangeShapeType="1"/>
          </p:cNvSpPr>
          <p:nvPr/>
        </p:nvSpPr>
        <p:spPr bwMode="auto">
          <a:xfrm>
            <a:off x="0" y="676275"/>
            <a:ext cx="9144000" cy="0"/>
          </a:xfrm>
          <a:prstGeom prst="line">
            <a:avLst/>
          </a:prstGeom>
          <a:noFill/>
          <a:ln w="19050">
            <a:solidFill>
              <a:srgbClr val="BA12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2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1227138" y="6416675"/>
            <a:ext cx="25352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de-AT" sz="1100" dirty="0" smtClean="0">
                <a:solidFill>
                  <a:schemeClr val="bg2"/>
                </a:solidFill>
                <a:latin typeface="Tahoma" pitchFamily="34" charset="0"/>
              </a:rPr>
              <a:t>06.09.2016</a:t>
            </a:r>
            <a:endParaRPr lang="de-AT" sz="1100" dirty="0">
              <a:solidFill>
                <a:schemeClr val="bg2"/>
              </a:solidFill>
              <a:latin typeface="Tahoma" pitchFamily="34" charset="0"/>
            </a:endParaRPr>
          </a:p>
        </p:txBody>
      </p:sp>
      <p:pic>
        <p:nvPicPr>
          <p:cNvPr id="1036" name="Picture 23" descr="Acin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6473825"/>
            <a:ext cx="13779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0" y="6468632"/>
            <a:ext cx="336377" cy="33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314940" y="6457950"/>
            <a:ext cx="3128973" cy="34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AT" sz="1100" b="0" kern="1200" dirty="0" smtClean="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rPr>
              <a:t>4diac in Teaching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rgbClr val="BA122B"/>
        </a:buClr>
        <a:buSzPct val="95000"/>
        <a:buFont typeface="Wingdings 2" pitchFamily="18" charset="2"/>
        <a:buChar char="¾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folHlink"/>
        </a:buClr>
        <a:buSzPct val="95000"/>
        <a:buFont typeface="Wingdings 2" pitchFamily="18" charset="2"/>
        <a:buChar char="¾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t0MlNo6Y7dXCZSDACXFi1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4diac </a:t>
            </a:r>
            <a:r>
              <a:rPr lang="en-US" dirty="0"/>
              <a:t>in Teaching </a:t>
            </a:r>
            <a:r>
              <a:rPr lang="en-US" sz="4000" dirty="0" smtClean="0"/>
              <a:t>Lessons </a:t>
            </a:r>
            <a:r>
              <a:rPr lang="en-US" sz="4000" dirty="0"/>
              <a:t>from Lab Exercises and Student Projects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</a:t>
            </a:r>
            <a:r>
              <a:rPr lang="en-US" dirty="0" err="1" smtClean="0"/>
              <a:t>Melik</a:t>
            </a:r>
            <a:r>
              <a:rPr lang="en-US" dirty="0" smtClean="0"/>
              <a:t> </a:t>
            </a:r>
            <a:r>
              <a:rPr lang="en-US" dirty="0" err="1" smtClean="0"/>
              <a:t>Merkumians</a:t>
            </a:r>
            <a:endParaRPr lang="en-US" dirty="0" smtClean="0"/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4diac Users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 </a:t>
            </a:r>
            <a:r>
              <a:rPr lang="de-DE" dirty="0" err="1"/>
              <a:t>exercise</a:t>
            </a:r>
            <a:r>
              <a:rPr lang="de-DE" dirty="0"/>
              <a:t> – </a:t>
            </a:r>
            <a:r>
              <a:rPr lang="de-DE" dirty="0" smtClean="0"/>
              <a:t>Overall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19200"/>
            <a:ext cx="4343400" cy="4953000"/>
          </a:xfrm>
        </p:spPr>
        <p:txBody>
          <a:bodyPr/>
          <a:lstStyle/>
          <a:p>
            <a:r>
              <a:rPr lang="en-US" dirty="0" smtClean="0"/>
              <a:t>Shake NTC to takeout position</a:t>
            </a:r>
          </a:p>
          <a:p>
            <a:r>
              <a:rPr lang="en-US" dirty="0" smtClean="0"/>
              <a:t>Grab NTC with gantry robot</a:t>
            </a:r>
          </a:p>
          <a:p>
            <a:r>
              <a:rPr lang="en-US" dirty="0" smtClean="0"/>
              <a:t>Put NTC into measurement station</a:t>
            </a:r>
          </a:p>
          <a:p>
            <a:r>
              <a:rPr lang="en-US" dirty="0" smtClean="0"/>
              <a:t>Sort NTC depending on the measurement value</a:t>
            </a:r>
            <a:endParaRPr lang="en-US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116012" y="1533677"/>
            <a:ext cx="5310535" cy="39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Lessons learned from first year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introduction (30 min) to 4diac IDE/FORTE is not enough for most students to independently create 4diac solutions</a:t>
            </a:r>
          </a:p>
          <a:p>
            <a:r>
              <a:rPr lang="en-US" dirty="0" smtClean="0"/>
              <a:t>Textual explanations of the desired processes are to inaccurate for preparations, even though we tried to be very accurate</a:t>
            </a:r>
          </a:p>
          <a:p>
            <a:r>
              <a:rPr lang="en-US" dirty="0" smtClean="0"/>
              <a:t>The event driven approach of IEC 61499 is hard to grasp for students at first</a:t>
            </a:r>
          </a:p>
          <a:p>
            <a:r>
              <a:rPr lang="en-US" dirty="0" smtClean="0"/>
              <a:t>Basic function block development with ECC and Algorithms is also not always clear to students</a:t>
            </a:r>
          </a:p>
          <a:p>
            <a:r>
              <a:rPr lang="en-US" dirty="0" smtClean="0"/>
              <a:t>FORTE compilation and FB creation should be all done in the same tool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things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tutorial videos how to install and use 4diac</a:t>
            </a:r>
          </a:p>
          <a:p>
            <a:pPr lvl="1"/>
            <a:r>
              <a:rPr lang="en-US" dirty="0"/>
              <a:t>Available </a:t>
            </a:r>
            <a:r>
              <a:rPr lang="en-US" dirty="0" smtClean="0"/>
              <a:t>at (German only)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www.youtube.com/channel/UCt0MlNo6Y7dXCZSDACXFi1g</a:t>
            </a:r>
            <a:endParaRPr lang="en-US" sz="2000" dirty="0" smtClean="0"/>
          </a:p>
          <a:p>
            <a:r>
              <a:rPr lang="en-US" sz="2200" dirty="0" smtClean="0"/>
              <a:t>Test function blocks, which simulates the plant and gives advice if there are any errors in the desired behavior</a:t>
            </a:r>
          </a:p>
          <a:p>
            <a:r>
              <a:rPr lang="en-US" sz="2200" dirty="0" smtClean="0"/>
              <a:t>Mandatory preparation of the control program</a:t>
            </a:r>
          </a:p>
          <a:p>
            <a:r>
              <a:rPr lang="en-US" sz="2200" dirty="0" smtClean="0"/>
              <a:t>No solution for combining FORTE compilation/FB creation steps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58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4diac </a:t>
            </a:r>
            <a:r>
              <a:rPr lang="de-DE" dirty="0" err="1" smtClean="0"/>
              <a:t>got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in </a:t>
            </a:r>
            <a:r>
              <a:rPr lang="de-DE" dirty="0" err="1" smtClean="0"/>
              <a:t>lectures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bug</a:t>
            </a:r>
            <a:r>
              <a:rPr lang="de-DE" dirty="0" smtClean="0"/>
              <a:t> </a:t>
            </a:r>
            <a:r>
              <a:rPr lang="de-DE" dirty="0" err="1" smtClean="0"/>
              <a:t>reports</a:t>
            </a:r>
            <a:r>
              <a:rPr lang="de-DE" dirty="0" smtClean="0"/>
              <a:t> (120 </a:t>
            </a:r>
            <a:r>
              <a:rPr lang="de-DE" dirty="0" err="1" smtClean="0"/>
              <a:t>testers</a:t>
            </a:r>
            <a:r>
              <a:rPr lang="de-DE" dirty="0" smtClean="0"/>
              <a:t> per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r>
              <a:rPr lang="de-DE" dirty="0" smtClean="0"/>
              <a:t>)</a:t>
            </a:r>
          </a:p>
          <a:p>
            <a:r>
              <a:rPr lang="de-DE" dirty="0" smtClean="0"/>
              <a:t>ADS </a:t>
            </a:r>
            <a:r>
              <a:rPr lang="de-DE" dirty="0" err="1" smtClean="0"/>
              <a:t>interface</a:t>
            </a:r>
            <a:r>
              <a:rPr lang="de-DE" dirty="0" smtClean="0"/>
              <a:t> FBs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Beckhoff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endParaRPr lang="de-DE" dirty="0" smtClean="0"/>
          </a:p>
          <a:p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serial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Windows</a:t>
            </a:r>
          </a:p>
          <a:p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RawDataLayer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endParaRPr lang="de-DE" dirty="0" smtClean="0"/>
          </a:p>
          <a:p>
            <a:r>
              <a:rPr lang="de-DE" dirty="0" smtClean="0"/>
              <a:t>Tutorial </a:t>
            </a:r>
            <a:r>
              <a:rPr lang="de-DE" dirty="0" err="1" smtClean="0"/>
              <a:t>videos</a:t>
            </a:r>
            <a:endParaRPr lang="de-DE" dirty="0" smtClean="0"/>
          </a:p>
          <a:p>
            <a:r>
              <a:rPr lang="de-DE" dirty="0" smtClean="0"/>
              <a:t>Input on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enhance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ECC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views</a:t>
            </a:r>
            <a:r>
              <a:rPr lang="de-DE" dirty="0" smtClean="0"/>
              <a:t> in 4diac-IDE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8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of the second year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 videos helped a lot!</a:t>
            </a:r>
          </a:p>
          <a:p>
            <a:r>
              <a:rPr lang="en-US" dirty="0" smtClean="0"/>
              <a:t>Setup steps for 4diac IDE and FORTE are a bit to complicated for approximately 30% of students</a:t>
            </a:r>
          </a:p>
          <a:p>
            <a:pPr lvl="1"/>
            <a:r>
              <a:rPr lang="en-US" dirty="0" smtClean="0"/>
              <a:t>Visual Studio changed</a:t>
            </a:r>
          </a:p>
          <a:p>
            <a:pPr lvl="1"/>
            <a:r>
              <a:rPr lang="en-US" dirty="0" smtClean="0"/>
              <a:t>Too much tools (</a:t>
            </a:r>
            <a:r>
              <a:rPr lang="en-US" dirty="0" err="1" smtClean="0"/>
              <a:t>CMake</a:t>
            </a:r>
            <a:r>
              <a:rPr lang="en-US" dirty="0" smtClean="0"/>
              <a:t>, VS or Cygwin, and 4diac IDE)</a:t>
            </a:r>
          </a:p>
          <a:p>
            <a:r>
              <a:rPr lang="en-US" dirty="0" smtClean="0"/>
              <a:t>Test FBs were very helpful, although they cannot cover all wrong behaviors</a:t>
            </a:r>
          </a:p>
          <a:p>
            <a:r>
              <a:rPr lang="en-US" dirty="0" smtClean="0"/>
              <a:t>4diac IDE has become much more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Transportation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19200"/>
            <a:ext cx="5279504" cy="4953000"/>
          </a:xfrm>
        </p:spPr>
        <p:txBody>
          <a:bodyPr/>
          <a:lstStyle/>
          <a:p>
            <a:r>
              <a:rPr lang="de-DE" dirty="0" err="1" smtClean="0"/>
              <a:t>Platform</a:t>
            </a:r>
            <a:r>
              <a:rPr lang="de-DE" dirty="0" smtClean="0"/>
              <a:t> Festo CPX-CEC</a:t>
            </a:r>
          </a:p>
          <a:p>
            <a:r>
              <a:rPr lang="de-DE" dirty="0" err="1" smtClean="0"/>
              <a:t>Three</a:t>
            </a:r>
            <a:r>
              <a:rPr lang="de-DE" dirty="0" smtClean="0"/>
              <a:t> different </a:t>
            </a:r>
            <a:r>
              <a:rPr lang="de-DE" dirty="0" err="1" smtClean="0"/>
              <a:t>kinds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endParaRPr lang="de-DE" dirty="0" smtClean="0"/>
          </a:p>
          <a:p>
            <a:pPr lvl="1"/>
            <a:r>
              <a:rPr lang="de-DE" dirty="0" smtClean="0"/>
              <a:t>2-way </a:t>
            </a:r>
            <a:r>
              <a:rPr lang="de-DE" dirty="0" err="1" smtClean="0"/>
              <a:t>junction</a:t>
            </a:r>
            <a:endParaRPr lang="de-DE" dirty="0" smtClean="0"/>
          </a:p>
          <a:p>
            <a:pPr lvl="1"/>
            <a:r>
              <a:rPr lang="de-DE" dirty="0" smtClean="0"/>
              <a:t>3-way </a:t>
            </a:r>
            <a:r>
              <a:rPr lang="de-DE" dirty="0" err="1" smtClean="0"/>
              <a:t>junction</a:t>
            </a:r>
            <a:endParaRPr lang="de-DE" dirty="0" smtClean="0"/>
          </a:p>
          <a:p>
            <a:pPr lvl="1"/>
            <a:r>
              <a:rPr lang="de-DE" dirty="0" smtClean="0"/>
              <a:t>Handling </a:t>
            </a:r>
            <a:r>
              <a:rPr lang="de-DE" dirty="0" err="1" smtClean="0"/>
              <a:t>station</a:t>
            </a:r>
            <a:endParaRPr lang="de-DE" dirty="0" smtClean="0"/>
          </a:p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endParaRPr lang="de-DE" dirty="0" smtClean="0"/>
          </a:p>
          <a:p>
            <a:r>
              <a:rPr lang="de-DE" dirty="0" smtClean="0"/>
              <a:t>Find </a:t>
            </a:r>
            <a:r>
              <a:rPr lang="de-DE" dirty="0" err="1" smtClean="0"/>
              <a:t>shortest</a:t>
            </a:r>
            <a:r>
              <a:rPr lang="de-DE" dirty="0" smtClean="0"/>
              <a:t> </a:t>
            </a:r>
            <a:r>
              <a:rPr lang="de-DE" dirty="0" err="1" smtClean="0"/>
              <a:t>path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stations</a:t>
            </a:r>
            <a:endParaRPr lang="de-DE" dirty="0" smtClean="0"/>
          </a:p>
          <a:p>
            <a:r>
              <a:rPr lang="de-DE" dirty="0" smtClean="0"/>
              <a:t>Activate </a:t>
            </a:r>
            <a:r>
              <a:rPr lang="de-DE" dirty="0" err="1" smtClean="0"/>
              <a:t>path</a:t>
            </a:r>
            <a:r>
              <a:rPr lang="de-DE" dirty="0" smtClean="0"/>
              <a:t> in plant</a:t>
            </a:r>
          </a:p>
          <a:p>
            <a:r>
              <a:rPr lang="de-DE" dirty="0" smtClean="0"/>
              <a:t>Communication via MQTT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06" t="1281" r="986"/>
          <a:stretch/>
        </p:blipFill>
        <p:spPr>
          <a:xfrm>
            <a:off x="5148064" y="769750"/>
            <a:ext cx="3744416" cy="50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Testbed</a:t>
            </a:r>
            <a:r>
              <a:rPr lang="de-DE" dirty="0" smtClean="0"/>
              <a:t> </a:t>
            </a:r>
            <a:r>
              <a:rPr lang="de-DE" dirty="0" err="1" smtClean="0"/>
              <a:t>manager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820096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Feedback </a:t>
            </a:r>
            <a:r>
              <a:rPr lang="de-DE" dirty="0" err="1" smtClean="0"/>
              <a:t>to</a:t>
            </a:r>
            <a:r>
              <a:rPr lang="de-DE" dirty="0" smtClean="0"/>
              <a:t> 4diac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bug reports</a:t>
            </a:r>
          </a:p>
          <a:p>
            <a:r>
              <a:rPr lang="en-US" dirty="0" smtClean="0"/>
              <a:t>Most important - MQTT communication layer</a:t>
            </a:r>
          </a:p>
          <a:p>
            <a:r>
              <a:rPr lang="en-US" dirty="0" smtClean="0"/>
              <a:t>Able to run FORTE on </a:t>
            </a:r>
            <a:r>
              <a:rPr lang="en-US" dirty="0" err="1" smtClean="0"/>
              <a:t>Festo</a:t>
            </a:r>
            <a:r>
              <a:rPr lang="en-US" dirty="0" smtClean="0"/>
              <a:t> CPX-CEC (again)</a:t>
            </a:r>
          </a:p>
          <a:p>
            <a:pPr lvl="1"/>
            <a:r>
              <a:rPr lang="en-US" dirty="0" smtClean="0"/>
              <a:t>Can control I/</a:t>
            </a:r>
            <a:r>
              <a:rPr lang="en-US" dirty="0" err="1" smtClean="0"/>
              <a:t>Os</a:t>
            </a:r>
            <a:r>
              <a:rPr lang="en-US" dirty="0" smtClean="0"/>
              <a:t> and valve ports</a:t>
            </a:r>
          </a:p>
          <a:p>
            <a:pPr lvl="1"/>
            <a:r>
              <a:rPr lang="en-US" dirty="0" smtClean="0"/>
              <a:t>Unfortunately not open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4diac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57224"/>
            <a:ext cx="7204149" cy="407603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8600" y="725795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Nutcracker</a:t>
            </a:r>
          </a:p>
          <a:p>
            <a:r>
              <a:rPr lang="en-US" dirty="0" smtClean="0">
                <a:latin typeface="+mj-lt"/>
              </a:rPr>
              <a:t>Platform: </a:t>
            </a:r>
            <a:r>
              <a:rPr lang="en-US" dirty="0" err="1" smtClean="0">
                <a:latin typeface="+mj-lt"/>
              </a:rPr>
              <a:t>Festo</a:t>
            </a:r>
            <a:r>
              <a:rPr lang="en-US" dirty="0" smtClean="0">
                <a:latin typeface="+mj-lt"/>
              </a:rPr>
              <a:t> CPX-CEC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4diac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28600" y="76470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Process plant</a:t>
            </a:r>
          </a:p>
          <a:p>
            <a:r>
              <a:rPr lang="en-US" dirty="0" smtClean="0">
                <a:latin typeface="+mj-lt"/>
              </a:rPr>
              <a:t>Platform: </a:t>
            </a:r>
            <a:r>
              <a:rPr lang="en-US" dirty="0" err="1" smtClean="0">
                <a:latin typeface="+mj-lt"/>
              </a:rPr>
              <a:t>Beckhoff</a:t>
            </a:r>
            <a:r>
              <a:rPr lang="en-US" dirty="0" smtClean="0">
                <a:latin typeface="+mj-lt"/>
              </a:rPr>
              <a:t> CX5010</a:t>
            </a:r>
            <a:endParaRPr lang="en-US" dirty="0"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3180"/>
            <a:ext cx="7659789" cy="39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background at TU </a:t>
            </a:r>
            <a:r>
              <a:rPr lang="en-US" dirty="0" err="1" smtClean="0"/>
              <a:t>Wiens</a:t>
            </a:r>
            <a:r>
              <a:rPr lang="en-US" dirty="0" smtClean="0"/>
              <a:t> Electronics </a:t>
            </a:r>
            <a:r>
              <a:rPr lang="en-US" dirty="0" smtClean="0"/>
              <a:t>Master </a:t>
            </a:r>
            <a:r>
              <a:rPr lang="en-US" dirty="0" err="1" smtClean="0"/>
              <a:t>Programme</a:t>
            </a:r>
            <a:r>
              <a:rPr lang="en-US" dirty="0" smtClean="0"/>
              <a:t> „Energy and Automation Technology“</a:t>
            </a:r>
          </a:p>
          <a:p>
            <a:r>
              <a:rPr lang="en-US" dirty="0" smtClean="0"/>
              <a:t>Lab course background</a:t>
            </a:r>
          </a:p>
          <a:p>
            <a:r>
              <a:rPr lang="en-US" dirty="0" smtClean="0"/>
              <a:t>Lab exercises</a:t>
            </a:r>
          </a:p>
          <a:p>
            <a:r>
              <a:rPr lang="en-US" dirty="0" smtClean="0"/>
              <a:t>Student project – transportation system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017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4diac sample projects make it easy to ramp up a course or lab exercise to introduce IEC 61499, but lack reality</a:t>
            </a:r>
          </a:p>
          <a:p>
            <a:r>
              <a:rPr lang="en-US" dirty="0" smtClean="0"/>
              <a:t>Demonstration plants for exercises</a:t>
            </a:r>
          </a:p>
          <a:p>
            <a:pPr lvl="1"/>
            <a:r>
              <a:rPr lang="en-US" dirty="0" smtClean="0"/>
              <a:t>show the complexity and problems of real plants</a:t>
            </a:r>
          </a:p>
          <a:p>
            <a:pPr lvl="1"/>
            <a:r>
              <a:rPr lang="en-US" dirty="0" smtClean="0"/>
              <a:t>are more valued by students</a:t>
            </a:r>
          </a:p>
          <a:p>
            <a:pPr lvl="1"/>
            <a:r>
              <a:rPr lang="en-US" dirty="0" smtClean="0"/>
              <a:t>are a LOT more work to prepare and to use in exercises</a:t>
            </a:r>
          </a:p>
          <a:p>
            <a:r>
              <a:rPr lang="en-US" dirty="0" smtClean="0"/>
              <a:t>Helps to improve 4diac</a:t>
            </a:r>
          </a:p>
          <a:p>
            <a:r>
              <a:rPr lang="en-US" dirty="0" smtClean="0"/>
              <a:t>Are incubators to create new 4diac features</a:t>
            </a:r>
          </a:p>
        </p:txBody>
      </p:sp>
    </p:spTree>
    <p:extLst>
      <p:ext uri="{BB962C8B-B14F-4D97-AF65-F5344CB8AC3E}">
        <p14:creationId xmlns:p14="http://schemas.microsoft.com/office/powerpoint/2010/main" val="20761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background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Beginner level C skills (no object-orientation)</a:t>
            </a:r>
          </a:p>
          <a:p>
            <a:r>
              <a:rPr lang="en-US" dirty="0" smtClean="0"/>
              <a:t>Beginner level Java skills</a:t>
            </a:r>
          </a:p>
          <a:p>
            <a:r>
              <a:rPr lang="en-US" dirty="0" smtClean="0"/>
              <a:t>Basic Boolean algebra</a:t>
            </a:r>
          </a:p>
          <a:p>
            <a:r>
              <a:rPr lang="en-US" dirty="0" smtClean="0"/>
              <a:t>Basic understanding of finite-state machines (Mealy and Moore)</a:t>
            </a:r>
          </a:p>
          <a:p>
            <a:r>
              <a:rPr lang="en-US" dirty="0" smtClean="0"/>
              <a:t>Introduction to IEC 61131 language und execution model</a:t>
            </a:r>
          </a:p>
          <a:p>
            <a:r>
              <a:rPr lang="en-US" dirty="0" smtClean="0"/>
              <a:t>Introduction to IEC 61499 and its execution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level course</a:t>
            </a:r>
          </a:p>
          <a:p>
            <a:r>
              <a:rPr lang="en-US" dirty="0" smtClean="0"/>
              <a:t>Focus on automation systems and IEC 61131 / IEC 61499 languages and concepts</a:t>
            </a:r>
          </a:p>
          <a:p>
            <a:r>
              <a:rPr lang="en-US" dirty="0" smtClean="0"/>
              <a:t>Approximately 120-130 students in one semester</a:t>
            </a:r>
          </a:p>
          <a:p>
            <a:r>
              <a:rPr lang="en-US" dirty="0" smtClean="0"/>
              <a:t>Four parts / 4h for each part + preparations at home</a:t>
            </a:r>
          </a:p>
          <a:p>
            <a:pPr lvl="1"/>
            <a:r>
              <a:rPr lang="en-US" dirty="0" smtClean="0"/>
              <a:t>Discrete manufacturing</a:t>
            </a:r>
          </a:p>
          <a:p>
            <a:pPr lvl="1"/>
            <a:r>
              <a:rPr lang="en-US" dirty="0" smtClean="0"/>
              <a:t>Batch process</a:t>
            </a:r>
          </a:p>
          <a:p>
            <a:pPr lvl="1"/>
            <a:r>
              <a:rPr lang="en-US" dirty="0" smtClean="0"/>
              <a:t>Industrial robot (6 axis articulated arm)</a:t>
            </a:r>
          </a:p>
          <a:p>
            <a:pPr lvl="1"/>
            <a:r>
              <a:rPr lang="en-US" dirty="0" smtClean="0"/>
              <a:t>Distributed control with IEC 61499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 </a:t>
            </a:r>
            <a:r>
              <a:rPr lang="de-DE" dirty="0" err="1" smtClean="0"/>
              <a:t>exercise</a:t>
            </a:r>
            <a:r>
              <a:rPr lang="de-DE" dirty="0" smtClean="0"/>
              <a:t> – </a:t>
            </a:r>
            <a:r>
              <a:rPr lang="de-DE" dirty="0" err="1" smtClean="0"/>
              <a:t>Mechanic</a:t>
            </a:r>
            <a:r>
              <a:rPr lang="de-DE" dirty="0" smtClean="0"/>
              <a:t> Press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4diac sample project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Implement control with standard library function blocks only</a:t>
            </a:r>
          </a:p>
          <a:p>
            <a:pPr lvl="1"/>
            <a:r>
              <a:rPr lang="en-US" dirty="0" smtClean="0"/>
              <a:t>Implement a basic function block to control the mechanic press</a:t>
            </a:r>
          </a:p>
          <a:p>
            <a:pPr lvl="1"/>
            <a:r>
              <a:rPr lang="en-US" dirty="0" smtClean="0"/>
              <a:t>Add communication function block for control-to-simulation and control-to-GUI communication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Easy to set up</a:t>
            </a:r>
          </a:p>
          <a:p>
            <a:pPr lvl="1"/>
            <a:r>
              <a:rPr lang="en-US" dirty="0" smtClean="0"/>
              <a:t>Provided via 4diac systems</a:t>
            </a:r>
          </a:p>
          <a:p>
            <a:pPr lvl="1"/>
            <a:r>
              <a:rPr lang="en-US" dirty="0" smtClean="0"/>
              <a:t>Distributed scenario (although running on one PC)</a:t>
            </a:r>
          </a:p>
          <a:p>
            <a:pPr lvl="1"/>
            <a:r>
              <a:rPr lang="en-US" dirty="0" smtClean="0"/>
              <a:t>Easy to debug for students</a:t>
            </a:r>
          </a:p>
          <a:p>
            <a:pPr lvl="1"/>
            <a:r>
              <a:rPr lang="en-US" dirty="0" smtClean="0"/>
              <a:t>Suitable for large lab classes (30+ students at once)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Simulation only / no hardware specific problems (e.g. Timings, real signal behavior)</a:t>
            </a:r>
          </a:p>
          <a:p>
            <a:pPr lvl="1"/>
            <a:r>
              <a:rPr lang="en-US" dirty="0" smtClean="0"/>
              <a:t>As nothing really happens/moves, students </a:t>
            </a:r>
            <a:r>
              <a:rPr lang="en-US" dirty="0" err="1" smtClean="0"/>
              <a:t>percieve</a:t>
            </a:r>
            <a:r>
              <a:rPr lang="en-US" dirty="0" smtClean="0"/>
              <a:t> the lab as rather boring</a:t>
            </a:r>
          </a:p>
        </p:txBody>
      </p:sp>
    </p:spTree>
    <p:extLst>
      <p:ext uri="{BB962C8B-B14F-4D97-AF65-F5344CB8AC3E}">
        <p14:creationId xmlns:p14="http://schemas.microsoft.com/office/powerpoint/2010/main" val="39622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 </a:t>
            </a:r>
            <a:r>
              <a:rPr lang="de-DE" dirty="0" err="1" smtClean="0"/>
              <a:t>exercise</a:t>
            </a:r>
            <a:r>
              <a:rPr lang="de-DE" dirty="0" smtClean="0"/>
              <a:t> –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 </a:t>
            </a:r>
            <a:r>
              <a:rPr lang="de-DE" dirty="0" err="1" smtClean="0"/>
              <a:t>NTC‘s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1756" y="1508724"/>
            <a:ext cx="5310535" cy="3966511"/>
          </a:xfrm>
        </p:spPr>
      </p:pic>
      <p:sp>
        <p:nvSpPr>
          <p:cNvPr id="5" name="Textfeld 4"/>
          <p:cNvSpPr txBox="1"/>
          <p:nvPr/>
        </p:nvSpPr>
        <p:spPr>
          <a:xfrm>
            <a:off x="171087" y="1037927"/>
            <a:ext cx="197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Gantry robot</a:t>
            </a:r>
            <a:endParaRPr lang="en-US" dirty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32240" y="183665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Shaker</a:t>
            </a:r>
            <a:endParaRPr lang="en-US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3574" y="3630202"/>
            <a:ext cx="229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Sorting station</a:t>
            </a:r>
            <a:endParaRPr lang="en-US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55768" y="522803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Measurement</a:t>
            </a:r>
          </a:p>
          <a:p>
            <a:r>
              <a:rPr lang="en-US" dirty="0" smtClean="0">
                <a:latin typeface="+mj-lt"/>
              </a:rPr>
              <a:t>station</a:t>
            </a:r>
            <a:endParaRPr lang="en-US" dirty="0">
              <a:latin typeface="+mj-lt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563888" y="2067490"/>
            <a:ext cx="1800200" cy="1119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636168" y="989112"/>
            <a:ext cx="3168352" cy="898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563888" y="3339474"/>
            <a:ext cx="1800200" cy="1457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004320" y="4635778"/>
            <a:ext cx="1800200" cy="1457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>
            <a:endCxn id="10" idx="2"/>
          </p:cNvCxnSpPr>
          <p:nvPr/>
        </p:nvCxnSpPr>
        <p:spPr>
          <a:xfrm>
            <a:off x="2003099" y="1298061"/>
            <a:ext cx="633069" cy="1404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6" idx="1"/>
          </p:cNvCxnSpPr>
          <p:nvPr/>
        </p:nvCxnSpPr>
        <p:spPr>
          <a:xfrm flipH="1">
            <a:off x="5364088" y="2067491"/>
            <a:ext cx="1368152" cy="3533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7" idx="3"/>
          </p:cNvCxnSpPr>
          <p:nvPr/>
        </p:nvCxnSpPr>
        <p:spPr>
          <a:xfrm>
            <a:off x="2411759" y="3861035"/>
            <a:ext cx="1080122" cy="10430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5841032" y="5420049"/>
            <a:ext cx="1251248" cy="22348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 </a:t>
            </a:r>
            <a:r>
              <a:rPr lang="de-DE" dirty="0" err="1" smtClean="0"/>
              <a:t>exercise</a:t>
            </a:r>
            <a:r>
              <a:rPr lang="de-DE" dirty="0" smtClean="0"/>
              <a:t> –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 </a:t>
            </a:r>
            <a:r>
              <a:rPr lang="de-DE" dirty="0" err="1" smtClean="0"/>
              <a:t>NTC‘s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87152"/>
            <a:ext cx="3518827" cy="256984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62472"/>
            <a:ext cx="3733120" cy="37890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2843534" cy="26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 </a:t>
            </a:r>
            <a:r>
              <a:rPr lang="de-DE" dirty="0" err="1" smtClean="0"/>
              <a:t>exercise</a:t>
            </a:r>
            <a:r>
              <a:rPr lang="de-DE" dirty="0" smtClean="0"/>
              <a:t> –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 </a:t>
            </a:r>
            <a:r>
              <a:rPr lang="de-DE" dirty="0" err="1" smtClean="0"/>
              <a:t>NTC‘s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lecture </a:t>
            </a:r>
            <a:r>
              <a:rPr lang="en-US" dirty="0" smtClean="0"/>
              <a:t>notes</a:t>
            </a:r>
          </a:p>
          <a:p>
            <a:r>
              <a:rPr lang="en-US" dirty="0" smtClean="0"/>
              <a:t>Description of </a:t>
            </a:r>
            <a:r>
              <a:rPr lang="en-US" dirty="0" smtClean="0"/>
              <a:t>the </a:t>
            </a:r>
            <a:r>
              <a:rPr lang="en-US" dirty="0" smtClean="0"/>
              <a:t>plant</a:t>
            </a:r>
          </a:p>
          <a:p>
            <a:r>
              <a:rPr lang="en-US" dirty="0" smtClean="0"/>
              <a:t>Explanation of </a:t>
            </a:r>
            <a:r>
              <a:rPr lang="en-US" dirty="0" smtClean="0"/>
              <a:t>IEC 61499 </a:t>
            </a:r>
            <a:r>
              <a:rPr lang="en-US" dirty="0" smtClean="0"/>
              <a:t>and 4diac</a:t>
            </a:r>
          </a:p>
          <a:p>
            <a:r>
              <a:rPr lang="en-US" dirty="0" smtClean="0"/>
              <a:t>30 minute live demonstration of 4diac (Flip-Flop tutorial)</a:t>
            </a:r>
          </a:p>
          <a:p>
            <a:pPr lvl="1"/>
            <a:r>
              <a:rPr lang="en-US" dirty="0" smtClean="0"/>
              <a:t>Basic FB creation and export</a:t>
            </a:r>
          </a:p>
          <a:p>
            <a:pPr lvl="1"/>
            <a:r>
              <a:rPr lang="en-US" dirty="0" smtClean="0"/>
              <a:t>Compile FORTE with new FB</a:t>
            </a:r>
          </a:p>
          <a:p>
            <a:pPr lvl="1"/>
            <a:r>
              <a:rPr lang="en-US" dirty="0" smtClean="0"/>
              <a:t>Test FB with monitoring</a:t>
            </a:r>
          </a:p>
          <a:p>
            <a:r>
              <a:rPr lang="en-US" dirty="0" smtClean="0"/>
              <a:t>Consultation with the lab lecture supervisor (me) and the responsible Student Assistant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 </a:t>
            </a:r>
            <a:r>
              <a:rPr lang="de-DE" dirty="0" err="1"/>
              <a:t>exercise</a:t>
            </a:r>
            <a:r>
              <a:rPr lang="de-DE" dirty="0"/>
              <a:t> – </a:t>
            </a:r>
            <a:r>
              <a:rPr lang="de-DE" dirty="0" smtClean="0"/>
              <a:t>Measurement Station Control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219200"/>
            <a:ext cx="4631432" cy="4953000"/>
          </a:xfrm>
        </p:spPr>
        <p:txBody>
          <a:bodyPr/>
          <a:lstStyle/>
          <a:p>
            <a:r>
              <a:rPr lang="en-US" dirty="0" smtClean="0"/>
              <a:t>Turn table in measurement position</a:t>
            </a:r>
          </a:p>
          <a:p>
            <a:r>
              <a:rPr lang="en-US" dirty="0" smtClean="0"/>
              <a:t>Close measurement clamps</a:t>
            </a:r>
          </a:p>
          <a:p>
            <a:r>
              <a:rPr lang="en-US" dirty="0" smtClean="0"/>
              <a:t>Start measurement and readout</a:t>
            </a:r>
          </a:p>
          <a:p>
            <a:r>
              <a:rPr lang="en-US" dirty="0" smtClean="0"/>
              <a:t>Open measurement clamps</a:t>
            </a:r>
          </a:p>
          <a:p>
            <a:r>
              <a:rPr lang="en-US" dirty="0" smtClean="0"/>
              <a:t>Turn table back</a:t>
            </a:r>
          </a:p>
          <a:p>
            <a:r>
              <a:rPr lang="en-US" dirty="0" smtClean="0"/>
              <a:t>Provide measurement to system</a:t>
            </a: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673310"/>
            <a:ext cx="4277410" cy="312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9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Wahr"/>
  <p:tag name="EMBEDFONTS" val="Falsch"/>
  <p:tag name="USEBOLDAMS" val="Falsch"/>
  <p:tag name="DEFAULTDISPLAYSOURCE" val="\documentclass{slides} \pagestyle{empty}&#10;\usepackage{amsmath} \usepackage{amsfonts} \usepackage{amssymb}&#10;\begin{document}&#10;$$&#10;\end{document}"/>
  <p:tag name="TEX2PS" val="latex $(base).tex; dvips -D $(res) -E -o $(base).ps $(base).dvi"/>
  <p:tag name="EXTERNALEDITCOMMAND" val="notepad %"/>
  <p:tag name="GHOSTSCRIPTCOMMAND" val="C:\Programme\latex\gs\gs8.56\bin\gswin32c.exe"/>
  <p:tag name="DEFAULTFONTSIZE" val="10"/>
  <p:tag name="DEFAULTBITMAP" val="pngmono"/>
  <p:tag name="DEFAULTBLEND" val="Falsch"/>
  <p:tag name="DEFAULTTRANSPARENT" val="Wahr"/>
  <p:tag name="DEFAULTWORKAROUNDTRANSPARENCYBUG" val="Falsch"/>
  <p:tag name="DEFAULTRESOLUTION" val="1200"/>
  <p:tag name="DEFAULTMAGNIFICATION" val="2"/>
  <p:tag name="DEFAULTWIDTH" val="483"/>
  <p:tag name="DEFAULTHEIGHT" val="405"/>
</p:tagLst>
</file>

<file path=ppt/theme/theme1.xml><?xml version="1.0" encoding="utf-8"?>
<a:theme xmlns:a="http://schemas.openxmlformats.org/drawingml/2006/main" name="ACIN Template EN">
  <a:themeElements>
    <a:clrScheme name="ACIN_Prä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IN_Prä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IN_Prä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IN_Prä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N_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ACIN Template EN</Template>
  <TotalTime>0</TotalTime>
  <Words>791</Words>
  <Application>Microsoft Office PowerPoint</Application>
  <PresentationFormat>Bildschirmpräsentation (4:3)</PresentationFormat>
  <Paragraphs>125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Wingdings 2</vt:lpstr>
      <vt:lpstr>Wingdings</vt:lpstr>
      <vt:lpstr>Tahoma</vt:lpstr>
      <vt:lpstr>Times New Roman</vt:lpstr>
      <vt:lpstr>ACIN Template EN</vt:lpstr>
      <vt:lpstr>4diac in Teaching Lessons from Lab Exercises and Student Projects </vt:lpstr>
      <vt:lpstr>Content</vt:lpstr>
      <vt:lpstr>Student background</vt:lpstr>
      <vt:lpstr>Lab course background</vt:lpstr>
      <vt:lpstr>Lab exercise – Mechanic Press Example</vt:lpstr>
      <vt:lpstr>Lab exercise – Measure and Sort NTC‘s</vt:lpstr>
      <vt:lpstr>Lab exercise – Measure and Sort NTC‘s</vt:lpstr>
      <vt:lpstr>Lab exercise – Measure and Sort NTC‘s</vt:lpstr>
      <vt:lpstr>Lab exercise – Measurement Station Control</vt:lpstr>
      <vt:lpstr>Lab exercise – Overall control</vt:lpstr>
      <vt:lpstr>Lessons learned from first year</vt:lpstr>
      <vt:lpstr>How to make things better</vt:lpstr>
      <vt:lpstr>How 4diac got better through the use in lectures</vt:lpstr>
      <vt:lpstr>Experiences of the second year</vt:lpstr>
      <vt:lpstr>Transportation system</vt:lpstr>
      <vt:lpstr>Testbed manager</vt:lpstr>
      <vt:lpstr>Feedback to 4diac</vt:lpstr>
      <vt:lpstr>Other systems controlled by 4diac</vt:lpstr>
      <vt:lpstr>Other systems controlled by 4diac</vt:lpstr>
      <vt:lpstr>Conclusion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4DIAC in Teaching Lessons from Lab Exercises and Student Projects </dc:title>
  <dc:creator>mmm</dc:creator>
  <cp:lastModifiedBy>mmm</cp:lastModifiedBy>
  <cp:revision>61</cp:revision>
  <dcterms:created xsi:type="dcterms:W3CDTF">2016-09-02T08:11:34Z</dcterms:created>
  <dcterms:modified xsi:type="dcterms:W3CDTF">2016-09-06T13:52:09Z</dcterms:modified>
</cp:coreProperties>
</file>