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9"/>
  </p:notesMasterIdLst>
  <p:handoutMasterIdLst>
    <p:handoutMasterId r:id="rId40"/>
  </p:handoutMasterIdLst>
  <p:sldIdLst>
    <p:sldId id="256" r:id="rId3"/>
    <p:sldId id="258" r:id="rId4"/>
    <p:sldId id="300" r:id="rId5"/>
    <p:sldId id="262" r:id="rId6"/>
    <p:sldId id="275" r:id="rId7"/>
    <p:sldId id="267" r:id="rId8"/>
    <p:sldId id="269" r:id="rId9"/>
    <p:sldId id="283" r:id="rId10"/>
    <p:sldId id="278" r:id="rId11"/>
    <p:sldId id="276" r:id="rId12"/>
    <p:sldId id="277" r:id="rId13"/>
    <p:sldId id="279" r:id="rId14"/>
    <p:sldId id="301" r:id="rId15"/>
    <p:sldId id="265" r:id="rId16"/>
    <p:sldId id="263" r:id="rId17"/>
    <p:sldId id="264" r:id="rId18"/>
    <p:sldId id="284" r:id="rId19"/>
    <p:sldId id="270" r:id="rId20"/>
    <p:sldId id="285" r:id="rId21"/>
    <p:sldId id="286" r:id="rId22"/>
    <p:sldId id="287" r:id="rId23"/>
    <p:sldId id="280" r:id="rId24"/>
    <p:sldId id="274" r:id="rId25"/>
    <p:sldId id="290" r:id="rId26"/>
    <p:sldId id="289" r:id="rId27"/>
    <p:sldId id="291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2" r:id="rId36"/>
    <p:sldId id="303" r:id="rId37"/>
    <p:sldId id="292" r:id="rId38"/>
  </p:sldIdLst>
  <p:sldSz cx="12192000" cy="6858000"/>
  <p:notesSz cx="6735763" cy="98663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  <a:srgbClr val="006699"/>
    <a:srgbClr val="588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AF606853-7671-496A-8E4F-DF71F8EC918B}" styleName="Dunkle Formatvorlage 1 - Akz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7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20" y="-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8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server-ivs\IVS-Fg3\Vortr&#228;ge%20Pr&#228;sentationen\ERP%20hoch%203\Modal%20Split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server-ivs\IVS-Fg3\Vortr&#228;ge%20Pr&#228;sentationen\ERP%20hoch%203\Modal%20Split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\\server-ivs\IVS-Fg3\Vortr&#228;ge%20Pr&#228;sentationen\ERP%20hoch%203\Modal%20Split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\\server-ivs\IVS-Fg3\Vortr&#228;ge%20Pr&#228;sentationen\ERP%20hoch%203\Modal%20Split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\\server-ivs\IVS-Fg3\Vortr&#228;ge%20Pr&#228;sentationen\ERP%20hoch%203\Modal%20Spli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A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AT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MODAL SPLIT MARCHTRENK 2012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3"/>
              <c:layout>
                <c:manualLayout>
                  <c:x val="1.8367235345581802E-2"/>
                  <c:y val="7.8346456692913388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Tabelle1!$J$2:$J$6</c:f>
              <c:strCache>
                <c:ptCount val="5"/>
                <c:pt idx="0">
                  <c:v>Fußgänger</c:v>
                </c:pt>
                <c:pt idx="1">
                  <c:v>Rad</c:v>
                </c:pt>
                <c:pt idx="2">
                  <c:v>ÖPNV</c:v>
                </c:pt>
                <c:pt idx="3">
                  <c:v>IV + ÖV</c:v>
                </c:pt>
                <c:pt idx="4">
                  <c:v>MIV</c:v>
                </c:pt>
              </c:strCache>
            </c:strRef>
          </c:cat>
          <c:val>
            <c:numRef>
              <c:f>Tabelle1!$K$2:$K$6</c:f>
              <c:numCache>
                <c:formatCode>0%</c:formatCode>
                <c:ptCount val="5"/>
                <c:pt idx="0" formatCode="0.00%">
                  <c:v>9.6000000000000002E-2</c:v>
                </c:pt>
                <c:pt idx="1">
                  <c:v>0.06</c:v>
                </c:pt>
                <c:pt idx="2" formatCode="0.00%">
                  <c:v>7.5999999999999998E-2</c:v>
                </c:pt>
                <c:pt idx="3" formatCode="0.00%">
                  <c:v>2.1999999999999999E-2</c:v>
                </c:pt>
                <c:pt idx="4" formatCode="0.00%">
                  <c:v>0.746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A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A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MODAL SPLIT ATTNANG</a:t>
            </a:r>
            <a:r>
              <a:rPr lang="de-AT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-PUCHHEIM </a:t>
            </a:r>
            <a:r>
              <a:rPr lang="de-A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</a:p>
        </c:rich>
      </c:tx>
      <c:layout>
        <c:manualLayout>
          <c:xMode val="edge"/>
          <c:yMode val="edge"/>
          <c:x val="0.14120555613660246"/>
          <c:y val="3.240751161658597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dLbl>
              <c:idx val="3"/>
              <c:layout>
                <c:manualLayout>
                  <c:x val="1.3178696412948382E-2"/>
                  <c:y val="-3.925670749489647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Tabelle1!$M$2:$M$6</c:f>
              <c:strCache>
                <c:ptCount val="5"/>
                <c:pt idx="0">
                  <c:v>Fußgänger</c:v>
                </c:pt>
                <c:pt idx="1">
                  <c:v>Rad</c:v>
                </c:pt>
                <c:pt idx="2">
                  <c:v>ÖPNV</c:v>
                </c:pt>
                <c:pt idx="3">
                  <c:v>IV + ÖV</c:v>
                </c:pt>
                <c:pt idx="4">
                  <c:v>MIV</c:v>
                </c:pt>
              </c:strCache>
            </c:strRef>
          </c:cat>
          <c:val>
            <c:numRef>
              <c:f>Tabelle1!$N$2:$N$6</c:f>
              <c:numCache>
                <c:formatCode>0.00%</c:formatCode>
                <c:ptCount val="5"/>
                <c:pt idx="0">
                  <c:v>0.17799999999999999</c:v>
                </c:pt>
                <c:pt idx="1">
                  <c:v>8.2000000000000003E-2</c:v>
                </c:pt>
                <c:pt idx="2">
                  <c:v>0.109</c:v>
                </c:pt>
                <c:pt idx="3">
                  <c:v>1.7000000000000001E-2</c:v>
                </c:pt>
                <c:pt idx="4">
                  <c:v>0.61399999999999999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A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AT" sz="1400" dirty="0"/>
              <a:t>Modal Split Wiener Innenbezirke (1-9, 20</a:t>
            </a:r>
            <a:r>
              <a:rPr lang="de-AT" sz="1400" dirty="0" smtClean="0"/>
              <a:t>) 2011</a:t>
            </a:r>
            <a:endParaRPr lang="de-AT" sz="14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6388888888888889"/>
                  <c:y val="6.944444444444444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32700AF-0362-46DC-9E0D-4E90D68BC932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sz="10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[RUBRIKENNAME]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
</a:t>
                    </a:r>
                    <a:fld id="{69A39197-44C9-49BB-B2A4-91BAB3349ADB}" type="PERCENTAG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sz="10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[PROZENTSATZ]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8.2384823848238559E-2"/>
                  <c:y val="-0.185806426442275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4D324C6-51BE-44BB-8E6B-C04FB9AB421A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sz="10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[RUBRIKENNAME]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
</a:t>
                    </a:r>
                    <a:fld id="{5472A418-C418-452E-9E22-0F98C62C33E1}" type="PERCENTAG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sz="10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[PROZENTSATZ]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0.10189701897018974"/>
                  <c:y val="-0.1273118107104482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BF913CD-030D-4917-9DCB-F45D6FF50ECD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sz="10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[RUBRIKENNAME]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
</a:t>
                    </a:r>
                    <a:fld id="{43FD7475-113F-4EFB-A550-EDC2F00CAE82}" type="PERCENTAG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sz="10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[PROZENTSATZ]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0.12195121951219512"/>
                  <c:y val="0.1952568696629420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4C5A93E-58CF-42F4-ADA1-4CB1EE95EA6A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sz="10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[RUBRIKENNAME]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
</a:t>
                    </a:r>
                    <a:fld id="{7D517AA8-0E6D-4952-BA96-AA7A4C2F1D3D}" type="PERCENTAG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sz="100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[PROZENTSATZ]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Tabelle1!$A$1:$A$5</c:f>
              <c:strCache>
                <c:ptCount val="5"/>
                <c:pt idx="0">
                  <c:v>Wiener Innenbezirke (1-9, 20)</c:v>
                </c:pt>
                <c:pt idx="1">
                  <c:v>Fußgänger</c:v>
                </c:pt>
                <c:pt idx="2">
                  <c:v>Rad</c:v>
                </c:pt>
                <c:pt idx="3">
                  <c:v>ÖPNV</c:v>
                </c:pt>
                <c:pt idx="4">
                  <c:v>Pkw-Fahrer und Mitfahrer</c:v>
                </c:pt>
              </c:strCache>
            </c:strRef>
          </c:cat>
          <c:val>
            <c:numRef>
              <c:f>Tabelle1!$B$1:$B$5</c:f>
              <c:numCache>
                <c:formatCode>0%</c:formatCode>
                <c:ptCount val="5"/>
                <c:pt idx="1">
                  <c:v>0.36</c:v>
                </c:pt>
                <c:pt idx="2">
                  <c:v>0.11</c:v>
                </c:pt>
                <c:pt idx="3">
                  <c:v>0.35</c:v>
                </c:pt>
                <c:pt idx="4">
                  <c:v>0.18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A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AT" sz="1400" dirty="0"/>
              <a:t>MODAL SPLIT </a:t>
            </a:r>
            <a:r>
              <a:rPr lang="de-AT" sz="1400" dirty="0" smtClean="0"/>
              <a:t>MÜNZKIRCHEN (OÖ) </a:t>
            </a:r>
            <a:r>
              <a:rPr lang="de-AT" sz="1400" dirty="0"/>
              <a:t>2012</a:t>
            </a:r>
          </a:p>
        </c:rich>
      </c:tx>
      <c:layout>
        <c:manualLayout>
          <c:xMode val="edge"/>
          <c:yMode val="edge"/>
          <c:x val="0.27227208419599724"/>
          <c:y val="2.119205003326206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622201518288475"/>
          <c:y val="0.17691829769434944"/>
          <c:w val="0.45803053830227752"/>
          <c:h val="0.7383135021726023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dLbl>
              <c:idx val="3"/>
              <c:layout>
                <c:manualLayout>
                  <c:x val="-2.7003521111585126E-3"/>
                  <c:y val="2.9568750125149902E-3"/>
                </c:manualLayout>
              </c:layout>
              <c:tx>
                <c:rich>
                  <a:bodyPr/>
                  <a:lstStyle/>
                  <a:p>
                    <a:fld id="{D90C410D-9ED4-4191-A1EE-EEE0ADC866CB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[RUBRIKENNAME]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
</a:t>
                    </a:r>
                    <a:fld id="{1CF8D914-7CA8-4FA0-96A5-33E643F36F83}" type="PERCENTAGE">
                      <a:rPr lang="en-US" baseline="0">
                        <a:solidFill>
                          <a:schemeClr val="bg1"/>
                        </a:solidFill>
                      </a:rPr>
                      <a:pPr/>
                      <a:t>[PROZENTSATZ]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617952928297762E-2"/>
                      <c:h val="9.6812348568618853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Tabelle1!$D$2:$D$6</c:f>
              <c:strCache>
                <c:ptCount val="5"/>
                <c:pt idx="0">
                  <c:v>Fußgänger</c:v>
                </c:pt>
                <c:pt idx="1">
                  <c:v>Rad</c:v>
                </c:pt>
                <c:pt idx="2">
                  <c:v>ÖPNV</c:v>
                </c:pt>
                <c:pt idx="3">
                  <c:v>IV + ÖV</c:v>
                </c:pt>
                <c:pt idx="4">
                  <c:v>MIV</c:v>
                </c:pt>
              </c:strCache>
            </c:strRef>
          </c:cat>
          <c:val>
            <c:numRef>
              <c:f>Tabelle1!$E$2:$E$6</c:f>
              <c:numCache>
                <c:formatCode>0.00%</c:formatCode>
                <c:ptCount val="5"/>
                <c:pt idx="0">
                  <c:v>0.151</c:v>
                </c:pt>
                <c:pt idx="1">
                  <c:v>2.5999999999999999E-2</c:v>
                </c:pt>
                <c:pt idx="2">
                  <c:v>5.8000000000000003E-2</c:v>
                </c:pt>
                <c:pt idx="3">
                  <c:v>2.3E-2</c:v>
                </c:pt>
                <c:pt idx="4">
                  <c:v>0.74099999999999999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A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MODAL</a:t>
            </a:r>
            <a:r>
              <a:rPr lang="en-US" baseline="0" dirty="0"/>
              <a:t> SPLIT ZUBRINGER 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Tabelle1!$H$1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spPr>
              <a:noFill/>
              <a:ln w="9525"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Tabelle1!$G$2:$G$6</c:f>
              <c:strCache>
                <c:ptCount val="5"/>
                <c:pt idx="0">
                  <c:v>Fußgänger</c:v>
                </c:pt>
                <c:pt idx="1">
                  <c:v>Rad</c:v>
                </c:pt>
                <c:pt idx="2">
                  <c:v>ÖPNV</c:v>
                </c:pt>
                <c:pt idx="3">
                  <c:v>Pkw</c:v>
                </c:pt>
                <c:pt idx="4">
                  <c:v>Taxi</c:v>
                </c:pt>
              </c:strCache>
            </c:strRef>
          </c:cat>
          <c:val>
            <c:numRef>
              <c:f>Tabelle1!$H$2:$H$6</c:f>
              <c:numCache>
                <c:formatCode>0.00%</c:formatCode>
                <c:ptCount val="5"/>
                <c:pt idx="0">
                  <c:v>0.59299999999999997</c:v>
                </c:pt>
                <c:pt idx="1">
                  <c:v>3.1E-2</c:v>
                </c:pt>
                <c:pt idx="2">
                  <c:v>0.19900000000000001</c:v>
                </c:pt>
                <c:pt idx="3">
                  <c:v>0.161</c:v>
                </c:pt>
                <c:pt idx="4">
                  <c:v>1.6E-2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11" tIns="45705" rIns="91411" bIns="45705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1" cy="495029"/>
          </a:xfrm>
          <a:prstGeom prst="rect">
            <a:avLst/>
          </a:prstGeom>
        </p:spPr>
        <p:txBody>
          <a:bodyPr vert="horz" lIns="91411" tIns="45705" rIns="91411" bIns="45705" rtlCol="0"/>
          <a:lstStyle>
            <a:lvl1pPr algn="r">
              <a:defRPr sz="1200"/>
            </a:lvl1pPr>
          </a:lstStyle>
          <a:p>
            <a:fld id="{41D2E090-0F37-440D-88C3-2F565A9F76AB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1289"/>
            <a:ext cx="2918831" cy="495028"/>
          </a:xfrm>
          <a:prstGeom prst="rect">
            <a:avLst/>
          </a:prstGeom>
        </p:spPr>
        <p:txBody>
          <a:bodyPr vert="horz" lIns="91411" tIns="45705" rIns="91411" bIns="45705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5374" y="9371289"/>
            <a:ext cx="2918831" cy="495028"/>
          </a:xfrm>
          <a:prstGeom prst="rect">
            <a:avLst/>
          </a:prstGeom>
        </p:spPr>
        <p:txBody>
          <a:bodyPr vert="horz" lIns="91411" tIns="45705" rIns="91411" bIns="45705" rtlCol="0" anchor="b"/>
          <a:lstStyle>
            <a:lvl1pPr algn="r">
              <a:defRPr sz="1200"/>
            </a:lvl1pPr>
          </a:lstStyle>
          <a:p>
            <a:fld id="{B43D6FD8-4447-438D-931A-21506AD49A7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884942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19413" cy="495300"/>
          </a:xfrm>
          <a:prstGeom prst="rect">
            <a:avLst/>
          </a:prstGeom>
        </p:spPr>
        <p:txBody>
          <a:bodyPr vert="horz" lIns="91411" tIns="45705" rIns="91411" bIns="45705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4763" y="2"/>
            <a:ext cx="2919412" cy="495300"/>
          </a:xfrm>
          <a:prstGeom prst="rect">
            <a:avLst/>
          </a:prstGeom>
        </p:spPr>
        <p:txBody>
          <a:bodyPr vert="horz" lIns="91411" tIns="45705" rIns="91411" bIns="45705" rtlCol="0"/>
          <a:lstStyle>
            <a:lvl1pPr algn="r">
              <a:defRPr sz="1200"/>
            </a:lvl1pPr>
          </a:lstStyle>
          <a:p>
            <a:fld id="{288AAF62-AE89-47BE-85C0-C2C8E90401E3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1" tIns="45705" rIns="91411" bIns="45705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101" y="4748215"/>
            <a:ext cx="5389563" cy="3884613"/>
          </a:xfrm>
          <a:prstGeom prst="rect">
            <a:avLst/>
          </a:prstGeom>
        </p:spPr>
        <p:txBody>
          <a:bodyPr vert="horz" lIns="91411" tIns="45705" rIns="91411" bIns="45705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371015"/>
            <a:ext cx="2919413" cy="495300"/>
          </a:xfrm>
          <a:prstGeom prst="rect">
            <a:avLst/>
          </a:prstGeom>
        </p:spPr>
        <p:txBody>
          <a:bodyPr vert="horz" lIns="91411" tIns="45705" rIns="91411" bIns="45705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4763" y="9371015"/>
            <a:ext cx="2919412" cy="495300"/>
          </a:xfrm>
          <a:prstGeom prst="rect">
            <a:avLst/>
          </a:prstGeom>
        </p:spPr>
        <p:txBody>
          <a:bodyPr vert="horz" lIns="91411" tIns="45705" rIns="91411" bIns="45705" rtlCol="0" anchor="b"/>
          <a:lstStyle>
            <a:lvl1pPr algn="r">
              <a:defRPr sz="1200"/>
            </a:lvl1pPr>
          </a:lstStyle>
          <a:p>
            <a:fld id="{2754B668-DDDA-43B0-8EB8-FE2F2845D1F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66940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4B668-DDDA-43B0-8EB8-FE2F2845D1F5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17865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8200" y="1248697"/>
            <a:ext cx="9144000" cy="1966298"/>
          </a:xfrm>
        </p:spPr>
        <p:txBody>
          <a:bodyPr anchor="t" anchorCtr="0"/>
          <a:lstStyle>
            <a:lvl1pPr algn="l">
              <a:defRPr sz="60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38200" y="3484051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43E65-D434-4019-A0AF-4DD3996AA7EC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2CD-A24F-47B2-93AD-6AF4A2E72CD5}" type="slidenum">
              <a:rPr lang="de-AT" smtClean="0"/>
              <a:t>‹Nr.›</a:t>
            </a:fld>
            <a:endParaRPr lang="de-AT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426" y="5935950"/>
            <a:ext cx="3807542" cy="68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31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43E65-D434-4019-A0AF-4DD3996AA7EC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2CD-A24F-47B2-93AD-6AF4A2E72CD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9779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43E65-D434-4019-A0AF-4DD3996AA7EC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2CD-A24F-47B2-93AD-6AF4A2E72CD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55210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F34C-D275-42ED-8EE1-50CF7834E052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16FF-F582-40D8-92AC-E1462034031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83673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F34C-D275-42ED-8EE1-50CF7834E052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16FF-F582-40D8-92AC-E1462034031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12996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F34C-D275-42ED-8EE1-50CF7834E052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16FF-F582-40D8-92AC-E1462034031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87173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F34C-D275-42ED-8EE1-50CF7834E052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16FF-F582-40D8-92AC-E1462034031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22468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F34C-D275-42ED-8EE1-50CF7834E052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16FF-F582-40D8-92AC-E1462034031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11387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F34C-D275-42ED-8EE1-50CF7834E052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16FF-F582-40D8-92AC-E1462034031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78817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F34C-D275-42ED-8EE1-50CF7834E052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16FF-F582-40D8-92AC-E1462034031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4419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F34C-D275-42ED-8EE1-50CF7834E052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16FF-F582-40D8-92AC-E1462034031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5267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288026"/>
            <a:ext cx="10515600" cy="48889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43E65-D434-4019-A0AF-4DD3996AA7EC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2CD-A24F-47B2-93AD-6AF4A2E72CD5}" type="slidenum">
              <a:rPr lang="de-AT" smtClean="0"/>
              <a:t>‹Nr.›</a:t>
            </a:fld>
            <a:endParaRPr lang="de-AT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699" y="86907"/>
            <a:ext cx="3513501" cy="736596"/>
          </a:xfrm>
          <a:prstGeom prst="rect">
            <a:avLst/>
          </a:prstGeom>
        </p:spPr>
      </p:pic>
      <p:cxnSp>
        <p:nvCxnSpPr>
          <p:cNvPr id="11" name="Gerade Verbindung 8"/>
          <p:cNvCxnSpPr/>
          <p:nvPr userDrawn="1"/>
        </p:nvCxnSpPr>
        <p:spPr>
          <a:xfrm>
            <a:off x="0" y="940887"/>
            <a:ext cx="12192000" cy="1"/>
          </a:xfrm>
          <a:prstGeom prst="line">
            <a:avLst/>
          </a:prstGeom>
          <a:ln w="76200"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310243" y="157315"/>
            <a:ext cx="8445500" cy="718269"/>
          </a:xfrm>
        </p:spPr>
        <p:txBody>
          <a:bodyPr anchor="ctr" anchorCtr="0"/>
          <a:lstStyle>
            <a:lvl1pPr marL="0" indent="0">
              <a:buNone/>
              <a:defRPr b="1" cap="all" baseline="0"/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47920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F34C-D275-42ED-8EE1-50CF7834E052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16FF-F582-40D8-92AC-E1462034031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69539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F34C-D275-42ED-8EE1-50CF7834E052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16FF-F582-40D8-92AC-E1462034031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2441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F34C-D275-42ED-8EE1-50CF7834E052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16FF-F582-40D8-92AC-E1462034031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24993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43E65-D434-4019-A0AF-4DD3996AA7EC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2CD-A24F-47B2-93AD-6AF4A2E72CD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22341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43E65-D434-4019-A0AF-4DD3996AA7EC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2CD-A24F-47B2-93AD-6AF4A2E72CD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02845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43E65-D434-4019-A0AF-4DD3996AA7EC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2CD-A24F-47B2-93AD-6AF4A2E72CD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76554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43E65-D434-4019-A0AF-4DD3996AA7EC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2CD-A24F-47B2-93AD-6AF4A2E72CD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14001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43E65-D434-4019-A0AF-4DD3996AA7EC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2CD-A24F-47B2-93AD-6AF4A2E72CD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29414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43E65-D434-4019-A0AF-4DD3996AA7EC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2CD-A24F-47B2-93AD-6AF4A2E72CD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99091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43E65-D434-4019-A0AF-4DD3996AA7EC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2CD-A24F-47B2-93AD-6AF4A2E72CD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55470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43E65-D434-4019-A0AF-4DD3996AA7EC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672CD-A24F-47B2-93AD-6AF4A2E72CD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845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6F34C-D275-42ED-8EE1-50CF7834E052}" type="datetimeFigureOut">
              <a:rPr lang="de-AT" smtClean="0"/>
              <a:t>29.11.2016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916FF-F582-40D8-92AC-E1462034031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33830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1524000" y="2004610"/>
            <a:ext cx="9144000" cy="2139022"/>
          </a:xfrm>
        </p:spPr>
        <p:txBody>
          <a:bodyPr>
            <a:normAutofit/>
          </a:bodyPr>
          <a:lstStyle/>
          <a:p>
            <a:r>
              <a:rPr lang="de-AT" dirty="0" smtClean="0"/>
              <a:t>Energiesparende Mobilität an ÖV-Achsen</a:t>
            </a:r>
            <a:endParaRPr lang="de-AT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523999" y="4068130"/>
            <a:ext cx="9356521" cy="2561269"/>
          </a:xfrm>
        </p:spPr>
        <p:txBody>
          <a:bodyPr>
            <a:noAutofit/>
          </a:bodyPr>
          <a:lstStyle/>
          <a:p>
            <a:r>
              <a:rPr lang="de-AT" sz="2800" dirty="0" err="1" smtClean="0"/>
              <a:t>Erp</a:t>
            </a:r>
            <a:r>
              <a:rPr lang="de-AT" sz="2800" dirty="0" smtClean="0"/>
              <a:t> hoch 3 Fachkongress 2: Fokus </a:t>
            </a:r>
            <a:r>
              <a:rPr lang="de-AT" sz="2800" dirty="0" err="1" smtClean="0"/>
              <a:t>Erp</a:t>
            </a:r>
            <a:r>
              <a:rPr lang="de-AT" sz="2800" dirty="0" smtClean="0"/>
              <a:t> an ÖV-Achsen</a:t>
            </a:r>
          </a:p>
          <a:p>
            <a:r>
              <a:rPr lang="de-AT" sz="2800" dirty="0" smtClean="0"/>
              <a:t>Deutsch-</a:t>
            </a:r>
            <a:r>
              <a:rPr lang="de-AT" sz="2800" dirty="0" err="1" smtClean="0"/>
              <a:t>wagram</a:t>
            </a:r>
            <a:r>
              <a:rPr lang="de-AT" sz="2800" dirty="0" smtClean="0"/>
              <a:t>, 29.10.2015</a:t>
            </a:r>
          </a:p>
          <a:p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21747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0243" y="1288027"/>
            <a:ext cx="5357027" cy="29724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dirty="0" smtClean="0"/>
              <a:t>Kompakte Siedlungsstrukturen als Voraussetzung für</a:t>
            </a:r>
          </a:p>
          <a:p>
            <a:r>
              <a:rPr lang="de-AT" dirty="0"/>
              <a:t>ausreichend Nachfrage für hohe </a:t>
            </a:r>
            <a:r>
              <a:rPr lang="de-AT" dirty="0" smtClean="0"/>
              <a:t>Nutzungsdichte (kurze Wege)</a:t>
            </a:r>
            <a:endParaRPr lang="de-AT" dirty="0"/>
          </a:p>
          <a:p>
            <a:r>
              <a:rPr lang="de-AT" dirty="0" smtClean="0"/>
              <a:t>effizienten Öffentlichen Verkehr</a:t>
            </a:r>
          </a:p>
          <a:p>
            <a:pPr marL="0" indent="0">
              <a:buNone/>
            </a:pP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Faktor Dichte</a:t>
            </a:r>
            <a:endParaRPr lang="de-AT" dirty="0"/>
          </a:p>
        </p:txBody>
      </p:sp>
      <p:pic>
        <p:nvPicPr>
          <p:cNvPr id="2050" name="Picture 2" descr="http://ais.badische-zeitung.de/piece/00/e4/ec/2e/150026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467" y="1095271"/>
            <a:ext cx="7118359" cy="534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858467" y="6495249"/>
            <a:ext cx="2216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Foto: Badische Zeitung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152236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0243" y="1237785"/>
            <a:ext cx="4131128" cy="4888937"/>
          </a:xfrm>
        </p:spPr>
        <p:txBody>
          <a:bodyPr/>
          <a:lstStyle/>
          <a:p>
            <a:pPr marL="0" indent="0">
              <a:buNone/>
            </a:pPr>
            <a:r>
              <a:rPr lang="de-AT" dirty="0" smtClean="0"/>
              <a:t>Die Kombination vieler verschiedener Nutzungen auf engem Raum</a:t>
            </a:r>
          </a:p>
          <a:p>
            <a:r>
              <a:rPr lang="de-AT" dirty="0"/>
              <a:t>r</a:t>
            </a:r>
            <a:r>
              <a:rPr lang="de-AT" dirty="0" smtClean="0"/>
              <a:t>eduziert Distanzen für Versorgungswege (Chance für Rad- und Fußverkehr!)</a:t>
            </a:r>
          </a:p>
          <a:p>
            <a:r>
              <a:rPr lang="de-AT" dirty="0" smtClean="0"/>
              <a:t>erhöht das Arbeitsplatzangebot in der Umgebung </a:t>
            </a:r>
          </a:p>
          <a:p>
            <a:pPr marL="0" indent="0">
              <a:buNone/>
            </a:pPr>
            <a:endParaRPr lang="de-AT" dirty="0" smtClean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Faktor Funktionsmischung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5338118" y="6126722"/>
            <a:ext cx="2216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Grafik: Stadt Wien, MA 18</a:t>
            </a:r>
            <a:endParaRPr lang="de-AT" sz="1200" dirty="0"/>
          </a:p>
        </p:txBody>
      </p:sp>
      <p:pic>
        <p:nvPicPr>
          <p:cNvPr id="4" name="Picture 2" descr="https://www.wien.gv.at/stadtentwicklung/grundlagen/stadtforschung/siedlungsentwicklung/images/realnutzung-20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8" t="22186" r="47614" b="44665"/>
          <a:stretch/>
        </p:blipFill>
        <p:spPr bwMode="auto">
          <a:xfrm>
            <a:off x="5338118" y="1237785"/>
            <a:ext cx="6161904" cy="483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37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0243" y="1288026"/>
            <a:ext cx="5019988" cy="4730937"/>
          </a:xfrm>
        </p:spPr>
        <p:txBody>
          <a:bodyPr/>
          <a:lstStyle/>
          <a:p>
            <a:r>
              <a:rPr lang="de-AT" dirty="0"/>
              <a:t>v</a:t>
            </a:r>
            <a:r>
              <a:rPr lang="de-AT" dirty="0" smtClean="0"/>
              <a:t>on Arbeitsplätzen 		</a:t>
            </a:r>
          </a:p>
          <a:p>
            <a:pPr marL="457200" lvl="1" indent="0">
              <a:buNone/>
            </a:pPr>
            <a:r>
              <a:rPr lang="de-AT" sz="2400" dirty="0" smtClean="0">
                <a:sym typeface="Wingdings" panose="05000000000000000000" pitchFamily="2" charset="2"/>
              </a:rPr>
              <a:t>	höhere ÖV-Nachfrage auf 	Arbeitswegen</a:t>
            </a:r>
          </a:p>
          <a:p>
            <a:r>
              <a:rPr lang="de-AT" dirty="0" smtClean="0">
                <a:sym typeface="Wingdings" panose="05000000000000000000" pitchFamily="2" charset="2"/>
              </a:rPr>
              <a:t>von funktionalen Zentren 	</a:t>
            </a:r>
          </a:p>
          <a:p>
            <a:pPr marL="0" indent="0">
              <a:buNone/>
            </a:pPr>
            <a:r>
              <a:rPr lang="de-AT" dirty="0" smtClean="0">
                <a:sym typeface="Wingdings" panose="05000000000000000000" pitchFamily="2" charset="2"/>
              </a:rPr>
              <a:t>	Anschluss an den Fernverkehr</a:t>
            </a:r>
          </a:p>
          <a:p>
            <a:pPr marL="0" indent="0">
              <a:buNone/>
            </a:pPr>
            <a:r>
              <a:rPr lang="de-AT" sz="2400" dirty="0">
                <a:sym typeface="Wingdings" panose="05000000000000000000" pitchFamily="2" charset="2"/>
              </a:rPr>
              <a:t>	</a:t>
            </a:r>
            <a:r>
              <a:rPr lang="de-AT" sz="2400" dirty="0" smtClean="0">
                <a:sym typeface="Wingdings" panose="05000000000000000000" pitchFamily="2" charset="2"/>
              </a:rPr>
              <a:t>Möglichkeit zentralörtliche 	Einrichtungen ohne Auto zu 	erreichen</a:t>
            </a:r>
          </a:p>
          <a:p>
            <a:pPr marL="3657600" lvl="8" indent="0">
              <a:buNone/>
            </a:pPr>
            <a:endParaRPr lang="de-AT" sz="24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Faktor ÖV-</a:t>
            </a:r>
            <a:r>
              <a:rPr lang="de-AT" dirty="0" err="1" smtClean="0"/>
              <a:t>ERReichbarkeit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921" y="1288026"/>
            <a:ext cx="6872231" cy="4618504"/>
          </a:xfrm>
          <a:prstGeom prst="rect">
            <a:avLst/>
          </a:prstGeom>
        </p:spPr>
      </p:pic>
      <p:sp>
        <p:nvSpPr>
          <p:cNvPr id="5" name="Nach oben gebogener Pfeil 4"/>
          <p:cNvSpPr/>
          <p:nvPr/>
        </p:nvSpPr>
        <p:spPr>
          <a:xfrm rot="5400000">
            <a:off x="743579" y="1748417"/>
            <a:ext cx="311500" cy="391886"/>
          </a:xfrm>
          <a:prstGeom prst="bentUpArrow">
            <a:avLst>
              <a:gd name="adj1" fmla="val 34677"/>
              <a:gd name="adj2" fmla="val 41129"/>
              <a:gd name="adj3" fmla="val 3790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Nach oben gebogener Pfeil 5"/>
          <p:cNvSpPr/>
          <p:nvPr/>
        </p:nvSpPr>
        <p:spPr>
          <a:xfrm rot="5400000">
            <a:off x="743579" y="2865459"/>
            <a:ext cx="311500" cy="391886"/>
          </a:xfrm>
          <a:prstGeom prst="bentUpArrow">
            <a:avLst>
              <a:gd name="adj1" fmla="val 34677"/>
              <a:gd name="adj2" fmla="val 41129"/>
              <a:gd name="adj3" fmla="val 3790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Nach oben gebogener Pfeil 6"/>
          <p:cNvSpPr/>
          <p:nvPr/>
        </p:nvSpPr>
        <p:spPr>
          <a:xfrm rot="5400000">
            <a:off x="743579" y="3433651"/>
            <a:ext cx="311500" cy="391886"/>
          </a:xfrm>
          <a:prstGeom prst="bentUpArrow">
            <a:avLst>
              <a:gd name="adj1" fmla="val 34677"/>
              <a:gd name="adj2" fmla="val 41129"/>
              <a:gd name="adj3" fmla="val 3790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5470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/>
              <a:t>Strategien</a:t>
            </a:r>
            <a:endParaRPr lang="de-AT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89984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7" b="39082"/>
          <a:stretch/>
        </p:blipFill>
        <p:spPr>
          <a:xfrm>
            <a:off x="1853513" y="1526360"/>
            <a:ext cx="7749203" cy="4061390"/>
          </a:xfrm>
        </p:spPr>
      </p:pic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Erhöhung Nachfragepotential</a:t>
            </a:r>
            <a:endParaRPr lang="de-AT" dirty="0"/>
          </a:p>
        </p:txBody>
      </p:sp>
      <p:pic>
        <p:nvPicPr>
          <p:cNvPr id="5" name="Inhaltsplatzhalt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5" b="45492"/>
          <a:stretch/>
        </p:blipFill>
        <p:spPr>
          <a:xfrm>
            <a:off x="1787610" y="1526359"/>
            <a:ext cx="7815105" cy="363052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42551" y="5115797"/>
            <a:ext cx="2751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Strategie 1:</a:t>
            </a:r>
          </a:p>
          <a:p>
            <a:r>
              <a:rPr lang="de-AT" dirty="0" smtClean="0"/>
              <a:t>Siedlungsentwicklung im Stationsumfeld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6514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7" b="39082"/>
          <a:stretch/>
        </p:blipFill>
        <p:spPr>
          <a:xfrm>
            <a:off x="1853513" y="1526360"/>
            <a:ext cx="7749203" cy="4061390"/>
          </a:xfrm>
        </p:spPr>
      </p:pic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Erhöhung Nachfragepotential</a:t>
            </a:r>
            <a:endParaRPr lang="de-AT" dirty="0"/>
          </a:p>
        </p:txBody>
      </p:sp>
      <p:sp>
        <p:nvSpPr>
          <p:cNvPr id="2" name="Textfeld 1"/>
          <p:cNvSpPr txBox="1"/>
          <p:nvPr/>
        </p:nvSpPr>
        <p:spPr>
          <a:xfrm>
            <a:off x="642551" y="5115797"/>
            <a:ext cx="2751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chemeClr val="bg1">
                    <a:lumMod val="50000"/>
                  </a:schemeClr>
                </a:solidFill>
              </a:rPr>
              <a:t>Strategie 1:</a:t>
            </a:r>
          </a:p>
          <a:p>
            <a:r>
              <a:rPr lang="de-AT" dirty="0" smtClean="0">
                <a:solidFill>
                  <a:schemeClr val="bg1">
                    <a:lumMod val="50000"/>
                  </a:schemeClr>
                </a:solidFill>
              </a:rPr>
              <a:t>Siedlungsentwicklung im Stationsumfeld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8" b="41473"/>
          <a:stretch/>
        </p:blipFill>
        <p:spPr>
          <a:xfrm>
            <a:off x="1721708" y="1526358"/>
            <a:ext cx="7885663" cy="391041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554627" y="5115797"/>
            <a:ext cx="2751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Strategie 2:</a:t>
            </a:r>
          </a:p>
          <a:p>
            <a:r>
              <a:rPr lang="de-AT" dirty="0" smtClean="0"/>
              <a:t>Adaption des Stationsnetzes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0866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4" r="85" b="44156"/>
          <a:stretch/>
        </p:blipFill>
        <p:spPr>
          <a:xfrm>
            <a:off x="1807668" y="1523126"/>
            <a:ext cx="7786810" cy="3728629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Erhöhung Nachfragepotential</a:t>
            </a:r>
            <a:endParaRPr lang="de-AT" dirty="0"/>
          </a:p>
        </p:txBody>
      </p:sp>
      <p:sp>
        <p:nvSpPr>
          <p:cNvPr id="2" name="Textfeld 1"/>
          <p:cNvSpPr txBox="1"/>
          <p:nvPr/>
        </p:nvSpPr>
        <p:spPr>
          <a:xfrm>
            <a:off x="642551" y="5115797"/>
            <a:ext cx="2751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chemeClr val="bg1">
                    <a:lumMod val="50000"/>
                  </a:schemeClr>
                </a:solidFill>
              </a:rPr>
              <a:t>Strategie 1:</a:t>
            </a:r>
          </a:p>
          <a:p>
            <a:r>
              <a:rPr lang="de-AT" dirty="0" smtClean="0">
                <a:solidFill>
                  <a:schemeClr val="bg1">
                    <a:lumMod val="50000"/>
                  </a:schemeClr>
                </a:solidFill>
              </a:rPr>
              <a:t>Siedlungsentwicklung im Stationsumfeld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554627" y="5115797"/>
            <a:ext cx="2751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chemeClr val="bg1">
                    <a:lumMod val="50000"/>
                  </a:schemeClr>
                </a:solidFill>
              </a:rPr>
              <a:t>Strategie 2:</a:t>
            </a:r>
          </a:p>
          <a:p>
            <a:r>
              <a:rPr lang="de-AT" dirty="0">
                <a:solidFill>
                  <a:schemeClr val="bg1">
                    <a:lumMod val="50000"/>
                  </a:schemeClr>
                </a:solidFill>
              </a:rPr>
              <a:t>Adaption des Stationsnetzes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574552" y="5115797"/>
            <a:ext cx="2751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Strategie 3:</a:t>
            </a:r>
          </a:p>
          <a:p>
            <a:r>
              <a:rPr lang="de-AT" dirty="0" smtClean="0"/>
              <a:t>Verbesserung der verkehrlichen Verknüpfung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3622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Siedlungsentwicklung im Stationsumfeld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4" r="65704" b="44156"/>
          <a:stretch/>
        </p:blipFill>
        <p:spPr>
          <a:xfrm>
            <a:off x="10600116" y="3055231"/>
            <a:ext cx="1591884" cy="3728629"/>
          </a:xfrm>
          <a:prstGeom prst="rect">
            <a:avLst/>
          </a:prstGeom>
        </p:spPr>
      </p:pic>
      <p:pic>
        <p:nvPicPr>
          <p:cNvPr id="9" name="Grafik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3" y="1752292"/>
            <a:ext cx="8445500" cy="431691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Inhaltsplatzhalter 1"/>
          <p:cNvSpPr>
            <a:spLocks noGrp="1"/>
          </p:cNvSpPr>
          <p:nvPr>
            <p:ph idx="1"/>
          </p:nvPr>
        </p:nvSpPr>
        <p:spPr>
          <a:xfrm>
            <a:off x="310242" y="1213380"/>
            <a:ext cx="8535935" cy="424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dirty="0" smtClean="0"/>
              <a:t>Innenentwicklung (Raumentwicklung ETH Zürich, 2012)</a:t>
            </a:r>
            <a:endParaRPr lang="de-AT" dirty="0"/>
          </a:p>
        </p:txBody>
      </p:sp>
      <p:sp>
        <p:nvSpPr>
          <p:cNvPr id="11" name="Textfeld 10"/>
          <p:cNvSpPr txBox="1"/>
          <p:nvPr/>
        </p:nvSpPr>
        <p:spPr>
          <a:xfrm>
            <a:off x="310242" y="6506861"/>
            <a:ext cx="7968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Quelle: Professur f. Raumentwicklung, ETH Zürich 2012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285957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b="18385"/>
          <a:stretch/>
        </p:blipFill>
        <p:spPr>
          <a:xfrm>
            <a:off x="310244" y="1862712"/>
            <a:ext cx="10150090" cy="4558185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0243" y="1288026"/>
            <a:ext cx="2814794" cy="5307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dirty="0" smtClean="0"/>
              <a:t>Unbebaute Reserven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Siedlungsentwicklung im Stationsumfeld</a:t>
            </a:r>
            <a:endParaRPr lang="de-AT" dirty="0"/>
          </a:p>
        </p:txBody>
      </p:sp>
      <p:sp>
        <p:nvSpPr>
          <p:cNvPr id="6" name="Ellipse 5"/>
          <p:cNvSpPr/>
          <p:nvPr/>
        </p:nvSpPr>
        <p:spPr>
          <a:xfrm>
            <a:off x="2661927" y="2161807"/>
            <a:ext cx="3591458" cy="37265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Ellipse 6"/>
          <p:cNvSpPr/>
          <p:nvPr/>
        </p:nvSpPr>
        <p:spPr>
          <a:xfrm>
            <a:off x="4330918" y="3884412"/>
            <a:ext cx="261177" cy="2756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4" r="65704" b="44156"/>
          <a:stretch/>
        </p:blipFill>
        <p:spPr>
          <a:xfrm>
            <a:off x="10600116" y="3055231"/>
            <a:ext cx="1591884" cy="372862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10242" y="6506861"/>
            <a:ext cx="7968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Quelle: Google </a:t>
            </a:r>
            <a:r>
              <a:rPr lang="de-AT" sz="1200" dirty="0" err="1" smtClean="0"/>
              <a:t>Maps</a:t>
            </a:r>
            <a:endParaRPr lang="de-AT" sz="1200" dirty="0"/>
          </a:p>
        </p:txBody>
      </p:sp>
      <p:cxnSp>
        <p:nvCxnSpPr>
          <p:cNvPr id="12" name="Gerade Verbindung mit Pfeil 11"/>
          <p:cNvCxnSpPr/>
          <p:nvPr/>
        </p:nvCxnSpPr>
        <p:spPr>
          <a:xfrm>
            <a:off x="2669628" y="3994918"/>
            <a:ext cx="1661290" cy="25383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2850976" y="3566984"/>
            <a:ext cx="109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>
                <a:solidFill>
                  <a:srgbClr val="FF0000"/>
                </a:solidFill>
              </a:rPr>
              <a:t>500m</a:t>
            </a:r>
            <a:endParaRPr lang="de-AT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3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0243" y="1288026"/>
            <a:ext cx="2814794" cy="5307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dirty="0" smtClean="0"/>
              <a:t>Bebaute Potentiale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Siedlungsentwicklung im Stationsumfeld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4" r="65704" b="44156"/>
          <a:stretch/>
        </p:blipFill>
        <p:spPr>
          <a:xfrm>
            <a:off x="10600116" y="3055231"/>
            <a:ext cx="1591884" cy="372862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b="4414"/>
          <a:stretch/>
        </p:blipFill>
        <p:spPr>
          <a:xfrm>
            <a:off x="310243" y="1818753"/>
            <a:ext cx="7226021" cy="460214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10242" y="6506861"/>
            <a:ext cx="7968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Quelle: Bing </a:t>
            </a:r>
            <a:r>
              <a:rPr lang="de-AT" sz="1200" dirty="0" err="1" smtClean="0"/>
              <a:t>Maps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248467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dirty="0" smtClean="0"/>
              <a:t>Grundlagen</a:t>
            </a:r>
          </a:p>
          <a:p>
            <a:pPr marL="457200" lvl="1" indent="0">
              <a:buNone/>
            </a:pPr>
            <a:r>
              <a:rPr lang="de-AT" dirty="0" smtClean="0"/>
              <a:t>ÖV-Achse</a:t>
            </a:r>
          </a:p>
          <a:p>
            <a:pPr marL="457200" lvl="1" indent="0">
              <a:buNone/>
            </a:pPr>
            <a:r>
              <a:rPr lang="de-AT" dirty="0" smtClean="0"/>
              <a:t>Verkehrsraumtypen</a:t>
            </a:r>
          </a:p>
          <a:p>
            <a:pPr marL="0" indent="0">
              <a:buNone/>
            </a:pPr>
            <a:r>
              <a:rPr lang="de-AT" dirty="0" smtClean="0"/>
              <a:t>Strategien</a:t>
            </a:r>
          </a:p>
          <a:p>
            <a:pPr marL="457200" lvl="1" indent="0">
              <a:buNone/>
            </a:pPr>
            <a:r>
              <a:rPr lang="de-AT" dirty="0" smtClean="0"/>
              <a:t>Siedlungsentwicklung im Stationsumfeld</a:t>
            </a:r>
          </a:p>
          <a:p>
            <a:pPr marL="457200" lvl="1" indent="0">
              <a:buNone/>
            </a:pPr>
            <a:r>
              <a:rPr lang="de-AT" dirty="0" smtClean="0"/>
              <a:t>Adaption des Stationsnetzes</a:t>
            </a:r>
          </a:p>
          <a:p>
            <a:pPr marL="457200" lvl="1" indent="0">
              <a:buNone/>
            </a:pPr>
            <a:r>
              <a:rPr lang="de-AT" dirty="0" smtClean="0"/>
              <a:t>Verbesserung der verkehrlichen Verknüpfung</a:t>
            </a:r>
          </a:p>
          <a:p>
            <a:pPr marL="0" indent="0">
              <a:buNone/>
            </a:pPr>
            <a:r>
              <a:rPr lang="de-AT" dirty="0" smtClean="0"/>
              <a:t>Fazit</a:t>
            </a:r>
          </a:p>
          <a:p>
            <a:pPr marL="457200" lvl="1" indent="0">
              <a:buNone/>
            </a:pPr>
            <a:endParaRPr lang="de-AT" sz="1600" dirty="0" smtClean="0"/>
          </a:p>
          <a:p>
            <a:pPr marL="0" indent="0">
              <a:buNone/>
            </a:pPr>
            <a:endParaRPr lang="de-AT" dirty="0" smtClean="0"/>
          </a:p>
          <a:p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Inhalt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0839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0242" y="1288026"/>
            <a:ext cx="3859823" cy="5307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dirty="0" smtClean="0"/>
              <a:t>Geschossflächenreserven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Siedlungsentwicklung im Stationsumfeld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4" r="65704" b="44156"/>
          <a:stretch/>
        </p:blipFill>
        <p:spPr>
          <a:xfrm>
            <a:off x="10600116" y="3055231"/>
            <a:ext cx="1591884" cy="372862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42" y="1818752"/>
            <a:ext cx="5932514" cy="448156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10242" y="6506861"/>
            <a:ext cx="7968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Quelle: Ziviltechniker DI Reinhold Bacher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193533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0243" y="1277978"/>
            <a:ext cx="8570405" cy="4888937"/>
          </a:xfrm>
        </p:spPr>
        <p:txBody>
          <a:bodyPr/>
          <a:lstStyle/>
          <a:p>
            <a:pPr marL="0" indent="0">
              <a:buNone/>
            </a:pPr>
            <a:r>
              <a:rPr lang="de-AT" dirty="0" smtClean="0"/>
              <a:t>Als Alternative zur Siedlungsentwicklung im Stationsumfeld</a:t>
            </a:r>
          </a:p>
          <a:p>
            <a:r>
              <a:rPr lang="de-AT" dirty="0" smtClean="0"/>
              <a:t>Bevölkerungs-/Wirtschaftsentwicklung ergibt keinen Bedarf nach neuen Flächen</a:t>
            </a:r>
          </a:p>
          <a:p>
            <a:r>
              <a:rPr lang="de-AT" dirty="0" smtClean="0"/>
              <a:t>Station liegt abseits von Versorgungseinrichtungen (Einzelhandel, Bildung, Gesundheit etc.) oder vom Siedlungskern</a:t>
            </a:r>
          </a:p>
          <a:p>
            <a:r>
              <a:rPr lang="de-AT" dirty="0" smtClean="0"/>
              <a:t>…</a:t>
            </a:r>
          </a:p>
          <a:p>
            <a:endParaRPr lang="de-AT" dirty="0" smtClean="0"/>
          </a:p>
          <a:p>
            <a:endParaRPr lang="de-AT" dirty="0" smtClean="0"/>
          </a:p>
          <a:p>
            <a:pPr marL="0" indent="0">
              <a:buNone/>
            </a:pP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Adaption des Stationsnetzes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7" r="35510" b="44156"/>
          <a:stretch/>
        </p:blipFill>
        <p:spPr>
          <a:xfrm>
            <a:off x="10353035" y="4275438"/>
            <a:ext cx="1838965" cy="246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1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4011" t="2599" b="3228"/>
          <a:stretch/>
        </p:blipFill>
        <p:spPr>
          <a:xfrm>
            <a:off x="310243" y="1185705"/>
            <a:ext cx="7989695" cy="5325627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Adaption des Stationsnetzes</a:t>
            </a:r>
            <a:endParaRPr lang="de-AT" dirty="0"/>
          </a:p>
        </p:txBody>
      </p:sp>
      <p:sp>
        <p:nvSpPr>
          <p:cNvPr id="8" name="Textfeld 7"/>
          <p:cNvSpPr txBox="1"/>
          <p:nvPr/>
        </p:nvSpPr>
        <p:spPr>
          <a:xfrm>
            <a:off x="3665008" y="3441885"/>
            <a:ext cx="2924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chemeClr val="bg1"/>
                </a:solidFill>
              </a:rPr>
              <a:t>Bahnhof </a:t>
            </a:r>
            <a:r>
              <a:rPr lang="de-AT" b="1" dirty="0" err="1" smtClean="0">
                <a:solidFill>
                  <a:schemeClr val="bg1"/>
                </a:solidFill>
              </a:rPr>
              <a:t>Staatz</a:t>
            </a:r>
            <a:r>
              <a:rPr lang="de-AT" b="1" dirty="0" smtClean="0">
                <a:solidFill>
                  <a:schemeClr val="bg1"/>
                </a:solidFill>
              </a:rPr>
              <a:t>, NÖ</a:t>
            </a:r>
            <a:endParaRPr lang="de-AT" b="1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10243" y="6544454"/>
            <a:ext cx="7968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Quelle: Google </a:t>
            </a:r>
            <a:r>
              <a:rPr lang="de-AT" sz="1200" dirty="0" err="1" smtClean="0"/>
              <a:t>Maps</a:t>
            </a:r>
            <a:endParaRPr lang="de-AT" sz="1200" dirty="0"/>
          </a:p>
        </p:txBody>
      </p:sp>
      <p:sp>
        <p:nvSpPr>
          <p:cNvPr id="11" name="Ellipse 10"/>
          <p:cNvSpPr/>
          <p:nvPr/>
        </p:nvSpPr>
        <p:spPr>
          <a:xfrm>
            <a:off x="3415792" y="3602334"/>
            <a:ext cx="231910" cy="24618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7" r="35510" b="44156"/>
          <a:stretch/>
        </p:blipFill>
        <p:spPr>
          <a:xfrm>
            <a:off x="10353035" y="4275438"/>
            <a:ext cx="1838965" cy="246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8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200" y="1288026"/>
            <a:ext cx="10515600" cy="4000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AT" dirty="0" smtClean="0"/>
              <a:t>Hoher Anteil von Fußgängern und Radfahrern an Zubringerverkehren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Verkehrliche Verknüpfung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9" r="4963" b="44156"/>
          <a:stretch/>
        </p:blipFill>
        <p:spPr>
          <a:xfrm>
            <a:off x="10603524" y="4555524"/>
            <a:ext cx="1588476" cy="2302476"/>
          </a:xfrm>
          <a:prstGeom prst="rect">
            <a:avLst/>
          </a:prstGeom>
        </p:spPr>
      </p:pic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9508764"/>
              </p:ext>
            </p:extLst>
          </p:nvPr>
        </p:nvGraphicFramePr>
        <p:xfrm>
          <a:off x="838200" y="1970654"/>
          <a:ext cx="8134978" cy="4590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723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200" y="1288026"/>
            <a:ext cx="10515600" cy="4000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AT" dirty="0" smtClean="0"/>
              <a:t>Hoher Anteil von Fußgängern und Radfahrern an Zubringerverkehren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Verkehrliche Verknüpfung</a:t>
            </a:r>
            <a:endParaRPr lang="de-AT" dirty="0"/>
          </a:p>
        </p:txBody>
      </p:sp>
      <p:pic>
        <p:nvPicPr>
          <p:cNvPr id="5" name="Grafik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65541" r="12193"/>
          <a:stretch/>
        </p:blipFill>
        <p:spPr bwMode="auto">
          <a:xfrm>
            <a:off x="838200" y="2431701"/>
            <a:ext cx="8114881" cy="33159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10242" y="6506861"/>
            <a:ext cx="7968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Quelle: </a:t>
            </a:r>
            <a:r>
              <a:rPr lang="de-AT" sz="1200" dirty="0" err="1" smtClean="0"/>
              <a:t>Bahn.Ville</a:t>
            </a:r>
            <a:r>
              <a:rPr lang="de-AT" sz="1200" dirty="0" smtClean="0"/>
              <a:t>-Konsortium 2005</a:t>
            </a:r>
            <a:endParaRPr lang="de-AT" sz="12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9" r="4963" b="44156"/>
          <a:stretch/>
        </p:blipFill>
        <p:spPr>
          <a:xfrm>
            <a:off x="10603524" y="4555524"/>
            <a:ext cx="1588476" cy="230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6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Verkehrliche </a:t>
            </a:r>
            <a:r>
              <a:rPr lang="de-AT" dirty="0" err="1" smtClean="0"/>
              <a:t>VerknüpfunG</a:t>
            </a:r>
            <a:endParaRPr lang="de-AT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310243" y="1916848"/>
            <a:ext cx="7487278" cy="4805500"/>
            <a:chOff x="310243" y="1084298"/>
            <a:chExt cx="8629650" cy="5514975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2"/>
            <a:srcRect l="6200" t="4214" r="16238" b="5348"/>
            <a:stretch/>
          </p:blipFill>
          <p:spPr>
            <a:xfrm>
              <a:off x="310243" y="1084298"/>
              <a:ext cx="8629650" cy="5514975"/>
            </a:xfrm>
            <a:prstGeom prst="rect">
              <a:avLst/>
            </a:prstGeom>
          </p:spPr>
        </p:pic>
        <p:sp>
          <p:nvSpPr>
            <p:cNvPr id="12" name="Ellipse 11"/>
            <p:cNvSpPr/>
            <p:nvPr/>
          </p:nvSpPr>
          <p:spPr>
            <a:xfrm>
              <a:off x="1574023" y="1433272"/>
              <a:ext cx="5040000" cy="5040000"/>
            </a:xfrm>
            <a:prstGeom prst="ellipse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0" name="Ellipse 9"/>
            <p:cNvSpPr/>
            <p:nvPr/>
          </p:nvSpPr>
          <p:spPr>
            <a:xfrm>
              <a:off x="2294023" y="2149371"/>
              <a:ext cx="3600000" cy="3600000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8" name="Ellipse 7"/>
            <p:cNvSpPr/>
            <p:nvPr/>
          </p:nvSpPr>
          <p:spPr>
            <a:xfrm>
              <a:off x="3685987" y="3535022"/>
              <a:ext cx="816072" cy="81607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" name="Ellipse 8"/>
            <p:cNvSpPr/>
            <p:nvPr/>
          </p:nvSpPr>
          <p:spPr>
            <a:xfrm>
              <a:off x="4017823" y="3866859"/>
              <a:ext cx="152400" cy="1524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310243" y="1085850"/>
            <a:ext cx="76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/>
              <a:t>Vergrößerung des Einzugsbereichs durch verschiedene Zubringerverkehrsmittel</a:t>
            </a:r>
            <a:endParaRPr lang="de-AT" sz="2400" dirty="0"/>
          </a:p>
        </p:txBody>
      </p:sp>
      <p:cxnSp>
        <p:nvCxnSpPr>
          <p:cNvPr id="16" name="Gerade Verbindung mit Pfeil 15"/>
          <p:cNvCxnSpPr>
            <a:stCxn id="9" idx="6"/>
            <a:endCxn id="8" idx="6"/>
          </p:cNvCxnSpPr>
          <p:nvPr/>
        </p:nvCxnSpPr>
        <p:spPr>
          <a:xfrm flipV="1">
            <a:off x="3659249" y="4407842"/>
            <a:ext cx="287907" cy="1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3732083" y="4439059"/>
            <a:ext cx="1418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/>
              <a:t>z</a:t>
            </a:r>
            <a:r>
              <a:rPr lang="de-AT" b="1" dirty="0" smtClean="0"/>
              <a:t>u Fuß</a:t>
            </a:r>
          </a:p>
          <a:p>
            <a:r>
              <a:rPr lang="de-AT" b="1" dirty="0" smtClean="0"/>
              <a:t>0,7 km</a:t>
            </a:r>
            <a:endParaRPr lang="de-AT" b="1" dirty="0"/>
          </a:p>
        </p:txBody>
      </p:sp>
      <p:cxnSp>
        <p:nvCxnSpPr>
          <p:cNvPr id="22" name="Gerade Verbindung mit Pfeil 21"/>
          <p:cNvCxnSpPr>
            <a:stCxn id="9" idx="0"/>
            <a:endCxn id="10" idx="0"/>
          </p:cNvCxnSpPr>
          <p:nvPr/>
        </p:nvCxnSpPr>
        <p:spPr>
          <a:xfrm flipV="1">
            <a:off x="3593136" y="2844904"/>
            <a:ext cx="0" cy="149654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3648576" y="2985280"/>
            <a:ext cx="1418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Rad</a:t>
            </a:r>
          </a:p>
          <a:p>
            <a:r>
              <a:rPr lang="de-AT" b="1" dirty="0" smtClean="0"/>
              <a:t>2,5 km</a:t>
            </a:r>
            <a:endParaRPr lang="de-AT" b="1" dirty="0"/>
          </a:p>
        </p:txBody>
      </p:sp>
      <p:cxnSp>
        <p:nvCxnSpPr>
          <p:cNvPr id="25" name="Gerade Verbindung mit Pfeil 24"/>
          <p:cNvCxnSpPr>
            <a:stCxn id="9" idx="2"/>
            <a:endCxn id="12" idx="2"/>
          </p:cNvCxnSpPr>
          <p:nvPr/>
        </p:nvCxnSpPr>
        <p:spPr>
          <a:xfrm flipH="1">
            <a:off x="1406727" y="4407843"/>
            <a:ext cx="2120296" cy="8899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1529291" y="3819657"/>
            <a:ext cx="1418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err="1" smtClean="0"/>
              <a:t>Pedelec</a:t>
            </a:r>
            <a:endParaRPr lang="de-AT" b="1" dirty="0" smtClean="0"/>
          </a:p>
          <a:p>
            <a:r>
              <a:rPr lang="de-AT" b="1" dirty="0" smtClean="0"/>
              <a:t>3,6 km</a:t>
            </a:r>
            <a:endParaRPr lang="de-AT" b="1" dirty="0"/>
          </a:p>
        </p:txBody>
      </p:sp>
      <p:sp>
        <p:nvSpPr>
          <p:cNvPr id="30" name="Textfeld 29"/>
          <p:cNvSpPr txBox="1"/>
          <p:nvPr/>
        </p:nvSpPr>
        <p:spPr>
          <a:xfrm>
            <a:off x="7923965" y="6076017"/>
            <a:ext cx="7968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Quelle: </a:t>
            </a:r>
          </a:p>
          <a:p>
            <a:r>
              <a:rPr lang="de-AT" sz="1200" dirty="0" smtClean="0"/>
              <a:t>Daten: VCÖ</a:t>
            </a:r>
          </a:p>
          <a:p>
            <a:r>
              <a:rPr lang="de-AT" sz="1200" dirty="0" smtClean="0"/>
              <a:t>Luftbild: Google </a:t>
            </a:r>
            <a:r>
              <a:rPr lang="de-AT" sz="1200" dirty="0" err="1" smtClean="0"/>
              <a:t>Maps</a:t>
            </a:r>
            <a:endParaRPr lang="de-AT" sz="1200" dirty="0"/>
          </a:p>
        </p:txBody>
      </p:sp>
      <p:sp>
        <p:nvSpPr>
          <p:cNvPr id="18" name="Textfeld 17"/>
          <p:cNvSpPr txBox="1"/>
          <p:nvPr/>
        </p:nvSpPr>
        <p:spPr>
          <a:xfrm>
            <a:off x="7923965" y="1924536"/>
            <a:ext cx="2474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/>
              <a:t>Deutsch-</a:t>
            </a:r>
            <a:r>
              <a:rPr lang="de-AT" sz="2400" dirty="0" err="1" smtClean="0"/>
              <a:t>Wagram</a:t>
            </a:r>
            <a:endParaRPr lang="de-AT" sz="2400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9" r="4963" b="44156"/>
          <a:stretch/>
        </p:blipFill>
        <p:spPr>
          <a:xfrm>
            <a:off x="10603524" y="4555524"/>
            <a:ext cx="1588476" cy="230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7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Verkehrliche Verknüpfung</a:t>
            </a:r>
            <a:endParaRPr lang="de-AT" dirty="0"/>
          </a:p>
        </p:txBody>
      </p:sp>
      <p:sp>
        <p:nvSpPr>
          <p:cNvPr id="2" name="Textfeld 1"/>
          <p:cNvSpPr txBox="1"/>
          <p:nvPr/>
        </p:nvSpPr>
        <p:spPr>
          <a:xfrm>
            <a:off x="310243" y="1247775"/>
            <a:ext cx="9100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/>
              <a:t>Einrichtungen hoher Qualität…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400" dirty="0" smtClean="0"/>
              <a:t>… im Bereich der Station (Abstellanlagen, Haltestellen)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400" dirty="0" smtClean="0"/>
              <a:t>… auf dem Weg zur Station (Wegeführung, Fahrpläne)</a:t>
            </a:r>
            <a:endParaRPr lang="de-AT" sz="2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9" r="4963" b="44156"/>
          <a:stretch/>
        </p:blipFill>
        <p:spPr>
          <a:xfrm>
            <a:off x="10603524" y="4555524"/>
            <a:ext cx="1588476" cy="230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1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Verkehrliche Verknüpfung</a:t>
            </a:r>
            <a:endParaRPr lang="de-AT" dirty="0"/>
          </a:p>
        </p:txBody>
      </p:sp>
      <p:sp>
        <p:nvSpPr>
          <p:cNvPr id="2" name="Textfeld 1"/>
          <p:cNvSpPr txBox="1"/>
          <p:nvPr/>
        </p:nvSpPr>
        <p:spPr>
          <a:xfrm>
            <a:off x="310243" y="1247775"/>
            <a:ext cx="9100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/>
              <a:t>Im Bereich der Station</a:t>
            </a:r>
            <a:endParaRPr lang="de-AT" sz="24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3" y="1709439"/>
            <a:ext cx="7336553" cy="489103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646796" y="1709438"/>
            <a:ext cx="2474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/>
              <a:t>Hart bei Graz</a:t>
            </a:r>
            <a:endParaRPr lang="de-AT" sz="24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9" r="4963" b="44156"/>
          <a:stretch/>
        </p:blipFill>
        <p:spPr>
          <a:xfrm>
            <a:off x="10603524" y="4555524"/>
            <a:ext cx="1588476" cy="230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2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Verkehrliche Verknüpfung</a:t>
            </a:r>
            <a:endParaRPr lang="de-AT" dirty="0"/>
          </a:p>
        </p:txBody>
      </p:sp>
      <p:sp>
        <p:nvSpPr>
          <p:cNvPr id="2" name="Textfeld 1"/>
          <p:cNvSpPr txBox="1"/>
          <p:nvPr/>
        </p:nvSpPr>
        <p:spPr>
          <a:xfrm>
            <a:off x="310243" y="1247775"/>
            <a:ext cx="9100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/>
              <a:t>Im Bereich der Station</a:t>
            </a:r>
            <a:endParaRPr lang="de-AT" sz="24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8740784" y="1740798"/>
            <a:ext cx="2474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/>
              <a:t>Dornbirn</a:t>
            </a:r>
            <a:endParaRPr lang="de-AT" sz="2400" dirty="0"/>
          </a:p>
        </p:txBody>
      </p:sp>
      <p:pic>
        <p:nvPicPr>
          <p:cNvPr id="2050" name="Picture 2" descr="http://www.vcoe.at/tl_files/vcoe/uploads/Magazin/Bilder_Artikel/Rotes%20Haus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4" y="1709438"/>
            <a:ext cx="7507794" cy="503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43" y="1709437"/>
            <a:ext cx="8430541" cy="5033159"/>
          </a:xfrm>
          <a:prstGeom prst="rect">
            <a:avLst/>
          </a:prstGeom>
        </p:spPr>
      </p:pic>
      <p:sp>
        <p:nvSpPr>
          <p:cNvPr id="8" name="Freihandform 7"/>
          <p:cNvSpPr/>
          <p:nvPr/>
        </p:nvSpPr>
        <p:spPr>
          <a:xfrm>
            <a:off x="2964264" y="2321169"/>
            <a:ext cx="1205802" cy="1055077"/>
          </a:xfrm>
          <a:custGeom>
            <a:avLst/>
            <a:gdLst>
              <a:gd name="connsiteX0" fmla="*/ 100483 w 1205802"/>
              <a:gd name="connsiteY0" fmla="*/ 1055077 h 1055077"/>
              <a:gd name="connsiteX1" fmla="*/ 1205802 w 1205802"/>
              <a:gd name="connsiteY1" fmla="*/ 361741 h 1055077"/>
              <a:gd name="connsiteX2" fmla="*/ 442127 w 1205802"/>
              <a:gd name="connsiteY2" fmla="*/ 0 h 1055077"/>
              <a:gd name="connsiteX3" fmla="*/ 0 w 1205802"/>
              <a:gd name="connsiteY3" fmla="*/ 924449 h 1055077"/>
              <a:gd name="connsiteX4" fmla="*/ 100483 w 1205802"/>
              <a:gd name="connsiteY4" fmla="*/ 1055077 h 105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5802" h="1055077">
                <a:moveTo>
                  <a:pt x="100483" y="1055077"/>
                </a:moveTo>
                <a:lnTo>
                  <a:pt x="1205802" y="361741"/>
                </a:lnTo>
                <a:lnTo>
                  <a:pt x="442127" y="0"/>
                </a:lnTo>
                <a:lnTo>
                  <a:pt x="0" y="924449"/>
                </a:lnTo>
                <a:lnTo>
                  <a:pt x="100483" y="1055077"/>
                </a:lnTo>
                <a:close/>
              </a:path>
            </a:pathLst>
          </a:custGeom>
          <a:solidFill>
            <a:schemeClr val="accent2">
              <a:alpha val="47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Freihandform 8"/>
          <p:cNvSpPr/>
          <p:nvPr/>
        </p:nvSpPr>
        <p:spPr>
          <a:xfrm>
            <a:off x="5004079" y="2632668"/>
            <a:ext cx="1527350" cy="1115367"/>
          </a:xfrm>
          <a:custGeom>
            <a:avLst/>
            <a:gdLst>
              <a:gd name="connsiteX0" fmla="*/ 200967 w 1527350"/>
              <a:gd name="connsiteY0" fmla="*/ 1115367 h 1115367"/>
              <a:gd name="connsiteX1" fmla="*/ 1527350 w 1527350"/>
              <a:gd name="connsiteY1" fmla="*/ 391886 h 1115367"/>
              <a:gd name="connsiteX2" fmla="*/ 1346479 w 1527350"/>
              <a:gd name="connsiteY2" fmla="*/ 0 h 1115367"/>
              <a:gd name="connsiteX3" fmla="*/ 0 w 1527350"/>
              <a:gd name="connsiteY3" fmla="*/ 773723 h 1115367"/>
              <a:gd name="connsiteX4" fmla="*/ 200967 w 1527350"/>
              <a:gd name="connsiteY4" fmla="*/ 1115367 h 111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7350" h="1115367">
                <a:moveTo>
                  <a:pt x="200967" y="1115367"/>
                </a:moveTo>
                <a:lnTo>
                  <a:pt x="1527350" y="391886"/>
                </a:lnTo>
                <a:lnTo>
                  <a:pt x="1346479" y="0"/>
                </a:lnTo>
                <a:lnTo>
                  <a:pt x="0" y="773723"/>
                </a:lnTo>
                <a:lnTo>
                  <a:pt x="200967" y="1115367"/>
                </a:lnTo>
                <a:close/>
              </a:path>
            </a:pathLst>
          </a:custGeom>
          <a:solidFill>
            <a:schemeClr val="accent2">
              <a:alpha val="47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Freihandform 10"/>
          <p:cNvSpPr/>
          <p:nvPr/>
        </p:nvSpPr>
        <p:spPr>
          <a:xfrm>
            <a:off x="3516923" y="4431323"/>
            <a:ext cx="1416818" cy="1587640"/>
          </a:xfrm>
          <a:custGeom>
            <a:avLst/>
            <a:gdLst>
              <a:gd name="connsiteX0" fmla="*/ 1034980 w 1416818"/>
              <a:gd name="connsiteY0" fmla="*/ 0 h 1587640"/>
              <a:gd name="connsiteX1" fmla="*/ 1416818 w 1416818"/>
              <a:gd name="connsiteY1" fmla="*/ 1346479 h 1587640"/>
              <a:gd name="connsiteX2" fmla="*/ 472273 w 1416818"/>
              <a:gd name="connsiteY2" fmla="*/ 1587640 h 1587640"/>
              <a:gd name="connsiteX3" fmla="*/ 0 w 1416818"/>
              <a:gd name="connsiteY3" fmla="*/ 572756 h 1587640"/>
              <a:gd name="connsiteX4" fmla="*/ 1034980 w 1416818"/>
              <a:gd name="connsiteY4" fmla="*/ 0 h 15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818" h="1587640">
                <a:moveTo>
                  <a:pt x="1034980" y="0"/>
                </a:moveTo>
                <a:lnTo>
                  <a:pt x="1416818" y="1346479"/>
                </a:lnTo>
                <a:lnTo>
                  <a:pt x="472273" y="1587640"/>
                </a:lnTo>
                <a:lnTo>
                  <a:pt x="0" y="572756"/>
                </a:lnTo>
                <a:lnTo>
                  <a:pt x="1034980" y="0"/>
                </a:lnTo>
                <a:close/>
              </a:path>
            </a:pathLst>
          </a:custGeom>
          <a:solidFill>
            <a:schemeClr val="accent6">
              <a:alpha val="51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Freihandform 11"/>
          <p:cNvSpPr/>
          <p:nvPr/>
        </p:nvSpPr>
        <p:spPr>
          <a:xfrm>
            <a:off x="356716" y="1708219"/>
            <a:ext cx="7737230" cy="4230356"/>
          </a:xfrm>
          <a:custGeom>
            <a:avLst/>
            <a:gdLst>
              <a:gd name="connsiteX0" fmla="*/ 10048 w 7737230"/>
              <a:gd name="connsiteY0" fmla="*/ 3346101 h 4230356"/>
              <a:gd name="connsiteX1" fmla="*/ 0 w 7737230"/>
              <a:gd name="connsiteY1" fmla="*/ 4230356 h 4230356"/>
              <a:gd name="connsiteX2" fmla="*/ 7737230 w 7737230"/>
              <a:gd name="connsiteY2" fmla="*/ 20096 h 4230356"/>
              <a:gd name="connsiteX3" fmla="*/ 6260123 w 7737230"/>
              <a:gd name="connsiteY3" fmla="*/ 0 h 4230356"/>
              <a:gd name="connsiteX4" fmla="*/ 10048 w 7737230"/>
              <a:gd name="connsiteY4" fmla="*/ 3346101 h 423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230" h="4230356">
                <a:moveTo>
                  <a:pt x="10048" y="3346101"/>
                </a:moveTo>
                <a:lnTo>
                  <a:pt x="0" y="4230356"/>
                </a:lnTo>
                <a:lnTo>
                  <a:pt x="7737230" y="20096"/>
                </a:lnTo>
                <a:lnTo>
                  <a:pt x="6260123" y="0"/>
                </a:lnTo>
                <a:lnTo>
                  <a:pt x="10048" y="3346101"/>
                </a:lnTo>
                <a:close/>
              </a:path>
            </a:pathLst>
          </a:custGeom>
          <a:solidFill>
            <a:schemeClr val="accent4">
              <a:alpha val="47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Freihandform 12"/>
          <p:cNvSpPr/>
          <p:nvPr/>
        </p:nvSpPr>
        <p:spPr>
          <a:xfrm>
            <a:off x="6586485" y="1708219"/>
            <a:ext cx="1617784" cy="1336431"/>
          </a:xfrm>
          <a:custGeom>
            <a:avLst/>
            <a:gdLst>
              <a:gd name="connsiteX0" fmla="*/ 0 w 1617784"/>
              <a:gd name="connsiteY0" fmla="*/ 823965 h 1336431"/>
              <a:gd name="connsiteX1" fmla="*/ 231112 w 1617784"/>
              <a:gd name="connsiteY1" fmla="*/ 1336431 h 1336431"/>
              <a:gd name="connsiteX2" fmla="*/ 753626 w 1617784"/>
              <a:gd name="connsiteY2" fmla="*/ 1055077 h 1336431"/>
              <a:gd name="connsiteX3" fmla="*/ 1617784 w 1617784"/>
              <a:gd name="connsiteY3" fmla="*/ 241161 h 1336431"/>
              <a:gd name="connsiteX4" fmla="*/ 1446962 w 1617784"/>
              <a:gd name="connsiteY4" fmla="*/ 0 h 1336431"/>
              <a:gd name="connsiteX5" fmla="*/ 0 w 1617784"/>
              <a:gd name="connsiteY5" fmla="*/ 823965 h 133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7784" h="1336431">
                <a:moveTo>
                  <a:pt x="0" y="823965"/>
                </a:moveTo>
                <a:lnTo>
                  <a:pt x="231112" y="1336431"/>
                </a:lnTo>
                <a:lnTo>
                  <a:pt x="753626" y="1055077"/>
                </a:lnTo>
                <a:lnTo>
                  <a:pt x="1617784" y="241161"/>
                </a:lnTo>
                <a:lnTo>
                  <a:pt x="1446962" y="0"/>
                </a:lnTo>
                <a:lnTo>
                  <a:pt x="0" y="823965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Freihandform 13"/>
          <p:cNvSpPr/>
          <p:nvPr/>
        </p:nvSpPr>
        <p:spPr>
          <a:xfrm>
            <a:off x="562708" y="4933741"/>
            <a:ext cx="1969477" cy="1426866"/>
          </a:xfrm>
          <a:custGeom>
            <a:avLst/>
            <a:gdLst>
              <a:gd name="connsiteX0" fmla="*/ 0 w 1969477"/>
              <a:gd name="connsiteY0" fmla="*/ 894303 h 1426866"/>
              <a:gd name="connsiteX1" fmla="*/ 361740 w 1969477"/>
              <a:gd name="connsiteY1" fmla="*/ 1426866 h 1426866"/>
              <a:gd name="connsiteX2" fmla="*/ 1969477 w 1969477"/>
              <a:gd name="connsiteY2" fmla="*/ 612949 h 1426866"/>
              <a:gd name="connsiteX3" fmla="*/ 1647929 w 1969477"/>
              <a:gd name="connsiteY3" fmla="*/ 0 h 1426866"/>
              <a:gd name="connsiteX4" fmla="*/ 0 w 1969477"/>
              <a:gd name="connsiteY4" fmla="*/ 894303 h 14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477" h="1426866">
                <a:moveTo>
                  <a:pt x="0" y="894303"/>
                </a:moveTo>
                <a:lnTo>
                  <a:pt x="361740" y="1426866"/>
                </a:lnTo>
                <a:lnTo>
                  <a:pt x="1969477" y="612949"/>
                </a:lnTo>
                <a:lnTo>
                  <a:pt x="1647929" y="0"/>
                </a:lnTo>
                <a:lnTo>
                  <a:pt x="0" y="894303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Textfeld 14"/>
          <p:cNvSpPr txBox="1"/>
          <p:nvPr/>
        </p:nvSpPr>
        <p:spPr>
          <a:xfrm>
            <a:off x="3857939" y="4993685"/>
            <a:ext cx="734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>
                <a:solidFill>
                  <a:schemeClr val="bg1"/>
                </a:solidFill>
              </a:rPr>
              <a:t>ÖV</a:t>
            </a:r>
            <a:endParaRPr lang="de-AT" sz="2800" b="1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 rot="19857682">
            <a:off x="5293100" y="2959322"/>
            <a:ext cx="971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>
                <a:solidFill>
                  <a:schemeClr val="bg1"/>
                </a:solidFill>
              </a:rPr>
              <a:t>Rad</a:t>
            </a:r>
            <a:endParaRPr lang="de-AT" sz="2800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 rot="19857682">
            <a:off x="3087624" y="2493970"/>
            <a:ext cx="971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>
                <a:solidFill>
                  <a:schemeClr val="bg1"/>
                </a:solidFill>
              </a:rPr>
              <a:t>Rad</a:t>
            </a:r>
            <a:endParaRPr lang="de-AT" sz="2800" b="1" dirty="0">
              <a:solidFill>
                <a:schemeClr val="bg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 rot="19857682">
            <a:off x="2824722" y="3365691"/>
            <a:ext cx="207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Bahnsteige</a:t>
            </a:r>
            <a:endParaRPr lang="de-A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feld 19"/>
          <p:cNvSpPr txBox="1"/>
          <p:nvPr/>
        </p:nvSpPr>
        <p:spPr>
          <a:xfrm rot="19857682">
            <a:off x="6615195" y="2158474"/>
            <a:ext cx="1406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>
                <a:solidFill>
                  <a:schemeClr val="bg1"/>
                </a:solidFill>
              </a:rPr>
              <a:t>Parken</a:t>
            </a:r>
            <a:endParaRPr lang="de-AT" sz="2800" b="1" dirty="0">
              <a:solidFill>
                <a:schemeClr val="bg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 rot="19857682">
            <a:off x="890673" y="5344208"/>
            <a:ext cx="1406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>
                <a:solidFill>
                  <a:schemeClr val="bg1"/>
                </a:solidFill>
              </a:rPr>
              <a:t>Parken</a:t>
            </a:r>
            <a:endParaRPr lang="de-AT" sz="2800" b="1" dirty="0">
              <a:solidFill>
                <a:schemeClr val="bg1"/>
              </a:solidFill>
            </a:endParaRPr>
          </a:p>
        </p:txBody>
      </p:sp>
      <p:cxnSp>
        <p:nvCxnSpPr>
          <p:cNvPr id="22" name="Gerade Verbindung mit Pfeil 21"/>
          <p:cNvCxnSpPr/>
          <p:nvPr/>
        </p:nvCxnSpPr>
        <p:spPr>
          <a:xfrm flipH="1" flipV="1">
            <a:off x="8277345" y="1971630"/>
            <a:ext cx="428600" cy="689083"/>
          </a:xfrm>
          <a:prstGeom prst="straightConnector1">
            <a:avLst/>
          </a:prstGeom>
          <a:ln w="1270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H="1" flipV="1">
            <a:off x="3971813" y="4272486"/>
            <a:ext cx="833391" cy="108918"/>
          </a:xfrm>
          <a:prstGeom prst="straightConnector1">
            <a:avLst/>
          </a:prstGeom>
          <a:ln w="1270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flipH="1" flipV="1">
            <a:off x="6443421" y="2762121"/>
            <a:ext cx="324465" cy="688475"/>
          </a:xfrm>
          <a:prstGeom prst="straightConnector1">
            <a:avLst/>
          </a:prstGeom>
          <a:ln w="1270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 rot="19857682">
            <a:off x="4777184" y="3517171"/>
            <a:ext cx="398140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AT" sz="2800" b="1" dirty="0" smtClean="0">
                <a:solidFill>
                  <a:schemeClr val="accent2">
                    <a:lumMod val="75000"/>
                  </a:schemeClr>
                </a:solidFill>
              </a:rPr>
              <a:t>Zugänge/Unterführungen</a:t>
            </a:r>
            <a:endParaRPr lang="de-AT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8755743" y="6465597"/>
            <a:ext cx="7968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Luftbild: Google </a:t>
            </a:r>
            <a:r>
              <a:rPr lang="de-AT" sz="1200" dirty="0" err="1" smtClean="0"/>
              <a:t>Maps</a:t>
            </a:r>
            <a:endParaRPr lang="de-AT" sz="1200" dirty="0"/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9" r="4963" b="44156"/>
          <a:stretch/>
        </p:blipFill>
        <p:spPr>
          <a:xfrm>
            <a:off x="10603524" y="4555524"/>
            <a:ext cx="1588476" cy="230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9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Verkehrliche Verknüpfung</a:t>
            </a:r>
            <a:endParaRPr lang="de-AT" dirty="0"/>
          </a:p>
        </p:txBody>
      </p:sp>
      <p:sp>
        <p:nvSpPr>
          <p:cNvPr id="2" name="Textfeld 1"/>
          <p:cNvSpPr txBox="1"/>
          <p:nvPr/>
        </p:nvSpPr>
        <p:spPr>
          <a:xfrm>
            <a:off x="310243" y="1247775"/>
            <a:ext cx="9100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/>
              <a:t>Im Bereich der Station</a:t>
            </a:r>
            <a:endParaRPr lang="de-AT" sz="24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7818038" y="1680511"/>
            <a:ext cx="2474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/>
              <a:t>Dornbirn</a:t>
            </a:r>
            <a:endParaRPr lang="de-AT" sz="2400" dirty="0"/>
          </a:p>
        </p:txBody>
      </p:sp>
      <p:pic>
        <p:nvPicPr>
          <p:cNvPr id="2050" name="Picture 2" descr="http://www.vcoe.at/tl_files/vcoe/uploads/Magazin/Bilder_Artikel/Rotes%20Haus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4" y="1709438"/>
            <a:ext cx="7507794" cy="503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feld 33"/>
          <p:cNvSpPr txBox="1"/>
          <p:nvPr/>
        </p:nvSpPr>
        <p:spPr>
          <a:xfrm>
            <a:off x="7901634" y="6465597"/>
            <a:ext cx="7968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Foto: VCÖ</a:t>
            </a:r>
            <a:endParaRPr lang="de-AT" sz="12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9" r="4963" b="44156"/>
          <a:stretch/>
        </p:blipFill>
        <p:spPr>
          <a:xfrm>
            <a:off x="10603524" y="4555524"/>
            <a:ext cx="1588476" cy="230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3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/>
              <a:t>Grundlagen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00657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045042" y="1279637"/>
            <a:ext cx="3493316" cy="4888937"/>
          </a:xfrm>
        </p:spPr>
        <p:txBody>
          <a:bodyPr/>
          <a:lstStyle/>
          <a:p>
            <a:pPr marL="0" indent="0">
              <a:buNone/>
            </a:pPr>
            <a:r>
              <a:rPr lang="de-AT" b="1" dirty="0" smtClean="0"/>
              <a:t>Fußgängererreichbarkeit</a:t>
            </a:r>
          </a:p>
          <a:p>
            <a:r>
              <a:rPr lang="de-AT" dirty="0"/>
              <a:t>d</a:t>
            </a:r>
            <a:r>
              <a:rPr lang="de-AT" dirty="0" smtClean="0"/>
              <a:t>irekte Wegeführung</a:t>
            </a:r>
          </a:p>
          <a:p>
            <a:r>
              <a:rPr lang="de-AT" dirty="0" smtClean="0"/>
              <a:t>sichere, komfortable Knotengestaltung</a:t>
            </a:r>
          </a:p>
          <a:p>
            <a:r>
              <a:rPr lang="de-AT" dirty="0" smtClean="0"/>
              <a:t>abwechslungsreiche, interessante Gestaltung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Auf dem Weg zur Station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310243" y="5914918"/>
            <a:ext cx="7968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Karte: Stadt Wien; Foto: Wikipedia</a:t>
            </a:r>
            <a:endParaRPr lang="de-AT" sz="12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3598" r="2960"/>
          <a:stretch/>
        </p:blipFill>
        <p:spPr>
          <a:xfrm>
            <a:off x="310243" y="1193880"/>
            <a:ext cx="7631033" cy="472103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9" r="4963" b="44156"/>
          <a:stretch/>
        </p:blipFill>
        <p:spPr>
          <a:xfrm>
            <a:off x="10603524" y="4555524"/>
            <a:ext cx="1588476" cy="2302476"/>
          </a:xfrm>
          <a:prstGeom prst="rect">
            <a:avLst/>
          </a:prstGeom>
        </p:spPr>
      </p:pic>
      <p:pic>
        <p:nvPicPr>
          <p:cNvPr id="3074" name="Picture 2" descr="https://upload.wikimedia.org/wikipedia/commons/8/8f/Arsenalsteg-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151" y="3761723"/>
            <a:ext cx="3967549" cy="297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09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9" r="4963" b="44156"/>
          <a:stretch/>
        </p:blipFill>
        <p:spPr>
          <a:xfrm>
            <a:off x="10603524" y="4555524"/>
            <a:ext cx="1588476" cy="2302476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b="1" dirty="0" smtClean="0"/>
              <a:t>Radverkehr</a:t>
            </a:r>
          </a:p>
          <a:p>
            <a:r>
              <a:rPr lang="de-AT" dirty="0" smtClean="0"/>
              <a:t>direkte, niveaugleiche, steigungsarme Wegeführung</a:t>
            </a:r>
          </a:p>
          <a:p>
            <a:r>
              <a:rPr lang="de-AT" dirty="0" err="1"/>
              <a:t>b</a:t>
            </a:r>
            <a:r>
              <a:rPr lang="de-AT" dirty="0" err="1" smtClean="0"/>
              <a:t>evorrangte</a:t>
            </a:r>
            <a:r>
              <a:rPr lang="de-AT" dirty="0" smtClean="0"/>
              <a:t>, sichere Kreuzungen und Querungen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Auf dem Weg zur Station</a:t>
            </a:r>
            <a:endParaRPr lang="de-AT" dirty="0"/>
          </a:p>
        </p:txBody>
      </p:sp>
      <p:pic>
        <p:nvPicPr>
          <p:cNvPr id="3074" name="Picture 2" descr="https://leopoldstadt.files.wordpress.com/2013/12/rge-schild-2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3" y="2633939"/>
            <a:ext cx="5273954" cy="395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ie Fahrradbrücke in Wolfurt überspannt drei Straß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893" y="2633939"/>
            <a:ext cx="5270536" cy="395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15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b="1" dirty="0" smtClean="0"/>
              <a:t>ÖV</a:t>
            </a:r>
          </a:p>
          <a:p>
            <a:r>
              <a:rPr lang="de-AT" dirty="0" smtClean="0"/>
              <a:t>Fahrplanabstimmung und Anschlusssicherung</a:t>
            </a:r>
          </a:p>
          <a:p>
            <a:r>
              <a:rPr lang="de-AT" dirty="0" smtClean="0"/>
              <a:t>einfache Tarifgestaltung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AUF DEM WEG ZUR STATION</a:t>
            </a:r>
            <a:endParaRPr lang="de-AT" dirty="0"/>
          </a:p>
        </p:txBody>
      </p:sp>
      <p:pic>
        <p:nvPicPr>
          <p:cNvPr id="5122" name="Picture 2" descr="http://www.feldkirch.at/stadtbus/contact-anschlusssicherung/P60403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73425"/>
            <a:ext cx="4939602" cy="370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86959" y="6548083"/>
            <a:ext cx="7968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Foto: Stadt Feldkirch; Grafik: Wikipedia</a:t>
            </a:r>
            <a:endParaRPr lang="de-AT" sz="1200" dirty="0"/>
          </a:p>
        </p:txBody>
      </p:sp>
      <p:pic>
        <p:nvPicPr>
          <p:cNvPr id="5124" name="Picture 4" descr="https://upload.wikimedia.org/wikipedia/commons/b/b5/Taktknot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81090"/>
            <a:ext cx="3523622" cy="288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9" r="4963" b="44156"/>
          <a:stretch/>
        </p:blipFill>
        <p:spPr>
          <a:xfrm>
            <a:off x="10603524" y="4555524"/>
            <a:ext cx="1588476" cy="230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3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200" y="1288026"/>
            <a:ext cx="11119338" cy="4888937"/>
          </a:xfrm>
        </p:spPr>
        <p:txBody>
          <a:bodyPr/>
          <a:lstStyle/>
          <a:p>
            <a:pPr marL="0" indent="0">
              <a:buNone/>
            </a:pPr>
            <a:r>
              <a:rPr lang="de-AT" b="1" dirty="0" smtClean="0"/>
              <a:t>Auch abseits der Innenstädte energiesparende Mobilität möglich, wenn…</a:t>
            </a:r>
          </a:p>
          <a:p>
            <a:r>
              <a:rPr lang="de-AT" dirty="0" smtClean="0"/>
              <a:t>… eine hohe Dichte verschiedener Funktionen und Nutzungen vorhanden ist</a:t>
            </a:r>
          </a:p>
          <a:p>
            <a:r>
              <a:rPr lang="de-AT" dirty="0" smtClean="0"/>
              <a:t>… kurze Wege, komfortable und sichere Wege für Fußgänger und Radfahrer gibt</a:t>
            </a:r>
          </a:p>
          <a:p>
            <a:r>
              <a:rPr lang="de-AT" dirty="0" smtClean="0"/>
              <a:t>… (hochrangiger) ÖV gut erreichbar ist</a:t>
            </a:r>
          </a:p>
          <a:p>
            <a:r>
              <a:rPr lang="de-AT" dirty="0" smtClean="0"/>
              <a:t>… ein abgestimmtes Angebot vorhanden ist</a:t>
            </a:r>
          </a:p>
          <a:p>
            <a:pPr marL="0" indent="0">
              <a:buNone/>
            </a:pP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Fazit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5324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b="1" dirty="0"/>
              <a:t>Dafür braucht es…</a:t>
            </a:r>
          </a:p>
          <a:p>
            <a:r>
              <a:rPr lang="de-AT" dirty="0"/>
              <a:t>… eine Planung, die Verkehr und Siedlung gemeinsam betrachtet</a:t>
            </a:r>
          </a:p>
          <a:p>
            <a:r>
              <a:rPr lang="de-AT" dirty="0"/>
              <a:t>… Mut zur </a:t>
            </a:r>
            <a:r>
              <a:rPr lang="de-AT" dirty="0" smtClean="0"/>
              <a:t>Innenentwicklung - Flächenmobilisierung</a:t>
            </a:r>
            <a:endParaRPr lang="de-AT" dirty="0"/>
          </a:p>
          <a:p>
            <a:r>
              <a:rPr lang="de-AT" dirty="0"/>
              <a:t>… ein gemeinsames </a:t>
            </a:r>
            <a:r>
              <a:rPr lang="de-AT" dirty="0" smtClean="0"/>
              <a:t>Vorgehen der Stakeholder</a:t>
            </a:r>
          </a:p>
          <a:p>
            <a:r>
              <a:rPr lang="de-AT" dirty="0" smtClean="0"/>
              <a:t>… Einbindung der Bevölkerung</a:t>
            </a:r>
          </a:p>
          <a:p>
            <a:r>
              <a:rPr lang="de-AT" dirty="0" smtClean="0"/>
              <a:t>… innovative Planungswerkzeuge</a:t>
            </a:r>
          </a:p>
          <a:p>
            <a:r>
              <a:rPr lang="de-AT" dirty="0" smtClean="0"/>
              <a:t>… fundierte Daten</a:t>
            </a:r>
            <a:endParaRPr lang="de-AT" dirty="0"/>
          </a:p>
          <a:p>
            <a:pPr marL="0" indent="0">
              <a:buNone/>
            </a:pP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Fazit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95377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Vergleich: </a:t>
            </a:r>
          </a:p>
          <a:p>
            <a:pPr lvl="1"/>
            <a:r>
              <a:rPr lang="de-AT" dirty="0" smtClean="0"/>
              <a:t>Arbeitsweg: mit dem Auto, mit dem Auto zum Bahnhof und dann Zug, mit dem Rad/Fuß zum Bahnhof (weil man näher beim Bahnhof wohnt)</a:t>
            </a:r>
          </a:p>
          <a:p>
            <a:pPr lvl="1"/>
            <a:r>
              <a:rPr lang="de-AT" dirty="0" smtClean="0"/>
              <a:t>Einkaufsweg: Ortsrand (Auto), Ortsmitte (Auto), Ortsmitte (Rad/Fuß)</a:t>
            </a:r>
          </a:p>
          <a:p>
            <a:pPr lvl="1"/>
            <a:r>
              <a:rPr lang="de-AT" dirty="0" smtClean="0"/>
              <a:t>Das Ganze auch noch mit E-Auto?</a:t>
            </a:r>
          </a:p>
          <a:p>
            <a:pPr lvl="1"/>
            <a:r>
              <a:rPr lang="de-AT" dirty="0" smtClean="0"/>
              <a:t>Annahmen offenlegen!!!</a:t>
            </a:r>
          </a:p>
          <a:p>
            <a:pPr lvl="1"/>
            <a:r>
              <a:rPr lang="de-AT" dirty="0" smtClean="0"/>
              <a:t>Aufs </a:t>
            </a:r>
            <a:r>
              <a:rPr lang="de-AT" smtClean="0"/>
              <a:t>Jahr hochrechnen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Energiebedarf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842667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/>
              <a:t>Vielen Dank!</a:t>
            </a:r>
            <a:endParaRPr lang="de-AT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838200" y="4972050"/>
            <a:ext cx="9144000" cy="16668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de-AT" sz="2400" dirty="0" smtClean="0"/>
              <a:t>Fabian Dorner</a:t>
            </a:r>
          </a:p>
          <a:p>
            <a:pPr>
              <a:spcBef>
                <a:spcPts val="0"/>
              </a:spcBef>
            </a:pPr>
            <a:r>
              <a:rPr lang="de-AT" sz="2400" dirty="0" smtClean="0"/>
              <a:t>TU Wien, Department für Raumplanung</a:t>
            </a:r>
          </a:p>
          <a:p>
            <a:pPr>
              <a:spcBef>
                <a:spcPts val="0"/>
              </a:spcBef>
            </a:pPr>
            <a:r>
              <a:rPr lang="de-AT" sz="2400" dirty="0" smtClean="0"/>
              <a:t>Fachbereich Verkehrssystemplanung</a:t>
            </a:r>
          </a:p>
          <a:p>
            <a:pPr>
              <a:spcBef>
                <a:spcPts val="0"/>
              </a:spcBef>
            </a:pPr>
            <a:endParaRPr lang="de-AT" sz="2400" dirty="0"/>
          </a:p>
          <a:p>
            <a:pPr>
              <a:spcBef>
                <a:spcPts val="0"/>
              </a:spcBef>
            </a:pPr>
            <a:r>
              <a:rPr lang="de-AT" sz="2400" dirty="0" smtClean="0"/>
              <a:t>Fabian.dorner@tuwien.ac.at</a:t>
            </a: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268618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7" b="39082"/>
          <a:stretch/>
        </p:blipFill>
        <p:spPr>
          <a:xfrm>
            <a:off x="1853513" y="1526360"/>
            <a:ext cx="7749203" cy="4061390"/>
          </a:xfrm>
        </p:spPr>
      </p:pic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ÖV Achse</a:t>
            </a:r>
            <a:endParaRPr lang="de-AT" dirty="0"/>
          </a:p>
        </p:txBody>
      </p:sp>
      <p:pic>
        <p:nvPicPr>
          <p:cNvPr id="5" name="Inhaltsplatzhalt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5" b="45492"/>
          <a:stretch/>
        </p:blipFill>
        <p:spPr>
          <a:xfrm>
            <a:off x="1787610" y="1526359"/>
            <a:ext cx="7815105" cy="3630528"/>
          </a:xfrm>
          <a:prstGeom prst="rect">
            <a:avLst/>
          </a:prstGeom>
        </p:spPr>
      </p:pic>
      <p:pic>
        <p:nvPicPr>
          <p:cNvPr id="6" name="Inhaltsplatzhalt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6" b="42657"/>
          <a:stretch/>
        </p:blipFill>
        <p:spPr>
          <a:xfrm>
            <a:off x="1700966" y="1523786"/>
            <a:ext cx="7925358" cy="383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8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7" b="39082"/>
          <a:stretch/>
        </p:blipFill>
        <p:spPr>
          <a:xfrm>
            <a:off x="1853513" y="1526360"/>
            <a:ext cx="7749203" cy="4061390"/>
          </a:xfrm>
        </p:spPr>
      </p:pic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ÖV Achse mit Einzugsbereichen</a:t>
            </a:r>
            <a:endParaRPr lang="de-AT" dirty="0"/>
          </a:p>
        </p:txBody>
      </p:sp>
      <p:pic>
        <p:nvPicPr>
          <p:cNvPr id="5" name="Inhaltsplatzhalt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5" b="45492"/>
          <a:stretch/>
        </p:blipFill>
        <p:spPr>
          <a:xfrm>
            <a:off x="1787610" y="1526359"/>
            <a:ext cx="7815105" cy="3630528"/>
          </a:xfrm>
          <a:prstGeom prst="rect">
            <a:avLst/>
          </a:prstGeom>
        </p:spPr>
      </p:pic>
      <p:pic>
        <p:nvPicPr>
          <p:cNvPr id="6" name="Inhaltsplatzhalt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6" b="42657"/>
          <a:stretch/>
        </p:blipFill>
        <p:spPr>
          <a:xfrm>
            <a:off x="1700966" y="1523786"/>
            <a:ext cx="7925358" cy="3830808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1700965" y="2683844"/>
            <a:ext cx="1746422" cy="1746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Ellipse 6"/>
          <p:cNvSpPr/>
          <p:nvPr/>
        </p:nvSpPr>
        <p:spPr>
          <a:xfrm>
            <a:off x="3981692" y="3206946"/>
            <a:ext cx="1746422" cy="1746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Ellipse 7"/>
          <p:cNvSpPr/>
          <p:nvPr/>
        </p:nvSpPr>
        <p:spPr>
          <a:xfrm>
            <a:off x="7306813" y="3236958"/>
            <a:ext cx="1746422" cy="1746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0844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200" y="2181225"/>
            <a:ext cx="7391400" cy="39957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3600" dirty="0" smtClean="0"/>
              <a:t>Distanz Wohn-/Arbeitsort – Bahnhof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de-AT" sz="8000" dirty="0" smtClean="0"/>
          </a:p>
          <a:p>
            <a:pPr marL="0" indent="0">
              <a:buNone/>
            </a:pPr>
            <a:r>
              <a:rPr lang="de-AT" sz="3600" dirty="0" smtClean="0"/>
              <a:t>Anteil der Bahnfahrten am Modal Split</a:t>
            </a:r>
            <a:endParaRPr lang="de-AT" sz="36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Bedeutung Einzugsbereiche</a:t>
            </a:r>
            <a:endParaRPr lang="de-AT" dirty="0"/>
          </a:p>
        </p:txBody>
      </p:sp>
      <p:sp>
        <p:nvSpPr>
          <p:cNvPr id="4" name="Pfeil nach rechts 3"/>
          <p:cNvSpPr/>
          <p:nvPr/>
        </p:nvSpPr>
        <p:spPr>
          <a:xfrm rot="18601809">
            <a:off x="8451982" y="1554271"/>
            <a:ext cx="1521034" cy="100821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Pfeil nach rechts 4"/>
          <p:cNvSpPr/>
          <p:nvPr/>
        </p:nvSpPr>
        <p:spPr>
          <a:xfrm rot="2233143">
            <a:off x="8620518" y="3972411"/>
            <a:ext cx="1577298" cy="108950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/>
          <p:cNvSpPr txBox="1"/>
          <p:nvPr/>
        </p:nvSpPr>
        <p:spPr>
          <a:xfrm>
            <a:off x="310243" y="6610433"/>
            <a:ext cx="7968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Bahn-</a:t>
            </a:r>
            <a:r>
              <a:rPr lang="de-AT" sz="1200" dirty="0" err="1" smtClean="0"/>
              <a:t>Ville</a:t>
            </a:r>
            <a:r>
              <a:rPr lang="de-AT" sz="1200" dirty="0" smtClean="0"/>
              <a:t> Konsortium (2005)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160302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13545" r="35494" b="5858"/>
          <a:stretch/>
        </p:blipFill>
        <p:spPr>
          <a:xfrm>
            <a:off x="360727" y="1879229"/>
            <a:ext cx="4219661" cy="4748074"/>
          </a:xfrm>
          <a:prstGeom prst="rect">
            <a:avLst/>
          </a:prstGeom>
        </p:spPr>
      </p:pic>
      <p:cxnSp>
        <p:nvCxnSpPr>
          <p:cNvPr id="17" name="Gerade Verbindung mit Pfeil 16"/>
          <p:cNvCxnSpPr/>
          <p:nvPr/>
        </p:nvCxnSpPr>
        <p:spPr>
          <a:xfrm flipV="1">
            <a:off x="1187140" y="4518593"/>
            <a:ext cx="1084741" cy="16778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1368488" y="4191422"/>
            <a:ext cx="750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rgbClr val="FF0000"/>
                </a:solidFill>
              </a:rPr>
              <a:t>500m</a:t>
            </a:r>
            <a:endParaRPr lang="de-AT" b="1" dirty="0">
              <a:solidFill>
                <a:srgbClr val="FF0000"/>
              </a:solidFill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0243" y="1056651"/>
            <a:ext cx="6089822" cy="8225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dirty="0" err="1" smtClean="0"/>
              <a:t>Attnang</a:t>
            </a:r>
            <a:r>
              <a:rPr lang="de-AT" dirty="0" smtClean="0"/>
              <a:t>-Puchheim</a:t>
            </a:r>
          </a:p>
          <a:p>
            <a:pPr marL="0" indent="0">
              <a:buNone/>
            </a:pPr>
            <a:r>
              <a:rPr lang="de-AT" sz="2000" dirty="0" smtClean="0"/>
              <a:t>8.750 Einwohner</a:t>
            </a:r>
            <a:endParaRPr lang="de-AT" sz="20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Beispiel Westbahnachse, </a:t>
            </a:r>
            <a:r>
              <a:rPr lang="de-AT" dirty="0" err="1" smtClean="0"/>
              <a:t>OberÖSTERREICH</a:t>
            </a:r>
            <a:endParaRPr lang="de-AT" dirty="0"/>
          </a:p>
        </p:txBody>
      </p:sp>
      <p:sp>
        <p:nvSpPr>
          <p:cNvPr id="7" name="Ellipse 6"/>
          <p:cNvSpPr/>
          <p:nvPr/>
        </p:nvSpPr>
        <p:spPr>
          <a:xfrm>
            <a:off x="1191520" y="3366811"/>
            <a:ext cx="2319496" cy="23194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Ellipse 7"/>
          <p:cNvSpPr/>
          <p:nvPr/>
        </p:nvSpPr>
        <p:spPr>
          <a:xfrm>
            <a:off x="2276260" y="4451551"/>
            <a:ext cx="150016" cy="150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/>
          <a:srcRect l="11108" t="12394" r="54904" b="9660"/>
          <a:stretch/>
        </p:blipFill>
        <p:spPr>
          <a:xfrm>
            <a:off x="4714875" y="1879229"/>
            <a:ext cx="7373661" cy="4756463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4769980" y="2558605"/>
            <a:ext cx="2365484" cy="24544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Ellipse 13"/>
          <p:cNvSpPr/>
          <p:nvPr/>
        </p:nvSpPr>
        <p:spPr>
          <a:xfrm>
            <a:off x="5854721" y="3769590"/>
            <a:ext cx="152990" cy="15874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Inhaltsplatzhalter 1"/>
          <p:cNvSpPr txBox="1">
            <a:spLocks/>
          </p:cNvSpPr>
          <p:nvPr/>
        </p:nvSpPr>
        <p:spPr>
          <a:xfrm>
            <a:off x="4714876" y="1058903"/>
            <a:ext cx="6089822" cy="8203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AT" dirty="0" err="1" smtClean="0"/>
              <a:t>Marchtrenk</a:t>
            </a:r>
            <a:endParaRPr lang="de-AT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de-AT" sz="2000" dirty="0" smtClean="0"/>
              <a:t>12.730 Einwohner</a:t>
            </a:r>
            <a:endParaRPr lang="de-AT" sz="2000" dirty="0"/>
          </a:p>
        </p:txBody>
      </p:sp>
      <p:sp>
        <p:nvSpPr>
          <p:cNvPr id="4" name="Textfeld 3"/>
          <p:cNvSpPr txBox="1"/>
          <p:nvPr/>
        </p:nvSpPr>
        <p:spPr>
          <a:xfrm>
            <a:off x="310243" y="6610433"/>
            <a:ext cx="7968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Quellen: Luftbild: Google </a:t>
            </a:r>
            <a:r>
              <a:rPr lang="de-AT" sz="1200" dirty="0" err="1" smtClean="0"/>
              <a:t>Maps</a:t>
            </a:r>
            <a:r>
              <a:rPr lang="de-AT" sz="1200" dirty="0" smtClean="0"/>
              <a:t>; Mobilitätsdaten: OÖ Verkehrserhebung 2012 </a:t>
            </a:r>
            <a:endParaRPr lang="de-AT" sz="1200" dirty="0"/>
          </a:p>
        </p:txBody>
      </p:sp>
      <p:graphicFrame>
        <p:nvGraphicFramePr>
          <p:cNvPr id="12" name="Diagramm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8849438"/>
              </p:ext>
            </p:extLst>
          </p:nvPr>
        </p:nvGraphicFramePr>
        <p:xfrm>
          <a:off x="5665129" y="1879229"/>
          <a:ext cx="5709606" cy="4169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Diagramm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5080819"/>
              </p:ext>
            </p:extLst>
          </p:nvPr>
        </p:nvGraphicFramePr>
        <p:xfrm>
          <a:off x="-447126" y="1808227"/>
          <a:ext cx="5835365" cy="4240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9" name="Gerade Verbindung mit Pfeil 8"/>
          <p:cNvCxnSpPr/>
          <p:nvPr/>
        </p:nvCxnSpPr>
        <p:spPr>
          <a:xfrm flipV="1">
            <a:off x="4769980" y="3833769"/>
            <a:ext cx="1084741" cy="16778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951328" y="3506598"/>
            <a:ext cx="750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rgbClr val="FF0000"/>
                </a:solidFill>
              </a:rPr>
              <a:t>500m</a:t>
            </a:r>
            <a:endParaRPr lang="de-A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8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08426" y="1249872"/>
            <a:ext cx="10515600" cy="919715"/>
          </a:xfrm>
        </p:spPr>
        <p:txBody>
          <a:bodyPr/>
          <a:lstStyle/>
          <a:p>
            <a:r>
              <a:rPr lang="de-AT" dirty="0" smtClean="0"/>
              <a:t>Zusammenhang zwischen Verkehrsaufwand und Verkehrsraumtyp </a:t>
            </a:r>
          </a:p>
          <a:p>
            <a:r>
              <a:rPr lang="de-AT" dirty="0" smtClean="0"/>
              <a:t>Verkehrsaufwand beeinflusst direkt den Energiebedarf für Mobilität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Verkehrsraumtypen (Matthes/Gertz 2014)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273090" y="5881813"/>
            <a:ext cx="122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Innenstadt</a:t>
            </a:r>
            <a:endParaRPr lang="de-AT" dirty="0"/>
          </a:p>
        </p:txBody>
      </p:sp>
      <p:sp>
        <p:nvSpPr>
          <p:cNvPr id="6" name="Textfeld 5"/>
          <p:cNvSpPr txBox="1"/>
          <p:nvPr/>
        </p:nvSpPr>
        <p:spPr>
          <a:xfrm>
            <a:off x="9156861" y="5885333"/>
            <a:ext cx="1175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Peripherie</a:t>
            </a:r>
            <a:endParaRPr lang="de-AT" dirty="0"/>
          </a:p>
        </p:txBody>
      </p:sp>
      <p:pic>
        <p:nvPicPr>
          <p:cNvPr id="2050" name="Picture 2" descr="http://www.innsbruck.info/uploads/tx_seoferatel/29334c3e-df64-431a-a922-d2752ada94a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7" t="144" r="28095" b="-144"/>
          <a:stretch/>
        </p:blipFill>
        <p:spPr bwMode="auto">
          <a:xfrm>
            <a:off x="308426" y="2364253"/>
            <a:ext cx="2550388" cy="351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3195455" y="5881811"/>
            <a:ext cx="2713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Umlandzentrum, Stadtrand</a:t>
            </a:r>
            <a:endParaRPr lang="de-AT" dirty="0"/>
          </a:p>
        </p:txBody>
      </p:sp>
      <p:sp>
        <p:nvSpPr>
          <p:cNvPr id="9" name="Textfeld 8"/>
          <p:cNvSpPr txBox="1"/>
          <p:nvPr/>
        </p:nvSpPr>
        <p:spPr>
          <a:xfrm>
            <a:off x="6253641" y="5881811"/>
            <a:ext cx="1175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ÖV-Achse</a:t>
            </a:r>
            <a:endParaRPr lang="de-AT" dirty="0"/>
          </a:p>
        </p:txBody>
      </p:sp>
      <p:pic>
        <p:nvPicPr>
          <p:cNvPr id="1026" name="Picture 2" descr="http://www.badenfotos.com/galerie/data/media/4/baden_bei_wien_ausblicke_07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8" r="13559"/>
          <a:stretch/>
        </p:blipFill>
        <p:spPr bwMode="auto">
          <a:xfrm>
            <a:off x="3251726" y="2364253"/>
            <a:ext cx="2744738" cy="351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log-oebb.at/backend/wp-content/uploads/2013/11/Bahnhof-Hohenems_03_OEBB_LudwigMuelle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6" r="21435"/>
          <a:stretch/>
        </p:blipFill>
        <p:spPr bwMode="auto">
          <a:xfrm>
            <a:off x="6338277" y="2364253"/>
            <a:ext cx="2481943" cy="351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orfwiazhaus.ameis.at/stories/4dd82e4950e6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3" t="7744" r="276" b="11949"/>
          <a:stretch/>
        </p:blipFill>
        <p:spPr bwMode="auto">
          <a:xfrm>
            <a:off x="9162033" y="2364253"/>
            <a:ext cx="2572717" cy="351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273089" y="6445809"/>
            <a:ext cx="7062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Fotos: Wikipedia, badenfotos.com, Bing </a:t>
            </a:r>
            <a:r>
              <a:rPr lang="de-AT" sz="1200" dirty="0" err="1" smtClean="0"/>
              <a:t>Maps</a:t>
            </a:r>
            <a:r>
              <a:rPr lang="de-AT" sz="1200" dirty="0" smtClean="0"/>
              <a:t>, </a:t>
            </a:r>
            <a:r>
              <a:rPr lang="de-AT" sz="1200" dirty="0" err="1" smtClean="0"/>
              <a:t>Dorfwiazhaus</a:t>
            </a:r>
            <a:r>
              <a:rPr lang="de-AT" sz="1200" dirty="0" smtClean="0"/>
              <a:t> </a:t>
            </a:r>
            <a:r>
              <a:rPr lang="de-AT" sz="1200" dirty="0" err="1" smtClean="0"/>
              <a:t>Ameis</a:t>
            </a:r>
            <a:r>
              <a:rPr lang="de-AT" sz="1200" dirty="0" smtClean="0"/>
              <a:t>  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142220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0243" y="1223745"/>
            <a:ext cx="10515600" cy="919715"/>
          </a:xfrm>
        </p:spPr>
        <p:txBody>
          <a:bodyPr/>
          <a:lstStyle/>
          <a:p>
            <a:pPr marL="0" indent="0">
              <a:buNone/>
            </a:pPr>
            <a:r>
              <a:rPr lang="de-AT" dirty="0" smtClean="0"/>
              <a:t>Große Unterschiede im Verkehrsverhalten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smtClean="0"/>
              <a:t>Verkehrsraumtypen (Matthes/Gertz 2014)</a:t>
            </a:r>
            <a:endParaRPr lang="de-AT" dirty="0"/>
          </a:p>
        </p:txBody>
      </p:sp>
      <p:pic>
        <p:nvPicPr>
          <p:cNvPr id="1026" name="Picture 2" descr="http://static.diepresse.com/images/uploads_580/6/c/8/4847304/Maria_14452738134719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00864"/>
            <a:ext cx="4784012" cy="287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838200" y="5881816"/>
            <a:ext cx="4784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Innenstadt</a:t>
            </a:r>
            <a:endParaRPr lang="de-AT" dirty="0"/>
          </a:p>
        </p:txBody>
      </p:sp>
      <p:sp>
        <p:nvSpPr>
          <p:cNvPr id="6" name="Textfeld 5"/>
          <p:cNvSpPr txBox="1"/>
          <p:nvPr/>
        </p:nvSpPr>
        <p:spPr>
          <a:xfrm>
            <a:off x="5925065" y="5881816"/>
            <a:ext cx="4784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Peripherie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22107"/>
          <a:stretch/>
        </p:blipFill>
        <p:spPr>
          <a:xfrm>
            <a:off x="5925065" y="2800864"/>
            <a:ext cx="5188240" cy="2888394"/>
          </a:xfrm>
          <a:prstGeom prst="rect">
            <a:avLst/>
          </a:prstGeom>
        </p:spPr>
      </p:pic>
      <p:graphicFrame>
        <p:nvGraphicFramePr>
          <p:cNvPr id="8" name="Diagram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2266285"/>
              </p:ext>
            </p:extLst>
          </p:nvPr>
        </p:nvGraphicFramePr>
        <p:xfrm>
          <a:off x="0" y="2267271"/>
          <a:ext cx="5857875" cy="3690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Diagram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8220799"/>
              </p:ext>
            </p:extLst>
          </p:nvPr>
        </p:nvGraphicFramePr>
        <p:xfrm>
          <a:off x="5557800" y="2267271"/>
          <a:ext cx="5796000" cy="3595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838200" y="6353302"/>
            <a:ext cx="7968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Quellen: Foto: Die Presse, Luftbild: Google </a:t>
            </a:r>
            <a:r>
              <a:rPr lang="de-AT" sz="1200" dirty="0" err="1" smtClean="0"/>
              <a:t>Maps</a:t>
            </a:r>
            <a:r>
              <a:rPr lang="de-AT" sz="1200" dirty="0" smtClean="0"/>
              <a:t>; Mobilitätsdaten: Stadt Wien, OÖ Verkehrserhebung 2012 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37901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11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727</Words>
  <Application>Microsoft Office PowerPoint</Application>
  <PresentationFormat>Benutzerdefiniert</PresentationFormat>
  <Paragraphs>194</Paragraphs>
  <Slides>36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36</vt:i4>
      </vt:variant>
    </vt:vector>
  </HeadingPairs>
  <TitlesOfParts>
    <vt:vector size="38" baseType="lpstr">
      <vt:lpstr>Office Theme</vt:lpstr>
      <vt:lpstr>Benutzerdefiniertes Design</vt:lpstr>
      <vt:lpstr>Energiesparende Mobilität an ÖV-Achsen</vt:lpstr>
      <vt:lpstr>PowerPoint-Präsentation</vt:lpstr>
      <vt:lpstr>Grundlagen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Strategien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Vielen Dank!</vt:lpstr>
    </vt:vector>
  </TitlesOfParts>
  <Company>TU Wien - Campusversion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Fabian Dorner</dc:creator>
  <cp:lastModifiedBy>Marina Stadelmann</cp:lastModifiedBy>
  <cp:revision>187</cp:revision>
  <cp:lastPrinted>2015-10-21T12:01:54Z</cp:lastPrinted>
  <dcterms:created xsi:type="dcterms:W3CDTF">2014-09-30T10:01:51Z</dcterms:created>
  <dcterms:modified xsi:type="dcterms:W3CDTF">2016-11-29T12:43:23Z</dcterms:modified>
</cp:coreProperties>
</file>