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4"/>
  </p:notesMasterIdLst>
  <p:sldIdLst>
    <p:sldId id="256" r:id="rId3"/>
    <p:sldId id="268" r:id="rId4"/>
    <p:sldId id="270" r:id="rId5"/>
    <p:sldId id="294" r:id="rId6"/>
    <p:sldId id="278" r:id="rId7"/>
    <p:sldId id="304" r:id="rId8"/>
    <p:sldId id="280" r:id="rId9"/>
    <p:sldId id="305" r:id="rId10"/>
    <p:sldId id="306" r:id="rId11"/>
    <p:sldId id="277" r:id="rId12"/>
    <p:sldId id="273" r:id="rId13"/>
    <p:sldId id="300" r:id="rId14"/>
    <p:sldId id="291" r:id="rId15"/>
    <p:sldId id="301" r:id="rId16"/>
    <p:sldId id="298" r:id="rId17"/>
    <p:sldId id="296" r:id="rId18"/>
    <p:sldId id="308" r:id="rId19"/>
    <p:sldId id="307" r:id="rId20"/>
    <p:sldId id="302" r:id="rId21"/>
    <p:sldId id="303" r:id="rId22"/>
    <p:sldId id="276" r:id="rId23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090"/>
    <a:srgbClr val="DEE7EC"/>
    <a:srgbClr val="ABFFFF"/>
    <a:srgbClr val="A7DDE9"/>
    <a:srgbClr val="006699"/>
    <a:srgbClr val="0086BB"/>
    <a:srgbClr val="0080B0"/>
    <a:srgbClr val="0042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86333" autoAdjust="0"/>
  </p:normalViewPr>
  <p:slideViewPr>
    <p:cSldViewPr>
      <p:cViewPr varScale="1">
        <p:scale>
          <a:sx n="88" d="100"/>
          <a:sy n="88" d="100"/>
        </p:scale>
        <p:origin x="-113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E0766E-0B15-4586-9BF7-60A5335FD59B}" type="datetimeFigureOut">
              <a:rPr lang="de-DE"/>
              <a:pPr>
                <a:defRPr/>
              </a:pPr>
              <a:t>16.11.2017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EEA2E1-5A9B-4359-BBCB-9088259CD3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02225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3734D3-CB4E-4CD7-B203-57F6669C717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15614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EA2E1-5A9B-4359-BBCB-9088259CD37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MW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043" y="2928935"/>
            <a:ext cx="6143668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3041" y="4500571"/>
            <a:ext cx="6215107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643065" y="6000751"/>
            <a:ext cx="4376737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530" y="1124744"/>
            <a:ext cx="8424935" cy="432048"/>
          </a:xfrm>
          <a:noFill/>
          <a:ln w="12700">
            <a:noFill/>
          </a:ln>
        </p:spPr>
        <p:txBody>
          <a:bodyPr wrap="none" anchor="ctr" anchorCtr="0"/>
          <a:lstStyle>
            <a:lvl1pPr algn="ctr">
              <a:buNone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endParaRPr lang="de-AT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90066"/>
          </a:xfrm>
          <a:prstGeom prst="rect">
            <a:avLst/>
          </a:prstGeom>
        </p:spPr>
        <p:txBody>
          <a:bodyPr wrap="none" anchor="ctr" anchorCtr="0"/>
          <a:lstStyle>
            <a:lvl1pPr algn="ctr">
              <a:defRPr sz="2200" b="1">
                <a:solidFill>
                  <a:srgbClr val="00609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>
          <a:xfrm>
            <a:off x="7740352" y="6309320"/>
            <a:ext cx="105348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>
          <a:xfrm>
            <a:off x="4211960" y="6309320"/>
            <a:ext cx="755104" cy="36512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>
          <a:xfrm>
            <a:off x="5076056" y="6309320"/>
            <a:ext cx="2592288" cy="365125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23528" y="1700808"/>
            <a:ext cx="8424935" cy="4320480"/>
          </a:xfrm>
          <a:noFill/>
          <a:ln w="12700">
            <a:noFill/>
          </a:ln>
        </p:spPr>
        <p:txBody>
          <a:bodyPr wrap="square" anchor="t" anchorCtr="0"/>
          <a:lstStyle>
            <a:lvl1pPr algn="l">
              <a:lnSpc>
                <a:spcPct val="130000"/>
              </a:lnSpc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ct val="130000"/>
              </a:lnSpc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marL="742950" lvl="1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SzPct val="120000"/>
              <a:buFont typeface="Arial" charset="0"/>
              <a:buChar char="•"/>
            </a:pPr>
            <a:r>
              <a:rPr lang="de-DE" dirty="0"/>
              <a:t>Zweite Ebene</a:t>
            </a:r>
          </a:p>
        </p:txBody>
      </p:sp>
      <p:pic>
        <p:nvPicPr>
          <p:cNvPr id="10" name="Picture 2" descr="http://www.funk-stiftung.org/wp-content/uploads/2014/12/fs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165304"/>
            <a:ext cx="649020" cy="5420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700808"/>
            <a:ext cx="4104456" cy="4320481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6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530" y="1124744"/>
            <a:ext cx="8424935" cy="432048"/>
          </a:xfrm>
          <a:noFill/>
          <a:ln w="12700">
            <a:noFill/>
          </a:ln>
        </p:spPr>
        <p:txBody>
          <a:bodyPr wrap="none" anchor="ctr" anchorCtr="0"/>
          <a:lstStyle>
            <a:lvl1pPr algn="ctr">
              <a:buNone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endParaRPr lang="de-AT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90066"/>
          </a:xfrm>
          <a:prstGeom prst="rect">
            <a:avLst/>
          </a:prstGeom>
        </p:spPr>
        <p:txBody>
          <a:bodyPr wrap="none" anchor="ctr" anchorCtr="0"/>
          <a:lstStyle>
            <a:lvl1pPr algn="ctr">
              <a:defRPr sz="2200" b="1">
                <a:solidFill>
                  <a:srgbClr val="00609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>
          <a:xfrm>
            <a:off x="7740352" y="6309320"/>
            <a:ext cx="105348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>
          <a:xfrm>
            <a:off x="4211960" y="6309320"/>
            <a:ext cx="755104" cy="36512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>
          <a:xfrm>
            <a:off x="5076056" y="6309320"/>
            <a:ext cx="2592288" cy="365125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4644008" y="1700808"/>
            <a:ext cx="4104456" cy="4320481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6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7544" y="3140968"/>
            <a:ext cx="8280919" cy="452432"/>
          </a:xfr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74650" indent="-374650" algn="ctr" rtl="0" fontAlgn="base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ourier New" pitchFamily="49" charset="0"/>
              <a:buChar char="o"/>
              <a:defRPr lang="de-DE" sz="1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90066"/>
          </a:xfrm>
          <a:prstGeom prst="rect">
            <a:avLst/>
          </a:prstGeom>
        </p:spPr>
        <p:txBody>
          <a:bodyPr wrap="none" anchor="ctr" anchorCtr="0"/>
          <a:lstStyle>
            <a:lvl1pPr algn="ctr">
              <a:defRPr sz="2200" b="1">
                <a:solidFill>
                  <a:srgbClr val="00609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>
          <a:xfrm>
            <a:off x="7740352" y="6309320"/>
            <a:ext cx="105348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>
          <a:xfrm>
            <a:off x="4211960" y="6309320"/>
            <a:ext cx="755104" cy="36512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>
          <a:xfrm>
            <a:off x="5076056" y="6309320"/>
            <a:ext cx="2592288" cy="365125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7" name="Picture 2" descr="http://www.funk-stiftung.org/wp-content/uploads/2014/12/fs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165304"/>
            <a:ext cx="649020" cy="5420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uppieren 14"/>
          <p:cNvGrpSpPr>
            <a:grpSpLocks/>
          </p:cNvGrpSpPr>
          <p:nvPr/>
        </p:nvGrpSpPr>
        <p:grpSpPr bwMode="auto">
          <a:xfrm>
            <a:off x="1" y="2103834"/>
            <a:ext cx="8642351" cy="4781550"/>
            <a:chOff x="0" y="2076528"/>
            <a:chExt cx="8642400" cy="47814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Grafik 15" descr="TU_Signe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25" y="908720"/>
            <a:ext cx="2987947" cy="8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7504" y="476673"/>
            <a:ext cx="5874976" cy="9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56B14-D426-4CD5-B601-F37586881F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91440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Line 42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6237313"/>
            <a:ext cx="2736305" cy="4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funk-stiftung.org/wp-content/uploads/2014/12/fs-logo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6165304"/>
            <a:ext cx="649020" cy="54203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Excel-Arbeitsblatt1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w.tuwien.ac.at/fc/ermma201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 bwMode="auto">
          <a:xfrm>
            <a:off x="179512" y="2533328"/>
            <a:ext cx="8280920" cy="1255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AT" altLang="de-DE" sz="3200" dirty="0" smtClean="0"/>
              <a:t>Enterprise </a:t>
            </a:r>
            <a:r>
              <a:rPr lang="de-AT" altLang="de-DE" sz="3200" dirty="0" err="1" smtClean="0"/>
              <a:t>Risk</a:t>
            </a:r>
            <a:r>
              <a:rPr lang="de-AT" altLang="de-DE" sz="3200" dirty="0" smtClean="0"/>
              <a:t> Management </a:t>
            </a:r>
            <a:r>
              <a:rPr lang="de-AT" altLang="de-DE" sz="3200" dirty="0" err="1" smtClean="0"/>
              <a:t>Maturity</a:t>
            </a:r>
            <a:r>
              <a:rPr lang="de-AT" altLang="de-DE" sz="3200" dirty="0" smtClean="0"/>
              <a:t> </a:t>
            </a:r>
            <a:r>
              <a:rPr lang="de-AT" altLang="de-DE" sz="3200" dirty="0" err="1" smtClean="0"/>
              <a:t>Assessment</a:t>
            </a:r>
            <a:r>
              <a:rPr lang="de-AT" altLang="de-DE" sz="3200" dirty="0" smtClean="0"/>
              <a:t> – Präsentation der Ergebnisse des Forschungsprojekts der TU Wien</a:t>
            </a:r>
            <a:endParaRPr lang="de-AT" altLang="de-DE" sz="3200" dirty="0"/>
          </a:p>
        </p:txBody>
      </p:sp>
      <p:sp>
        <p:nvSpPr>
          <p:cNvPr id="1126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683568" y="4732561"/>
            <a:ext cx="7416823" cy="928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AT" altLang="de-DE" sz="2200" b="1" dirty="0" smtClean="0"/>
              <a:t>Univ. Prof. Dr. Walter </a:t>
            </a:r>
            <a:r>
              <a:rPr lang="de-AT" altLang="de-DE" sz="2200" b="1" dirty="0"/>
              <a:t>S.A. Schwaiger, </a:t>
            </a:r>
            <a:r>
              <a:rPr lang="de-AT" altLang="de-DE" sz="2200" b="1" dirty="0" smtClean="0"/>
              <a:t>MBA</a:t>
            </a:r>
            <a:r>
              <a:rPr lang="de-AT" altLang="de-DE" sz="2200" b="1" dirty="0"/>
              <a:t/>
            </a:r>
            <a:br>
              <a:rPr lang="de-AT" altLang="de-DE" sz="2200" b="1" dirty="0"/>
            </a:br>
            <a:r>
              <a:rPr lang="de-AT" altLang="de-DE" dirty="0" smtClean="0"/>
              <a:t>Institut </a:t>
            </a:r>
            <a:r>
              <a:rPr lang="de-AT" altLang="de-DE" dirty="0"/>
              <a:t>für Managementwissenschaften (IMW) – TU Wien</a:t>
            </a:r>
          </a:p>
          <a:p>
            <a:pPr algn="ctr"/>
            <a:endParaRPr lang="de-AT" altLang="de-DE" dirty="0" smtClean="0"/>
          </a:p>
          <a:p>
            <a:pPr algn="ctr"/>
            <a:r>
              <a:rPr lang="de-AT" altLang="de-DE" dirty="0" smtClean="0"/>
              <a:t>IIR Österreich – ERFA 2017</a:t>
            </a:r>
            <a:endParaRPr lang="de-AT" altLang="de-DE" dirty="0"/>
          </a:p>
          <a:p>
            <a:pPr algn="ctr"/>
            <a:r>
              <a:rPr lang="de-AT" altLang="de-DE" dirty="0" smtClean="0"/>
              <a:t>Wien, 16.11.2017</a:t>
            </a:r>
            <a:endParaRPr lang="de-DE" altLang="de-DE" dirty="0"/>
          </a:p>
        </p:txBody>
      </p:sp>
      <p:pic>
        <p:nvPicPr>
          <p:cNvPr id="4" name="Picture 2" descr="http://www.funk-stiftung.org/wp-content/uploads/2014/12/f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908720"/>
            <a:ext cx="1080120" cy="902079"/>
          </a:xfrm>
          <a:prstGeom prst="rect">
            <a:avLst/>
          </a:prstGeom>
          <a:noFill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14207"/>
            <a:ext cx="2414933" cy="63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Intelligenter ERMMA-Online-Fragebogen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5820"/>
            <a:ext cx="7258050" cy="4823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hteck 6"/>
          <p:cNvSpPr/>
          <p:nvPr/>
        </p:nvSpPr>
        <p:spPr>
          <a:xfrm>
            <a:off x="2339752" y="112474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dirty="0" smtClean="0"/>
              <a:t>URL:  ermma.imw.tuwien.ac.at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Intelligenter ERMMA-Online-Fragebogen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50"/>
          <a:stretch/>
        </p:blipFill>
        <p:spPr>
          <a:xfrm>
            <a:off x="755576" y="980646"/>
            <a:ext cx="7200800" cy="511265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Ergebnisse der Studie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b="1" dirty="0" smtClean="0"/>
              <a:t>ERMMA-Profil</a:t>
            </a:r>
            <a:r>
              <a:rPr lang="de-AT" dirty="0" smtClean="0"/>
              <a:t>: linken</a:t>
            </a:r>
            <a:br>
              <a:rPr lang="de-AT" dirty="0" smtClean="0"/>
            </a:br>
            <a:r>
              <a:rPr lang="de-AT" dirty="0" smtClean="0"/>
              <a:t>9 Säulen (A1-C3 – weiß)</a:t>
            </a:r>
          </a:p>
          <a:p>
            <a:pPr>
              <a:buFont typeface="Arial" pitchFamily="34" charset="0"/>
              <a:buChar char="•"/>
            </a:pPr>
            <a:r>
              <a:rPr lang="de-AT" b="1" dirty="0" err="1" smtClean="0"/>
              <a:t>Scoring</a:t>
            </a:r>
            <a:r>
              <a:rPr lang="de-AT" b="1" dirty="0" smtClean="0"/>
              <a:t>: 1. Stufe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AScore</a:t>
            </a:r>
            <a:r>
              <a:rPr lang="de-AT" dirty="0" smtClean="0"/>
              <a:t> (gelb) </a:t>
            </a:r>
            <a:br>
              <a:rPr lang="de-AT" dirty="0" smtClean="0"/>
            </a:br>
            <a:r>
              <a:rPr lang="de-AT" dirty="0" err="1" smtClean="0"/>
              <a:t>BScore</a:t>
            </a:r>
            <a:r>
              <a:rPr lang="de-AT" dirty="0" smtClean="0"/>
              <a:t> (grün) </a:t>
            </a:r>
            <a:br>
              <a:rPr lang="de-AT" dirty="0" smtClean="0"/>
            </a:br>
            <a:r>
              <a:rPr lang="de-AT" dirty="0" err="1" smtClean="0"/>
              <a:t>CScore</a:t>
            </a:r>
            <a:r>
              <a:rPr lang="de-AT" dirty="0" smtClean="0"/>
              <a:t> (blau)</a:t>
            </a:r>
          </a:p>
          <a:p>
            <a:pPr>
              <a:buFont typeface="Arial" pitchFamily="34" charset="0"/>
              <a:buChar char="•"/>
            </a:pPr>
            <a:r>
              <a:rPr lang="de-AT" b="1" dirty="0" err="1"/>
              <a:t>Scoring</a:t>
            </a:r>
            <a:r>
              <a:rPr lang="de-AT" b="1" dirty="0"/>
              <a:t>: </a:t>
            </a:r>
            <a:r>
              <a:rPr lang="de-AT" b="1" dirty="0" smtClean="0"/>
              <a:t>2. </a:t>
            </a:r>
            <a:r>
              <a:rPr lang="de-AT" b="1" dirty="0"/>
              <a:t>Stufe</a:t>
            </a: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Gesamt-Score (rot)</a:t>
            </a:r>
            <a:endParaRPr lang="de-AT" dirty="0"/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ERMMA-Profil-basiertes, 2-stufiges </a:t>
            </a:r>
            <a:r>
              <a:rPr lang="de-AT" dirty="0" err="1" smtClean="0"/>
              <a:t>Scoring</a:t>
            </a:r>
            <a:r>
              <a:rPr lang="de-AT" dirty="0" smtClean="0"/>
              <a:t>-Modell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27335"/>
            <a:ext cx="4942857" cy="3561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ERMMA-Gesamt-Score: Häufigkeiten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Ergebnisse der Studie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2077415" y="2060848"/>
            <a:ext cx="4942857" cy="3561905"/>
            <a:chOff x="2077415" y="2060848"/>
            <a:chExt cx="4942857" cy="356190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7415" y="2060848"/>
              <a:ext cx="4942857" cy="356190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4" name="Smiley 13"/>
            <p:cNvSpPr/>
            <p:nvPr/>
          </p:nvSpPr>
          <p:spPr>
            <a:xfrm>
              <a:off x="6444208" y="5085184"/>
              <a:ext cx="576064" cy="504056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4448571" cy="32057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4448571" cy="32057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ERMMA-Gesamt-Score: Kumulierte Häufigkeiten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Ergebnisse der Studie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Kumulierte Häufigkeitsverteilung		Box Plot (</a:t>
            </a:r>
            <a:r>
              <a:rPr lang="de-DE" dirty="0" err="1" smtClean="0"/>
              <a:t>Quartile</a:t>
            </a:r>
            <a:r>
              <a:rPr lang="de-DE" dirty="0" smtClean="0"/>
              <a:t> der Verteilung)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918350" y="3947693"/>
            <a:ext cx="900094" cy="56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1835696" y="4005064"/>
            <a:ext cx="6862" cy="7428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ERMMA-Gesamt-Score für verschiedene Bestimmungsfaktoren (1/4)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Ergebnisse der Studie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de-AT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979712" y="1731682"/>
          <a:ext cx="5256584" cy="4289606"/>
        </p:xfrm>
        <a:graphic>
          <a:graphicData uri="http://schemas.openxmlformats.org/presentationml/2006/ole">
            <p:oleObj spid="_x0000_s36866" name="Arbeitsblatt" r:id="rId4" imgW="2295500" imgH="187380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ERMMA-Gesamt-Score für verschiedene Bestimmungsfaktoren (2/4)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Konklusion und Ausblick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Verarbeitendes Gewerbe und GmbH: nahe am Österreich-Durchschnitt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AG und Mitarbeiter 1000+: deutlich über dem Österreich-Durchschnitt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Mitarbeiter 1000- und Eigentümerführung: </a:t>
            </a:r>
            <a:r>
              <a:rPr lang="de-AT" dirty="0"/>
              <a:t>deutlich </a:t>
            </a:r>
            <a:r>
              <a:rPr lang="de-AT" dirty="0" smtClean="0"/>
              <a:t>unter dem Durchschnitt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Nicht-Eigentümerführung: deutlich über dem Durchschnitt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Internes Kontrollsystem (IKS), Interne Revision (IR), Risikomanagement (RM) und Compliance Management (CM) mit  &gt; 5 Jahre: deutlich darüber </a:t>
            </a:r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ERMMA-Gesamt-Score für verschiedene Bestimmungsfaktoren (3/4)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Konklusion und Ausblick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Nicht-eigentümergeführte Unternehmen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7415" y="2315367"/>
            <a:ext cx="4942857" cy="3561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ERMMA-Gesamt-Score für verschiedene Bestimmungsfaktoren (4/4)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Konklusion und Ausblick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Tätigkeitsdauer der Internen Revision: weniger (37) vs. mehr als 5 Jahre (34)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925" y="2315367"/>
            <a:ext cx="4448571" cy="32057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429" y="2314923"/>
            <a:ext cx="4448571" cy="32057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Lessions</a:t>
            </a:r>
            <a:r>
              <a:rPr lang="de-AT" dirty="0" smtClean="0"/>
              <a:t> </a:t>
            </a:r>
            <a:r>
              <a:rPr lang="de-AT" dirty="0" err="1" smtClean="0"/>
              <a:t>Learned</a:t>
            </a:r>
            <a:r>
              <a:rPr lang="de-AT" dirty="0" smtClean="0"/>
              <a:t>: Allgemein und unternehmensspezifisch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Konklusion und Ausblick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err="1" smtClean="0"/>
              <a:t>Indentifikation</a:t>
            </a:r>
            <a:r>
              <a:rPr lang="de-AT" dirty="0" smtClean="0"/>
              <a:t> von Schwachstellen/Stärken in Österreich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Unternehmensgröße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Eigentümerführung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IKS, IR, RM und CM: Tätigkeitsdauer</a:t>
            </a:r>
            <a:endParaRPr lang="de-AT" dirty="0"/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Unternehmensspezifische Verarbeitung der Feedback-Information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Standortbestimmung via ERMMA-Rang (</a:t>
            </a:r>
            <a:r>
              <a:rPr lang="de-AT" dirty="0" err="1" smtClean="0"/>
              <a:t>Benchmarking</a:t>
            </a:r>
            <a:r>
              <a:rPr lang="de-AT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Adressierung von Verbesserungsvorschlägen zur Reifegrad-Verbesserung </a:t>
            </a:r>
            <a:br>
              <a:rPr lang="de-AT" dirty="0" smtClean="0"/>
            </a:br>
            <a:r>
              <a:rPr lang="de-AT" dirty="0" smtClean="0"/>
              <a:t>(Best Practice-Orientierung)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Einbeziehung der Schwachstellen/Stärken: Vermeidung/Nutzung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23528" y="2127336"/>
            <a:ext cx="8280919" cy="2708434"/>
          </a:xfrm>
        </p:spPr>
        <p:txBody>
          <a:bodyPr/>
          <a:lstStyle/>
          <a:p>
            <a:r>
              <a:rPr lang="de-AT" sz="2000" dirty="0"/>
              <a:t>Forschungsprojekt (Funk Stiftung)</a:t>
            </a:r>
          </a:p>
          <a:p>
            <a:r>
              <a:rPr lang="de-AT" sz="2000" dirty="0" smtClean="0"/>
              <a:t>Teilnehmende Unternehmen</a:t>
            </a:r>
            <a:endParaRPr lang="de-AT" sz="2000" dirty="0"/>
          </a:p>
          <a:p>
            <a:r>
              <a:rPr lang="de-AT" sz="2000" dirty="0" smtClean="0"/>
              <a:t>Intelligenter ERMMA-Online-Fragebogen</a:t>
            </a:r>
            <a:endParaRPr lang="de-AT" sz="2000" dirty="0"/>
          </a:p>
          <a:p>
            <a:r>
              <a:rPr lang="de-AT" sz="2000" dirty="0" smtClean="0"/>
              <a:t>Ergebnisse der Studie</a:t>
            </a:r>
            <a:endParaRPr lang="de-AT" sz="2000" dirty="0"/>
          </a:p>
          <a:p>
            <a:r>
              <a:rPr lang="de-AT" sz="2000" dirty="0"/>
              <a:t>Konklusion und Ausblick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Wie geht es weiter?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Konklusion und Ausblick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/>
              <a:t>Verfügbarkeit der ERMMA-Studie 2017 unter  </a:t>
            </a:r>
            <a:r>
              <a:rPr lang="de-AT" dirty="0" smtClean="0">
                <a:hlinkClick r:id="rId3"/>
              </a:rPr>
              <a:t>imw.tuwien.ac.at/</a:t>
            </a:r>
            <a:r>
              <a:rPr lang="de-AT" dirty="0" err="1" smtClean="0">
                <a:hlinkClick r:id="rId3"/>
              </a:rPr>
              <a:t>fc</a:t>
            </a:r>
            <a:r>
              <a:rPr lang="de-AT" dirty="0" smtClean="0">
                <a:hlinkClick r:id="rId3"/>
              </a:rPr>
              <a:t>/ermma2017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 ERMMA ist KEIN einmaliges Unterfangen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Laufendes </a:t>
            </a:r>
            <a:r>
              <a:rPr lang="de-AT" b="1" dirty="0" smtClean="0"/>
              <a:t>ERMMA-</a:t>
            </a:r>
            <a:r>
              <a:rPr lang="de-AT" b="1" dirty="0" err="1" smtClean="0"/>
              <a:t>Monitoring</a:t>
            </a:r>
            <a:r>
              <a:rPr lang="de-AT" dirty="0" smtClean="0"/>
              <a:t> in Österreich in den nächsten Jahren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Jährliche Durchführung  =&gt; Aufzeigen von Entwicklungen und Lernen im Zeitablauf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Stichtag für Studie: jeweils 30.09.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Bei </a:t>
            </a:r>
            <a:r>
              <a:rPr lang="de-AT" dirty="0" smtClean="0">
                <a:solidFill>
                  <a:srgbClr val="FF0000"/>
                </a:solidFill>
              </a:rPr>
              <a:t>Interesse zur Teilnahme</a:t>
            </a:r>
            <a:r>
              <a:rPr lang="de-AT" dirty="0" smtClean="0"/>
              <a:t>: 1) </a:t>
            </a:r>
            <a:r>
              <a:rPr lang="de-AT" dirty="0" err="1" smtClean="0"/>
              <a:t>url</a:t>
            </a:r>
            <a:r>
              <a:rPr lang="de-AT" dirty="0" smtClean="0"/>
              <a:t>-Aufruf, 2) Registrierung (email-Adresse für Zusendung der Ergebnisse in </a:t>
            </a:r>
            <a:r>
              <a:rPr lang="de-AT" dirty="0" err="1" smtClean="0"/>
              <a:t>pdf</a:t>
            </a:r>
            <a:r>
              <a:rPr lang="de-AT" dirty="0" smtClean="0"/>
              <a:t>-Format), 3) Anmeldung und Beantwortung der Fragen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Ausdehnung der Studie auf Deutschland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Anpassung hinsichtlich deutscher ERM-Anforderungen (insbesondere KonTraG und deutsches Handelsrecht)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Konklusion und Ausblick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27783" y="1556792"/>
            <a:ext cx="8424935" cy="212193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de-AT" dirty="0"/>
          </a:p>
          <a:p>
            <a:pPr>
              <a:buFont typeface="Arial" pitchFamily="34" charset="0"/>
              <a:buChar char="•"/>
            </a:pPr>
            <a:endParaRPr lang="de-AT" dirty="0"/>
          </a:p>
          <a:p>
            <a:pPr>
              <a:buFont typeface="Arial" pitchFamily="34" charset="0"/>
              <a:buChar char="•"/>
            </a:pPr>
            <a:endParaRPr lang="de-AT" dirty="0"/>
          </a:p>
          <a:p>
            <a:pPr algn="ctr"/>
            <a:r>
              <a:rPr lang="de-AT" dirty="0"/>
              <a:t>	</a:t>
            </a:r>
            <a:r>
              <a:rPr lang="de-AT" sz="2800" dirty="0"/>
              <a:t>Besten Dank für Ihre Aufmerksamkeit!</a:t>
            </a:r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  <p:sp>
        <p:nvSpPr>
          <p:cNvPr id="6" name="Textplatzhalter 4"/>
          <p:cNvSpPr txBox="1">
            <a:spLocks/>
          </p:cNvSpPr>
          <p:nvPr/>
        </p:nvSpPr>
        <p:spPr bwMode="auto">
          <a:xfrm>
            <a:off x="323530" y="997314"/>
            <a:ext cx="8424935" cy="2304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charset="0"/>
              <a:buChar char="•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Char char="•"/>
            </a:pPr>
            <a:endParaRPr lang="de-AT" dirty="0"/>
          </a:p>
          <a:p>
            <a:pPr algn="ctr">
              <a:buFont typeface="Arial" pitchFamily="34" charset="0"/>
              <a:buChar char="•"/>
            </a:pPr>
            <a:endParaRPr lang="de-AT" dirty="0"/>
          </a:p>
          <a:p>
            <a:pPr algn="ctr">
              <a:buFont typeface="Arial" pitchFamily="34" charset="0"/>
              <a:buChar char="•"/>
            </a:pPr>
            <a:endParaRPr lang="de-AT" dirty="0" smtClean="0"/>
          </a:p>
          <a:p>
            <a:pPr algn="ctr">
              <a:buFont typeface="Arial" pitchFamily="34" charset="0"/>
              <a:buChar char="•"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ERMMA-Studie 2017 – Österreich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Forschungsprojekt (Funk Stiftung)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b="1" dirty="0" smtClean="0"/>
              <a:t>Projekt-Ziel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Wissenschaftliche Perspektive: Fundierte Einblicke in aktuelle ERM-Reifegrade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Unternehmerische Perspektive: Standortbestimmung und Feedback-Information</a:t>
            </a:r>
          </a:p>
          <a:p>
            <a:pPr>
              <a:buFont typeface="Arial" pitchFamily="34" charset="0"/>
              <a:buChar char="•"/>
            </a:pPr>
            <a:r>
              <a:rPr lang="de-AT" b="1" dirty="0" smtClean="0"/>
              <a:t>Projekt-Dauer</a:t>
            </a:r>
            <a:r>
              <a:rPr lang="de-AT" dirty="0" smtClean="0"/>
              <a:t>: </a:t>
            </a:r>
            <a:r>
              <a:rPr lang="de-AT" sz="1600" dirty="0" smtClean="0"/>
              <a:t>März 2016 – Juli 2017</a:t>
            </a:r>
          </a:p>
          <a:p>
            <a:pPr>
              <a:buFont typeface="Arial" pitchFamily="34" charset="0"/>
              <a:buChar char="•"/>
            </a:pPr>
            <a:r>
              <a:rPr lang="de-AT" b="1" dirty="0" smtClean="0"/>
              <a:t>Projekt-Finanzierung</a:t>
            </a:r>
            <a:r>
              <a:rPr lang="de-AT" dirty="0" smtClean="0"/>
              <a:t>: </a:t>
            </a:r>
            <a:r>
              <a:rPr lang="de-AT" sz="1600" dirty="0" smtClean="0"/>
              <a:t>Funk </a:t>
            </a:r>
            <a:r>
              <a:rPr lang="de-AT" sz="1600" dirty="0" err="1" smtClean="0"/>
              <a:t>Stifung</a:t>
            </a:r>
            <a:r>
              <a:rPr lang="de-AT" sz="1600" dirty="0" smtClean="0"/>
              <a:t> (Hamburg)</a:t>
            </a:r>
          </a:p>
          <a:p>
            <a:pPr>
              <a:buFont typeface="Arial" pitchFamily="34" charset="0"/>
              <a:buChar char="•"/>
            </a:pPr>
            <a:r>
              <a:rPr lang="de-AT" b="1" dirty="0" smtClean="0"/>
              <a:t>Projekt-</a:t>
            </a:r>
            <a:r>
              <a:rPr lang="de-AT" b="1" dirty="0" err="1" smtClean="0"/>
              <a:t>MitarbeiterInnen</a:t>
            </a:r>
            <a:r>
              <a:rPr lang="de-AT" dirty="0" smtClean="0"/>
              <a:t>: </a:t>
            </a:r>
            <a:r>
              <a:rPr lang="de-AT" sz="1600" dirty="0" smtClean="0"/>
              <a:t>Brandstätter, Fröschl, </a:t>
            </a:r>
            <a:r>
              <a:rPr lang="de-AT" sz="1600" dirty="0" err="1" smtClean="0"/>
              <a:t>Irro</a:t>
            </a:r>
            <a:r>
              <a:rPr lang="de-AT" sz="1600" dirty="0" smtClean="0"/>
              <a:t>, Raffaele</a:t>
            </a:r>
          </a:p>
          <a:p>
            <a:pPr>
              <a:buFont typeface="Arial" pitchFamily="34" charset="0"/>
              <a:buChar char="•"/>
            </a:pPr>
            <a:r>
              <a:rPr lang="de-AT" b="1" smtClean="0"/>
              <a:t>Strategische Partner</a:t>
            </a:r>
            <a:endParaRPr lang="de-AT" b="1" dirty="0" smtClean="0"/>
          </a:p>
          <a:p>
            <a:pPr lvl="1">
              <a:buFont typeface="Arial" pitchFamily="34" charset="0"/>
              <a:buChar char="•"/>
            </a:pPr>
            <a:r>
              <a:rPr lang="de-AT" dirty="0" err="1" smtClean="0"/>
              <a:t>Creditreform</a:t>
            </a:r>
            <a:endParaRPr lang="de-AT" dirty="0" smtClean="0"/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Ernst </a:t>
            </a:r>
            <a:r>
              <a:rPr lang="de-AT" dirty="0" err="1" smtClean="0"/>
              <a:t>and</a:t>
            </a:r>
            <a:r>
              <a:rPr lang="de-AT" dirty="0" smtClean="0"/>
              <a:t> Young (EY)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Funk International Austria (FIA)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Institut für Interne Revision (IIR)</a:t>
            </a:r>
            <a:endParaRPr lang="de-AT" dirty="0"/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Mittel- bis (ganz) große Kapitalgesellschaften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Teilnehmende Unternehmen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Anzahl: 71 Unternehmen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Kapitalgesellschaften: 91,55 %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GmbH (ca. ¾) und  AG (ca. ¼)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Prüfungspflichtig: 85,92 %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Mitarbeiter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&lt;    49: 	26,76 %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&lt;  499: 	18,31 %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&lt;  999: 	16,90 %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&lt; 4999: 	18,31 %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5000+: 	19,72 %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Eigentümerführung</a:t>
            </a:r>
            <a:r>
              <a:rPr lang="de-AT" dirty="0"/>
              <a:t>: 59,15 %</a:t>
            </a:r>
          </a:p>
          <a:p>
            <a:pPr>
              <a:buFont typeface="Arial" pitchFamily="34" charset="0"/>
              <a:buChar char="•"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Governance – Risikomanagementsystem – Planung und Steuerung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Intelligenter ERMMA-Online-Fragebogen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de-AT" dirty="0"/>
          </a:p>
        </p:txBody>
      </p:sp>
      <p:sp>
        <p:nvSpPr>
          <p:cNvPr id="13451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13450" name="Object 138"/>
          <p:cNvGraphicFramePr>
            <a:graphicFrameLocks noChangeAspect="1"/>
          </p:cNvGraphicFramePr>
          <p:nvPr/>
        </p:nvGraphicFramePr>
        <p:xfrm>
          <a:off x="1259632" y="1700808"/>
          <a:ext cx="6550025" cy="4238625"/>
        </p:xfrm>
        <a:graphic>
          <a:graphicData uri="http://schemas.openxmlformats.org/presentationml/2006/ole">
            <p:oleObj spid="_x0000_s13450" name="Visio" r:id="rId4" imgW="6526712" imgH="421327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23527" y="1047652"/>
            <a:ext cx="8424935" cy="432048"/>
          </a:xfrm>
        </p:spPr>
        <p:txBody>
          <a:bodyPr/>
          <a:lstStyle/>
          <a:p>
            <a:r>
              <a:rPr lang="de-AT" dirty="0"/>
              <a:t>IIA-ERM-</a:t>
            </a:r>
            <a:r>
              <a:rPr lang="de-AT" dirty="0" err="1"/>
              <a:t>Governance</a:t>
            </a:r>
            <a:r>
              <a:rPr lang="de-AT" dirty="0"/>
              <a:t>-Modell mit strategischem Management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Intelligenter ERMMA-Online-Fragebogen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de-AT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72535" y="2132856"/>
          <a:ext cx="7271873" cy="3386679"/>
        </p:xfrm>
        <a:graphic>
          <a:graphicData uri="http://schemas.openxmlformats.org/presentationml/2006/ole">
            <p:oleObj spid="_x0000_s51202" name="Visio" r:id="rId3" imgW="3589053" imgH="167111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23527" y="1047652"/>
            <a:ext cx="8424935" cy="432048"/>
          </a:xfrm>
        </p:spPr>
        <p:txBody>
          <a:bodyPr/>
          <a:lstStyle/>
          <a:p>
            <a:r>
              <a:rPr lang="de-AT" dirty="0" smtClean="0"/>
              <a:t>Klassifikationsschema: 3 </a:t>
            </a:r>
            <a:r>
              <a:rPr lang="de-AT" dirty="0"/>
              <a:t>Dimensionen </a:t>
            </a:r>
            <a:r>
              <a:rPr lang="de-AT" dirty="0" smtClean="0"/>
              <a:t>mit </a:t>
            </a:r>
            <a:r>
              <a:rPr lang="de-AT" dirty="0"/>
              <a:t>jeweils 5 Reifegraden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Intelligenter ERMMA-Online-Fragebogen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de-AT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5746458"/>
              </p:ext>
            </p:extLst>
          </p:nvPr>
        </p:nvGraphicFramePr>
        <p:xfrm>
          <a:off x="395536" y="1628800"/>
          <a:ext cx="8352928" cy="4464495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614354181"/>
                    </a:ext>
                  </a:extLst>
                </a:gridCol>
                <a:gridCol w="2106516">
                  <a:extLst>
                    <a:ext uri="{9D8B030D-6E8A-4147-A177-3AD203B41FA5}">
                      <a16:colId xmlns="" xmlns:a16="http://schemas.microsoft.com/office/drawing/2014/main" val="1613458833"/>
                    </a:ext>
                  </a:extLst>
                </a:gridCol>
                <a:gridCol w="1173581">
                  <a:extLst>
                    <a:ext uri="{9D8B030D-6E8A-4147-A177-3AD203B41FA5}">
                      <a16:colId xmlns="" xmlns:a16="http://schemas.microsoft.com/office/drawing/2014/main" val="2946800130"/>
                    </a:ext>
                  </a:extLst>
                </a:gridCol>
                <a:gridCol w="1173581">
                  <a:extLst>
                    <a:ext uri="{9D8B030D-6E8A-4147-A177-3AD203B41FA5}">
                      <a16:colId xmlns="" xmlns:a16="http://schemas.microsoft.com/office/drawing/2014/main" val="3182885731"/>
                    </a:ext>
                  </a:extLst>
                </a:gridCol>
                <a:gridCol w="1131870">
                  <a:extLst>
                    <a:ext uri="{9D8B030D-6E8A-4147-A177-3AD203B41FA5}">
                      <a16:colId xmlns="" xmlns:a16="http://schemas.microsoft.com/office/drawing/2014/main" val="688508501"/>
                    </a:ext>
                  </a:extLst>
                </a:gridCol>
                <a:gridCol w="1073191">
                  <a:extLst>
                    <a:ext uri="{9D8B030D-6E8A-4147-A177-3AD203B41FA5}">
                      <a16:colId xmlns="" xmlns:a16="http://schemas.microsoft.com/office/drawing/2014/main" val="2803593265"/>
                    </a:ext>
                  </a:extLst>
                </a:gridCol>
                <a:gridCol w="902101">
                  <a:extLst>
                    <a:ext uri="{9D8B030D-6E8A-4147-A177-3AD203B41FA5}">
                      <a16:colId xmlns="" xmlns:a16="http://schemas.microsoft.com/office/drawing/2014/main" val="993614947"/>
                    </a:ext>
                  </a:extLst>
                </a:gridCol>
              </a:tblGrid>
              <a:tr h="3941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Reifegrade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4322883"/>
                  </a:ext>
                </a:extLst>
              </a:tr>
              <a:tr h="396993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Dimensionen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 1</a:t>
                      </a:r>
                      <a:endParaRPr lang="de-DE" sz="120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 2</a:t>
                      </a:r>
                      <a:endParaRPr lang="de-DE" sz="120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 3</a:t>
                      </a:r>
                      <a:endParaRPr lang="de-DE" sz="120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 4</a:t>
                      </a:r>
                      <a:endParaRPr lang="de-DE" sz="120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RG 5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3379777"/>
                  </a:ext>
                </a:extLst>
              </a:tr>
              <a:tr h="114793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lphaUcPeriod"/>
                      </a:pPr>
                      <a:r>
                        <a:rPr lang="de-A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ERM-</a:t>
                      </a:r>
                      <a:r>
                        <a:rPr lang="de-AT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</a:t>
                      </a:r>
                      <a:endParaRPr lang="de-A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None/>
                      </a:pPr>
                      <a:endParaRPr lang="de-AT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None/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r>
                        <a:rPr lang="de-AT" sz="10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Risikostrategie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None/>
                      </a:pPr>
                      <a:r>
                        <a:rPr lang="de-AT" sz="10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A2: Risikoverständnis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None/>
                      </a:pPr>
                      <a:r>
                        <a:rPr lang="de-AT" sz="10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A3: Risikoorganisation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Partielle, d.h. Silo-bezogene Prozess-Perspektive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Prozess-Perspektive inkl.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Prüfung und Management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Unternehmens-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weite Perspektive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Gesamt-unternehmens-bezogene Perspektive</a:t>
                      </a:r>
                      <a:endParaRPr lang="de-DE" sz="120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Interaktive Verwendung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8435779"/>
                  </a:ext>
                </a:extLst>
              </a:tr>
              <a:tr h="114793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de-A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RM-System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AT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B1:</a:t>
                      </a:r>
                      <a:r>
                        <a:rPr lang="de-AT" sz="10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RM-System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B2: RM-Schulungssystem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B3: RM-Informationssystem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Risikomanagement-Prozess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Risikomanagement-System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Unternehmens­</a:t>
                      </a:r>
                      <a:b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weites  Risikomanagement-System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Lernendes Enterprise </a:t>
                      </a:r>
                      <a:r>
                        <a:rPr lang="de-AT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Management-System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9980716"/>
                  </a:ext>
                </a:extLst>
              </a:tr>
              <a:tr h="13775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de-A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Risiko(basierte) Planungs- und Steuerungssysteme</a:t>
                      </a:r>
                      <a:endParaRPr lang="de-DE" sz="1200" b="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AT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C1: Strateg..Managementsystem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C2: Performance-</a:t>
                      </a:r>
                      <a:r>
                        <a:rPr lang="de-AT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Managementsyst</a:t>
                      </a: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C3: Prozess-Managementsystem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Risiko-Limit-Systeme</a:t>
                      </a:r>
                      <a:endParaRPr lang="de-DE" sz="120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Risk-basierte Strategie- bzw. Zielfestlegung</a:t>
                      </a:r>
                      <a:endParaRPr lang="de-DE" sz="120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Risk-basierte Performance-Management-Systeme</a:t>
                      </a:r>
                      <a:endParaRPr lang="de-DE" sz="120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Management-Systeme mit Risiko-adjustierten Performance-Kennzahlen</a:t>
                      </a:r>
                      <a:endParaRPr lang="de-DE" sz="1200" dirty="0">
                        <a:effectLst/>
                        <a:latin typeface="TU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260764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Progressive </a:t>
            </a:r>
            <a:r>
              <a:rPr lang="de-AT" dirty="0" err="1"/>
              <a:t>Attributsgestaltung</a:t>
            </a:r>
            <a:r>
              <a:rPr lang="de-AT" dirty="0"/>
              <a:t> in den Subdimensionen (z.B. B1)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Intelligenter ERMMA-Online-Fragebogen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print"/>
          <a:srcRect r="39766"/>
          <a:stretch/>
        </p:blipFill>
        <p:spPr>
          <a:xfrm>
            <a:off x="683568" y="1988840"/>
            <a:ext cx="7776864" cy="344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Hierarchische Klassifikation: Entscheidungsbaum-Verfahren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Intelligenter ERMMA-Online-Fragebogen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56B14-D426-4CD5-B601-F37586881F3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259632" y="1700808"/>
          <a:ext cx="6442075" cy="4394200"/>
        </p:xfrm>
        <a:graphic>
          <a:graphicData uri="http://schemas.openxmlformats.org/presentationml/2006/ole">
            <p:oleObj spid="_x0000_s52226" name="Visio" r:id="rId3" imgW="6425253" imgH="439099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W_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_gr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</Template>
  <TotalTime>0</TotalTime>
  <Words>605</Words>
  <Application>Microsoft Office PowerPoint</Application>
  <PresentationFormat>Bildschirmpräsentation (4:3)</PresentationFormat>
  <Paragraphs>180</Paragraphs>
  <Slides>21</Slides>
  <Notes>18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IMW_Powerpoint_Vorlage</vt:lpstr>
      <vt:lpstr>Inhalt_grauer_Rahmen</vt:lpstr>
      <vt:lpstr>Visio</vt:lpstr>
      <vt:lpstr>Arbeitsblatt</vt:lpstr>
      <vt:lpstr>Enterprise Risk Management Maturity Assessment – Präsentation der Ergebnisse des Forschungsprojekts der TU Wien</vt:lpstr>
      <vt:lpstr>Agenda</vt:lpstr>
      <vt:lpstr>Forschungsprojekt (Funk Stiftung)</vt:lpstr>
      <vt:lpstr>Teilnehmende Unternehmen</vt:lpstr>
      <vt:lpstr>Intelligenter ERMMA-Online-Fragebogen</vt:lpstr>
      <vt:lpstr>Intelligenter ERMMA-Online-Fragebogen</vt:lpstr>
      <vt:lpstr>Intelligenter ERMMA-Online-Fragebogen</vt:lpstr>
      <vt:lpstr>Intelligenter ERMMA-Online-Fragebogen</vt:lpstr>
      <vt:lpstr>Intelligenter ERMMA-Online-Fragebogen</vt:lpstr>
      <vt:lpstr>Intelligenter ERMMA-Online-Fragebogen</vt:lpstr>
      <vt:lpstr>Intelligenter ERMMA-Online-Fragebogen</vt:lpstr>
      <vt:lpstr>Ergebnisse der Studie</vt:lpstr>
      <vt:lpstr>Ergebnisse der Studie</vt:lpstr>
      <vt:lpstr>Ergebnisse der Studie</vt:lpstr>
      <vt:lpstr>Ergebnisse der Studie</vt:lpstr>
      <vt:lpstr>Konklusion und Ausblick</vt:lpstr>
      <vt:lpstr>Konklusion und Ausblick</vt:lpstr>
      <vt:lpstr>Konklusion und Ausblick</vt:lpstr>
      <vt:lpstr>Konklusion und Ausblick</vt:lpstr>
      <vt:lpstr>Konklusion und Ausblick</vt:lpstr>
      <vt:lpstr>Konklusion und Ausblick</vt:lpstr>
    </vt:vector>
  </TitlesOfParts>
  <Company>TU Wien - Campusversion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schwaiger</dc:creator>
  <cp:lastModifiedBy>shammer</cp:lastModifiedBy>
  <cp:revision>96</cp:revision>
  <dcterms:created xsi:type="dcterms:W3CDTF">2011-07-08T15:13:03Z</dcterms:created>
  <dcterms:modified xsi:type="dcterms:W3CDTF">2017-11-16T07:25:38Z</dcterms:modified>
</cp:coreProperties>
</file>