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59" r:id="rId1"/>
    <p:sldMasterId id="2147483654" r:id="rId2"/>
    <p:sldMasterId id="2147483667" r:id="rId3"/>
  </p:sldMasterIdLst>
  <p:notesMasterIdLst>
    <p:notesMasterId r:id="rId21"/>
  </p:notesMasterIdLst>
  <p:sldIdLst>
    <p:sldId id="256" r:id="rId4"/>
    <p:sldId id="278" r:id="rId5"/>
    <p:sldId id="300" r:id="rId6"/>
    <p:sldId id="327" r:id="rId7"/>
    <p:sldId id="336" r:id="rId8"/>
    <p:sldId id="330" r:id="rId9"/>
    <p:sldId id="329" r:id="rId10"/>
    <p:sldId id="328" r:id="rId11"/>
    <p:sldId id="331" r:id="rId12"/>
    <p:sldId id="332" r:id="rId13"/>
    <p:sldId id="338" r:id="rId14"/>
    <p:sldId id="333" r:id="rId15"/>
    <p:sldId id="334" r:id="rId16"/>
    <p:sldId id="340" r:id="rId17"/>
    <p:sldId id="337" r:id="rId18"/>
    <p:sldId id="341" r:id="rId19"/>
    <p:sldId id="335" r:id="rId20"/>
  </p:sldIdLst>
  <p:sldSz cx="12192000" cy="68580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090"/>
    <a:srgbClr val="006699"/>
    <a:srgbClr val="DEE7EC"/>
    <a:srgbClr val="ABFFFF"/>
    <a:srgbClr val="A7DDE9"/>
    <a:srgbClr val="0086BB"/>
    <a:srgbClr val="0080B0"/>
    <a:srgbClr val="0042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64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7069E7FA-8AAE-482C-8EEE-3506E8F84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94E242F-5B9B-4170-B3CA-BEA8042A6E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E903083-BAE8-4B24-8D4C-6B0E1D22497C}" type="datetimeFigureOut">
              <a:rPr lang="de-DE"/>
              <a:pPr>
                <a:defRPr/>
              </a:pPr>
              <a:t>26.03.2019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="" xmlns:a16="http://schemas.microsoft.com/office/drawing/2014/main" id="{EED00487-94B4-4882-B444-6BD33B428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="" xmlns:a16="http://schemas.microsoft.com/office/drawing/2014/main" id="{E3ED199D-70CD-4071-AAE9-7F30462EF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5561" tIns="47781" rIns="95561" bIns="4778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E9F19B73-CCB2-47DE-8B37-2E6B16104E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3C70C352-3F27-4A44-9293-329731071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5561" tIns="47781" rIns="95561" bIns="477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6D2E882E-8CAD-4EB3-A3DE-74262FA7A94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="" xmlns:p14="http://schemas.microsoft.com/office/powerpoint/2010/main" val="376172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="" xmlns:a16="http://schemas.microsoft.com/office/drawing/2014/main" id="{3D442FEA-7BD9-4DD4-B276-B759511D0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="" xmlns:a16="http://schemas.microsoft.com/office/drawing/2014/main" id="{3CDCC90C-4327-4903-9EC4-9CAD0A5738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7412" name="Foliennummernplatzhalter 3">
            <a:extLst>
              <a:ext uri="{FF2B5EF4-FFF2-40B4-BE49-F238E27FC236}">
                <a16:creationId xmlns="" xmlns:a16="http://schemas.microsoft.com/office/drawing/2014/main" id="{FB3CDF24-8CF8-408B-A81A-AED010398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6432" indent="-29862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4510" indent="-23890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2315" indent="-23890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0119" indent="-23890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7923" indent="-238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5726" indent="-238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3530" indent="-238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61335" indent="-2389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D27936-4D44-4BAC-AA68-F8382E4C3EF0}" type="slidenum">
              <a:rPr lang="de-DE" altLang="en-US">
                <a:latin typeface="Calibri" panose="020F0502020204030204" pitchFamily="34" charset="0"/>
              </a:rPr>
              <a:pPr eaLnBrk="1" hangingPunct="1"/>
              <a:t>1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3" y="2928935"/>
            <a:ext cx="8191557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="" xmlns:a16="http://schemas.microsoft.com/office/drawing/2014/main" id="{A6223C2E-C7D6-4846-8D81-F6809BAFE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0752" y="6000751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5" name="Picture 10" descr="C:\Dokumente und Einstellungen\schwaiger\Eigene Dateien\TUGremien0610\MWB_Logo061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986" y="620688"/>
            <a:ext cx="7064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01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2966" y="188640"/>
            <a:ext cx="9906069" cy="48695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de-DE" dirty="0"/>
              <a:t>Agenda-Punkt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D75678E-3287-479F-91B6-09BA114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79" y="637624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0518057-3186-43F8-B2CE-D5526B86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76243"/>
            <a:ext cx="3860800" cy="365125"/>
          </a:xfr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0065083-7BF2-464F-953E-4C9856A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356351"/>
            <a:ext cx="623392" cy="365125"/>
          </a:xfrm>
        </p:spPr>
        <p:txBody>
          <a:bodyPr/>
          <a:lstStyle>
            <a:lvl1pPr algn="ctr">
              <a:defRPr b="1"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6209A62D-9362-44ED-8E89-602597BC8842}" type="slidenum">
              <a:rPr lang="de-AT" altLang="en-US" smtClean="0"/>
              <a:pPr/>
              <a:t>‹Nr.›</a:t>
            </a:fld>
            <a:endParaRPr lang="de-AT" alt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1197000"/>
            <a:ext cx="10153451" cy="431800"/>
          </a:xfrm>
        </p:spPr>
        <p:txBody>
          <a:bodyPr/>
          <a:lstStyle>
            <a:lvl1pPr algn="ctr">
              <a:buNone/>
              <a:defRPr b="1">
                <a:latin typeface="Verdana" pitchFamily="34" charset="0"/>
                <a:ea typeface="Verdana" pitchFamily="34" charset="0"/>
              </a:defRPr>
            </a:lvl1pPr>
          </a:lstStyle>
          <a:p>
            <a:pPr lvl="0"/>
            <a:r>
              <a:rPr lang="de-DE" dirty="0"/>
              <a:t>Folien-Überschrift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1127448" y="1916832"/>
            <a:ext cx="9937104" cy="4175571"/>
          </a:xfrm>
        </p:spPr>
        <p:txBody>
          <a:bodyPr/>
          <a:lstStyle>
            <a:lvl1pPr>
              <a:buFont typeface="Arial" pitchFamily="34" charset="0"/>
              <a:buChar char="•"/>
              <a:defRPr sz="2200"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66969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2966" y="188640"/>
            <a:ext cx="9906069" cy="48695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de-DE" dirty="0"/>
              <a:t>Agenda-Punkt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D75678E-3287-479F-91B6-09BA114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79" y="637624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0518057-3186-43F8-B2CE-D5526B86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76243"/>
            <a:ext cx="3860800" cy="365125"/>
          </a:xfr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0065083-7BF2-464F-953E-4C9856A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356351"/>
            <a:ext cx="623392" cy="365125"/>
          </a:xfrm>
        </p:spPr>
        <p:txBody>
          <a:bodyPr/>
          <a:lstStyle>
            <a:lvl1pPr algn="ctr">
              <a:defRPr b="1"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6209A62D-9362-44ED-8E89-602597BC8842}" type="slidenum">
              <a:rPr lang="de-AT" altLang="en-US" smtClean="0"/>
              <a:pPr/>
              <a:t>‹Nr.›</a:t>
            </a:fld>
            <a:endParaRPr lang="de-AT" alt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1197000"/>
            <a:ext cx="10153451" cy="431800"/>
          </a:xfrm>
        </p:spPr>
        <p:txBody>
          <a:bodyPr/>
          <a:lstStyle>
            <a:lvl1pPr algn="ctr">
              <a:buNone/>
              <a:defRPr b="1">
                <a:latin typeface="Verdana" pitchFamily="34" charset="0"/>
                <a:ea typeface="Verdana" pitchFamily="34" charset="0"/>
              </a:defRPr>
            </a:lvl1pPr>
          </a:lstStyle>
          <a:p>
            <a:pPr lvl="0"/>
            <a:r>
              <a:rPr lang="de-DE" dirty="0"/>
              <a:t>Folien-Überschrift durch Klicken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1127448" y="1916410"/>
            <a:ext cx="4968875" cy="4175993"/>
          </a:xfrm>
        </p:spPr>
        <p:txBody>
          <a:bodyPr/>
          <a:lstStyle>
            <a:lvl1pPr>
              <a:buFont typeface="Arial" pitchFamily="34" charset="0"/>
              <a:buChar char="•"/>
              <a:defRPr sz="2200"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5"/>
          </p:nvPr>
        </p:nvSpPr>
        <p:spPr>
          <a:xfrm>
            <a:off x="6384602" y="1916832"/>
            <a:ext cx="4679950" cy="4175993"/>
          </a:xfrm>
        </p:spPr>
        <p:txBody>
          <a:bodyPr/>
          <a:lstStyle>
            <a:lvl1pPr>
              <a:buFont typeface="Arial" pitchFamily="34" charset="0"/>
              <a:buChar char="•"/>
              <a:defRPr sz="2200"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6696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2966" y="188640"/>
            <a:ext cx="9906069" cy="48695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42966" y="1412776"/>
            <a:ext cx="9906069" cy="4713389"/>
          </a:xfrm>
        </p:spPr>
        <p:txBody>
          <a:bodyPr/>
          <a:lstStyle>
            <a:lvl1pPr algn="ctr">
              <a:buFont typeface="Arial" pitchFamily="34" charset="0"/>
              <a:buChar char="•"/>
              <a:defRPr sz="2600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D75678E-3287-479F-91B6-09BA114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79" y="637624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0518057-3186-43F8-B2CE-D5526B86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76243"/>
            <a:ext cx="3860800" cy="365125"/>
          </a:xfr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0065083-7BF2-464F-953E-4C9856A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356351"/>
            <a:ext cx="623392" cy="365125"/>
          </a:xfrm>
        </p:spPr>
        <p:txBody>
          <a:bodyPr/>
          <a:lstStyle>
            <a:lvl1pPr algn="ctr">
              <a:defRPr b="1"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6209A62D-9362-44ED-8E89-602597BC8842}" type="slidenum">
              <a:rPr lang="de-AT" altLang="en-US" smtClean="0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="" xmlns:p14="http://schemas.microsoft.com/office/powerpoint/2010/main" val="66969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2966" y="188640"/>
            <a:ext cx="9906069" cy="48695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42966" y="1412776"/>
            <a:ext cx="9906069" cy="4713389"/>
          </a:xfrm>
        </p:spPr>
        <p:txBody>
          <a:bodyPr/>
          <a:lstStyle>
            <a:lvl1pPr algn="ctr">
              <a:buFont typeface="Arial" pitchFamily="34" charset="0"/>
              <a:buChar char="•"/>
              <a:defRPr sz="2600">
                <a:solidFill>
                  <a:srgbClr val="006090"/>
                </a:solidFill>
                <a:latin typeface="Verdana" pitchFamily="34" charset="0"/>
                <a:ea typeface="Verdana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D75678E-3287-479F-91B6-09BA114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79" y="637624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0518057-3186-43F8-B2CE-D5526B86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76243"/>
            <a:ext cx="3860800" cy="365125"/>
          </a:xfr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0065083-7BF2-464F-953E-4C9856A2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356351"/>
            <a:ext cx="623392" cy="365125"/>
          </a:xfrm>
        </p:spPr>
        <p:txBody>
          <a:bodyPr/>
          <a:lstStyle>
            <a:lvl1pPr algn="ctr">
              <a:defRPr b="1"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6209A62D-9362-44ED-8E89-602597BC8842}" type="slidenum">
              <a:rPr lang="de-AT" altLang="en-US" smtClean="0"/>
              <a:pPr/>
              <a:t>‹Nr.›</a:t>
            </a:fld>
            <a:endParaRPr lang="de-AT" altLang="en-US"/>
          </a:p>
        </p:txBody>
      </p:sp>
    </p:spTree>
    <p:extLst>
      <p:ext uri="{BB962C8B-B14F-4D97-AF65-F5344CB8AC3E}">
        <p14:creationId xmlns="" xmlns:p14="http://schemas.microsoft.com/office/powerpoint/2010/main" val="66969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7">
            <a:extLst>
              <a:ext uri="{FF2B5EF4-FFF2-40B4-BE49-F238E27FC236}">
                <a16:creationId xmlns="" xmlns:a16="http://schemas.microsoft.com/office/drawing/2014/main" id="{DE161C72-3FD3-4032-87E3-82042947A4AF}"/>
              </a:ext>
            </a:extLst>
          </p:cNvPr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2052" name="Rectangle 12">
              <a:extLst>
                <a:ext uri="{FF2B5EF4-FFF2-40B4-BE49-F238E27FC236}">
                  <a16:creationId xmlns="" xmlns:a16="http://schemas.microsoft.com/office/drawing/2014/main" id="{7BF27519-6C30-4311-9E0D-DA59781F1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2053" name="Oval 14">
              <a:extLst>
                <a:ext uri="{FF2B5EF4-FFF2-40B4-BE49-F238E27FC236}">
                  <a16:creationId xmlns="" xmlns:a16="http://schemas.microsoft.com/office/drawing/2014/main" id="{4B3EBC9B-C319-4E91-A3DC-7A42ED1A5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2054" name="Rectangle 15">
              <a:extLst>
                <a:ext uri="{FF2B5EF4-FFF2-40B4-BE49-F238E27FC236}">
                  <a16:creationId xmlns="" xmlns:a16="http://schemas.microsoft.com/office/drawing/2014/main" id="{9D5B2E8B-B9B6-4C4D-9C54-041FDBE8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1027" name="Grafik 6">
            <a:extLst>
              <a:ext uri="{FF2B5EF4-FFF2-40B4-BE49-F238E27FC236}">
                <a16:creationId xmlns="" xmlns:a16="http://schemas.microsoft.com/office/drawing/2014/main" id="{5A48CB69-A5F9-47DC-9A11-B8ED163E2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29333"/>
            <a:ext cx="2595359" cy="9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72" y="980728"/>
            <a:ext cx="5419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funk-stiftung.org/wp-content/uploads/2018/08/Screen-Tomate_ERM-Reifegrad-Analyse-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301" y="249689"/>
            <a:ext cx="2665715" cy="1667143"/>
          </a:xfrm>
          <a:prstGeom prst="rect">
            <a:avLst/>
          </a:prstGeom>
          <a:noFill/>
        </p:spPr>
      </p:pic>
      <p:pic>
        <p:nvPicPr>
          <p:cNvPr id="9" name="Grafik 8" descr="http://www.funk-stiftung.org/wp-content/uploads/2014/12/fs-logo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4955" y="332656"/>
            <a:ext cx="751205" cy="6273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>
            <a:extLst>
              <a:ext uri="{FF2B5EF4-FFF2-40B4-BE49-F238E27FC236}">
                <a16:creationId xmlns="" xmlns:a16="http://schemas.microsoft.com/office/drawing/2014/main" id="{CA6F2D04-8585-4897-BFB7-607B8AF7A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14164AE-4DFA-48D8-A6C1-87E89B6B2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35E45DE-4EB3-4E7D-B90C-5BCC54CAA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ER 2017, Valencia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7E1C3E1-D26B-49B1-B8E6-14F1CFAFA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E6A22F-904C-49F9-923C-70FF6177B110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2" name="Gruppieren 11">
            <a:extLst>
              <a:ext uri="{FF2B5EF4-FFF2-40B4-BE49-F238E27FC236}">
                <a16:creationId xmlns="" xmlns:a16="http://schemas.microsoft.com/office/drawing/2014/main" id="{7F566A55-F8BF-42E3-8EBF-AEE01F27C1C7}"/>
              </a:ext>
            </a:extLst>
          </p:cNvPr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>
              <a:extLst>
                <a:ext uri="{FF2B5EF4-FFF2-40B4-BE49-F238E27FC236}">
                  <a16:creationId xmlns="" xmlns:a16="http://schemas.microsoft.com/office/drawing/2014/main" id="{BB833EF4-6506-4A7B-9F00-9681B98F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Oval 14">
              <a:extLst>
                <a:ext uri="{FF2B5EF4-FFF2-40B4-BE49-F238E27FC236}">
                  <a16:creationId xmlns="" xmlns:a16="http://schemas.microsoft.com/office/drawing/2014/main" id="{2A63E3E8-D343-4DE2-800B-859DEC1F7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39923098-DED7-4A60-B7CA-405D55914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6237313"/>
            <a:ext cx="2736305" cy="4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Dokumente und Einstellungen\schwaiger\Eigene Dateien\TUGremien0610\MWB_Logo0610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6520" y="6281706"/>
            <a:ext cx="415677" cy="3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http://www.funk-stiftung.org/wp-content/uploads/2014/12/fs-logo.png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5492" y="6237312"/>
            <a:ext cx="649020" cy="5420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>
            <a:extLst>
              <a:ext uri="{FF2B5EF4-FFF2-40B4-BE49-F238E27FC236}">
                <a16:creationId xmlns="" xmlns:a16="http://schemas.microsoft.com/office/drawing/2014/main" id="{8A7695B7-8B62-45B3-8914-0631F81157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1C8C3752-6857-4184-87F8-0DA58E1FB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2D45AA2-5BFD-407E-A8BD-3CDB8F486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F079988E-3943-4C58-80B2-6FD1C4002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841A5B-9082-4668-A171-51060EFFE154}" type="slidenum">
              <a:rPr lang="de-DE" altLang="en-US"/>
              <a:pPr/>
              <a:t>‹Nr.›</a:t>
            </a:fld>
            <a:endParaRPr lang="de-DE" altLang="en-US"/>
          </a:p>
        </p:txBody>
      </p:sp>
      <p:grpSp>
        <p:nvGrpSpPr>
          <p:cNvPr id="2" name="Gruppieren 11">
            <a:extLst>
              <a:ext uri="{FF2B5EF4-FFF2-40B4-BE49-F238E27FC236}">
                <a16:creationId xmlns="" xmlns:a16="http://schemas.microsoft.com/office/drawing/2014/main" id="{0362BE0A-1CC2-464F-BF5C-0CA34C39A04B}"/>
              </a:ext>
            </a:extLst>
          </p:cNvPr>
          <p:cNvGrpSpPr/>
          <p:nvPr/>
        </p:nvGrpSpPr>
        <p:grpSpPr>
          <a:xfrm>
            <a:off x="0" y="857232"/>
            <a:ext cx="11523200" cy="5308072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>
              <a:extLst>
                <a:ext uri="{FF2B5EF4-FFF2-40B4-BE49-F238E27FC236}">
                  <a16:creationId xmlns="" xmlns:a16="http://schemas.microsoft.com/office/drawing/2014/main" id="{FC9943BC-13B9-42D7-941D-6A05C604A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Oval 14">
              <a:extLst>
                <a:ext uri="{FF2B5EF4-FFF2-40B4-BE49-F238E27FC236}">
                  <a16:creationId xmlns="" xmlns:a16="http://schemas.microsoft.com/office/drawing/2014/main" id="{8E3A13CC-8563-43BE-8166-71AD8575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446ABB49-2DC0-4530-B4E3-3ECC16A92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6237313"/>
            <a:ext cx="2736305" cy="4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kumente und Einstellungen\schwaiger\Eigene Dateien\TUGremien0610\MWB_Logo061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6520" y="6281706"/>
            <a:ext cx="415677" cy="3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http://www.funk-stiftung.org/wp-content/uploads/2014/12/fs-logo.png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6440" y="6237312"/>
            <a:ext cx="649020" cy="5420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="" xmlns:a16="http://schemas.microsoft.com/office/drawing/2014/main" id="{7422BFE0-FC57-4DE3-BB4F-F0736BBDEEE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07368" y="2924944"/>
            <a:ext cx="10657184" cy="12557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200" dirty="0" smtClean="0"/>
              <a:t>Unternehmensweites Risikomanagement im deutschen Mittelstand – eine ERM-Reifegrad-Analyse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1800" dirty="0" smtClean="0"/>
              <a:t>Hamburg, 28.03.2019</a:t>
            </a:r>
            <a:r>
              <a:rPr lang="en-GB" sz="2400" dirty="0"/>
              <a:t/>
            </a:r>
            <a:br>
              <a:rPr lang="en-GB" sz="2400" dirty="0"/>
            </a:br>
            <a:endParaRPr lang="de-DE" altLang="de-DE" sz="2400" dirty="0"/>
          </a:p>
        </p:txBody>
      </p:sp>
      <p:sp>
        <p:nvSpPr>
          <p:cNvPr id="9219" name="Untertitel 2">
            <a:extLst>
              <a:ext uri="{FF2B5EF4-FFF2-40B4-BE49-F238E27FC236}">
                <a16:creationId xmlns="" xmlns:a16="http://schemas.microsoft.com/office/drawing/2014/main" id="{985D4A67-D7F3-4FFD-8CDF-6FF85F60907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95400" y="4941168"/>
            <a:ext cx="10297144" cy="9286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 smtClean="0"/>
              <a:t>Walter S.A. Schwaiger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Michael Brandstätter, Theresa Fröschl, Maximilian </a:t>
            </a:r>
            <a:r>
              <a:rPr lang="de-DE" dirty="0" err="1" smtClean="0"/>
              <a:t>Irro</a:t>
            </a:r>
            <a:endParaRPr lang="de-DE" dirty="0"/>
          </a:p>
          <a:p>
            <a:pPr algn="ctr"/>
            <a:r>
              <a:rPr lang="de-DE" sz="1600" dirty="0"/>
              <a:t>Technische Universität Wien</a:t>
            </a:r>
          </a:p>
          <a:p>
            <a:pPr algn="ctr"/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ERM-Reifegrad-Studie</a:t>
            </a:r>
            <a:r>
              <a:rPr lang="de-DE" dirty="0" smtClean="0"/>
              <a:t>: Deutschland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10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Klassifizierung der Teilnehmer </a:t>
            </a:r>
            <a:br>
              <a:rPr lang="de-AT" dirty="0" smtClean="0"/>
            </a:br>
            <a:r>
              <a:rPr lang="de-AT" dirty="0" smtClean="0"/>
              <a:t>nach Branche, Rechtsform und Bundesland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96" y="2611127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Inhaltsplatzhalter 9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92" y="2629779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2611127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ERM-Reifegrad-Studie: </a:t>
            </a:r>
            <a:r>
              <a:rPr lang="de-DE" dirty="0" smtClean="0"/>
              <a:t>Deutschland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11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911424" y="1197000"/>
            <a:ext cx="10297144" cy="431800"/>
          </a:xfrm>
        </p:spPr>
        <p:txBody>
          <a:bodyPr/>
          <a:lstStyle/>
          <a:p>
            <a:r>
              <a:rPr lang="de-AT" dirty="0" smtClean="0"/>
              <a:t>Klassifizierung der Teilnehmer </a:t>
            </a:r>
            <a:br>
              <a:rPr lang="de-AT" dirty="0" smtClean="0"/>
            </a:br>
            <a:r>
              <a:rPr lang="de-AT" dirty="0" smtClean="0"/>
              <a:t>nach RM-Dauer, RM-</a:t>
            </a:r>
            <a:r>
              <a:rPr lang="de-AT" dirty="0" err="1" smtClean="0"/>
              <a:t>Verantwort</a:t>
            </a:r>
            <a:r>
              <a:rPr lang="de-AT" dirty="0" smtClean="0"/>
              <a:t>. und Eigentümerf</a:t>
            </a:r>
            <a:r>
              <a:rPr lang="de-AT" dirty="0" smtClean="0"/>
              <a:t>ührung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96" y="2629779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636" y="2636912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0076" y="2629779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ERM-Reifegrad-Studie: </a:t>
            </a:r>
            <a:r>
              <a:rPr lang="de-DE" dirty="0" smtClean="0"/>
              <a:t>Deutschland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12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Reifegrade (</a:t>
            </a:r>
            <a:r>
              <a:rPr lang="de-AT" dirty="0" err="1" smtClean="0"/>
              <a:t>Scores</a:t>
            </a:r>
            <a:r>
              <a:rPr lang="de-AT" dirty="0" smtClean="0"/>
              <a:t>): Sub-Dimension, Dimension, Gesamt</a:t>
            </a:r>
            <a:endParaRPr lang="de-DE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quarter" idx="14"/>
          </p:nvPr>
        </p:nvGraphicFramePr>
        <p:xfrm>
          <a:off x="4655840" y="5229200"/>
          <a:ext cx="6696743" cy="762000"/>
        </p:xfrm>
        <a:graphic>
          <a:graphicData uri="http://schemas.openxmlformats.org/drawingml/2006/table">
            <a:tbl>
              <a:tblPr/>
              <a:tblGrid>
                <a:gridCol w="2231763"/>
                <a:gridCol w="2232490"/>
                <a:gridCol w="2232490"/>
              </a:tblGrid>
              <a:tr h="0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A. ERM-</a:t>
                      </a:r>
                      <a:r>
                        <a:rPr lang="de-AT" sz="1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Governance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de-AT" sz="1000" dirty="0" smtClean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 smtClean="0">
                          <a:latin typeface="Times New Roman"/>
                          <a:ea typeface="Times New Roman"/>
                        </a:rPr>
                        <a:t>A1</a:t>
                      </a: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: Risikostrategie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A2: Risikoverständnis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A3: Risikoorganisation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B. Risiko-Managementsystem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de-AT" sz="1000" dirty="0" smtClean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 smtClean="0">
                          <a:latin typeface="Times New Roman"/>
                          <a:ea typeface="Times New Roman"/>
                        </a:rPr>
                        <a:t>B1</a:t>
                      </a: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: RM-Prozess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B2: RM-Schulungssystem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B3: RM-Informationssystem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C. Risiko(basierte) Planung und </a:t>
                      </a:r>
                      <a:br>
                        <a:rPr lang="de-AT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de-AT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Steuerungssysteme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C1: Strateg. Management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C2: Finanzielles Management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latin typeface="Times New Roman"/>
                          <a:ea typeface="Times New Roman"/>
                        </a:rPr>
                        <a:t>C3: Operatives Management</a:t>
                      </a:r>
                      <a:endParaRPr lang="de-DE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1916832"/>
            <a:ext cx="6819792" cy="24983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4509120"/>
            <a:ext cx="5683160" cy="4808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2276872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ERM-Reifegrad-Studie: </a:t>
            </a:r>
            <a:r>
              <a:rPr lang="de-DE" dirty="0" smtClean="0"/>
              <a:t>Deutschland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13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Reifegrade nach Größe: 200- </a:t>
            </a:r>
            <a:r>
              <a:rPr lang="de-AT" dirty="0" err="1" smtClean="0"/>
              <a:t>Mio</a:t>
            </a:r>
            <a:r>
              <a:rPr lang="de-AT" dirty="0" smtClean="0"/>
              <a:t> vs. 200+ </a:t>
            </a:r>
            <a:r>
              <a:rPr lang="de-AT" dirty="0" err="1" smtClean="0"/>
              <a:t>Mio</a:t>
            </a:r>
            <a:r>
              <a:rPr lang="de-AT" dirty="0" smtClean="0"/>
              <a:t> Umsatz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4452" name="Bild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2420888"/>
            <a:ext cx="3728572" cy="2671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4451" name="Bild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420888"/>
            <a:ext cx="3728572" cy="2671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ERM-Reifegrad-Studie: </a:t>
            </a:r>
            <a:r>
              <a:rPr lang="de-DE" dirty="0" smtClean="0"/>
              <a:t>Deutschland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14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95400" y="1197000"/>
            <a:ext cx="10513168" cy="431800"/>
          </a:xfrm>
        </p:spPr>
        <p:txBody>
          <a:bodyPr/>
          <a:lstStyle/>
          <a:p>
            <a:r>
              <a:rPr lang="de-AT" dirty="0" smtClean="0"/>
              <a:t>Statistisch Signifikante Unterschiede: Größe und RM-Dauer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96" y="2564904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2564904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3792" y="2564904"/>
            <a:ext cx="3728572" cy="26714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Konklusion und Ausblick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15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Von ERM-Reifegrad-Studie zum ERM-MA-Online-Tool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1127448" y="1916832"/>
            <a:ext cx="10009112" cy="4175571"/>
          </a:xfrm>
        </p:spPr>
        <p:txBody>
          <a:bodyPr/>
          <a:lstStyle/>
          <a:p>
            <a:r>
              <a:rPr lang="de-AT" dirty="0" smtClean="0"/>
              <a:t>ERM-MA-Online-Tool: aufschlussreiche Einblicke in ERM-Ausgestaltungen</a:t>
            </a:r>
          </a:p>
          <a:p>
            <a:r>
              <a:rPr lang="de-AT" dirty="0" smtClean="0"/>
              <a:t>ERM-MA-Online-Tool </a:t>
            </a:r>
            <a:r>
              <a:rPr lang="de-AT" dirty="0" smtClean="0"/>
              <a:t>funktioniert gut</a:t>
            </a:r>
          </a:p>
          <a:p>
            <a:pPr lvl="1"/>
            <a:r>
              <a:rPr lang="de-AT" dirty="0" smtClean="0"/>
              <a:t>Einsatz zur Verbesserung bestehender ERM-Systeme (</a:t>
            </a:r>
            <a:r>
              <a:rPr lang="de-AT" dirty="0" err="1" smtClean="0"/>
              <a:t>Mittelstandsuntern</a:t>
            </a:r>
            <a:r>
              <a:rPr lang="de-AT" dirty="0" smtClean="0"/>
              <a:t>.)</a:t>
            </a:r>
          </a:p>
          <a:p>
            <a:pPr lvl="1"/>
            <a:r>
              <a:rPr lang="de-AT" dirty="0" smtClean="0"/>
              <a:t>Einsatz zur Demonstration von Best Practice-Unternehmen (Großuntern.)</a:t>
            </a:r>
          </a:p>
          <a:p>
            <a:pPr lvl="1"/>
            <a:r>
              <a:rPr lang="de-AT" dirty="0" smtClean="0"/>
              <a:t>Weiterhin kostenlose Nutzungsmöglichkeit (Deutschland und Österreich)</a:t>
            </a:r>
          </a:p>
          <a:p>
            <a:r>
              <a:rPr lang="de-AT" dirty="0" err="1" smtClean="0"/>
              <a:t>Maturity</a:t>
            </a:r>
            <a:r>
              <a:rPr lang="de-AT" dirty="0" smtClean="0"/>
              <a:t> </a:t>
            </a:r>
            <a:r>
              <a:rPr lang="de-AT" dirty="0" err="1" smtClean="0"/>
              <a:t>Assessment</a:t>
            </a:r>
            <a:r>
              <a:rPr lang="de-AT" dirty="0" smtClean="0"/>
              <a:t> &amp; </a:t>
            </a:r>
            <a:r>
              <a:rPr lang="de-AT" dirty="0" err="1" smtClean="0"/>
              <a:t>Monitoring</a:t>
            </a:r>
            <a:r>
              <a:rPr lang="de-AT" dirty="0" smtClean="0"/>
              <a:t>-(MA&amp;M)-Applikation</a:t>
            </a:r>
          </a:p>
          <a:p>
            <a:pPr lvl="1"/>
            <a:r>
              <a:rPr lang="de-AT" dirty="0" smtClean="0"/>
              <a:t>Verwendung in Dissertation an Montan Universität Leoben (Steiermark</a:t>
            </a:r>
            <a:r>
              <a:rPr lang="de-AT" dirty="0" smtClean="0"/>
              <a:t>)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Konklusion und Ausblick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16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 smtClean="0"/>
              <a:t>ERM-MA-Tool: Sicherung der nachhaltigen Verfügbarkeit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1127448" y="1916832"/>
            <a:ext cx="10009112" cy="4175571"/>
          </a:xfrm>
        </p:spPr>
        <p:txBody>
          <a:bodyPr/>
          <a:lstStyle/>
          <a:p>
            <a:r>
              <a:rPr lang="de-AT" dirty="0" smtClean="0"/>
              <a:t>„Zündende Idee“ zur Sicherung der Nachhaltigkeit </a:t>
            </a:r>
          </a:p>
          <a:p>
            <a:pPr lvl="1"/>
            <a:r>
              <a:rPr lang="de-AT" dirty="0" smtClean="0"/>
              <a:t>Tool-Erweiterung (z.B. </a:t>
            </a:r>
            <a:r>
              <a:rPr lang="de-AT" dirty="0" err="1" smtClean="0"/>
              <a:t>Monitoring</a:t>
            </a:r>
            <a:r>
              <a:rPr lang="de-AT" dirty="0" smtClean="0"/>
              <a:t> von Audit-Prozessen)</a:t>
            </a:r>
          </a:p>
          <a:p>
            <a:pPr lvl="1"/>
            <a:r>
              <a:rPr lang="de-AT" dirty="0" smtClean="0"/>
              <a:t>Ansprechen zusätzlicher (externer) Zielgruppen</a:t>
            </a:r>
          </a:p>
          <a:p>
            <a:pPr lvl="1"/>
            <a:r>
              <a:rPr lang="de-AT" dirty="0" smtClean="0"/>
              <a:t>externer Plattform-Provider (Sicherung der nachhaltigen Verfügbarkeit)</a:t>
            </a:r>
            <a:endParaRPr lang="de-AT" dirty="0" smtClean="0"/>
          </a:p>
          <a:p>
            <a:r>
              <a:rPr lang="de-AT" dirty="0" smtClean="0"/>
              <a:t>Aktueller Stand: Open Source-Lizenz, Joint Venture mit IT-Unternehmen</a:t>
            </a:r>
          </a:p>
          <a:p>
            <a:pPr lvl="1"/>
            <a:r>
              <a:rPr lang="de-AT" dirty="0" smtClean="0"/>
              <a:t>Umfassendes Re-Engineering: Wartungsaspekt und Funktionserweiterung</a:t>
            </a:r>
          </a:p>
          <a:p>
            <a:pPr lvl="1"/>
            <a:r>
              <a:rPr lang="de-AT" dirty="0" smtClean="0"/>
              <a:t>IT-Unternehmen als Plattform-Provider</a:t>
            </a:r>
          </a:p>
          <a:p>
            <a:pPr lvl="1"/>
            <a:r>
              <a:rPr lang="de-AT" dirty="0" smtClean="0"/>
              <a:t>Künftige Nutzungsmöglichkeiten</a:t>
            </a:r>
            <a:r>
              <a:rPr lang="de-AT" dirty="0" smtClean="0"/>
              <a:t>: </a:t>
            </a:r>
            <a:endParaRPr lang="de-AT" dirty="0" smtClean="0"/>
          </a:p>
          <a:p>
            <a:pPr lvl="2"/>
            <a:r>
              <a:rPr lang="de-AT" dirty="0" smtClean="0"/>
              <a:t>Entgeltlich: bei Implementierung von speziellen Reifegradmodellen</a:t>
            </a:r>
          </a:p>
          <a:p>
            <a:pPr lvl="2"/>
            <a:r>
              <a:rPr lang="de-AT" dirty="0" smtClean="0"/>
              <a:t>Kostenersatz: bei wissenschaftlicher Verwendung</a:t>
            </a:r>
          </a:p>
          <a:p>
            <a:pPr lvl="2"/>
            <a:r>
              <a:rPr lang="de-AT" dirty="0" smtClean="0"/>
              <a:t>Kostenlos</a:t>
            </a:r>
            <a:r>
              <a:rPr lang="de-AT" dirty="0" smtClean="0"/>
              <a:t>: </a:t>
            </a:r>
            <a:r>
              <a:rPr lang="de-AT" dirty="0" smtClean="0"/>
              <a:t>ERM-MA-Tool-Nutzung </a:t>
            </a:r>
            <a:endParaRPr lang="de-AT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17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de-AT" sz="2400" dirty="0" smtClean="0"/>
          </a:p>
          <a:p>
            <a:pPr>
              <a:buNone/>
            </a:pPr>
            <a:endParaRPr lang="de-AT" sz="2400" dirty="0" smtClean="0"/>
          </a:p>
          <a:p>
            <a:pPr>
              <a:buNone/>
            </a:pPr>
            <a:r>
              <a:rPr lang="de-AT" sz="2400" dirty="0" smtClean="0"/>
              <a:t>			Besten Dank für Ihre Aufmerksamkeit!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51384" y="1412776"/>
            <a:ext cx="10801200" cy="4713389"/>
          </a:xfrm>
        </p:spPr>
        <p:txBody>
          <a:bodyPr/>
          <a:lstStyle/>
          <a:p>
            <a:r>
              <a:rPr lang="de-AT" dirty="0" smtClean="0"/>
              <a:t>Forschungsprojekt (Funk Stiftung)</a:t>
            </a:r>
          </a:p>
          <a:p>
            <a:endParaRPr lang="de-AT" dirty="0" smtClean="0"/>
          </a:p>
          <a:p>
            <a:r>
              <a:rPr lang="de-AT" dirty="0" smtClean="0"/>
              <a:t>ERM-MA-Online-Tool</a:t>
            </a:r>
          </a:p>
          <a:p>
            <a:endParaRPr lang="de-AT" dirty="0" smtClean="0"/>
          </a:p>
          <a:p>
            <a:r>
              <a:rPr lang="de-AT" dirty="0" smtClean="0"/>
              <a:t>ERM-MA-Studie: Deutschland</a:t>
            </a:r>
          </a:p>
          <a:p>
            <a:endParaRPr lang="de-AT" dirty="0" smtClean="0"/>
          </a:p>
          <a:p>
            <a:r>
              <a:rPr lang="de-AT" dirty="0" smtClean="0"/>
              <a:t>Konklusion und Ausblick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2</a:t>
            </a:fld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Forschungsprojekt (Funk Stiftung)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3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51384" y="1196752"/>
            <a:ext cx="10585176" cy="431800"/>
          </a:xfrm>
        </p:spPr>
        <p:txBody>
          <a:bodyPr/>
          <a:lstStyle/>
          <a:p>
            <a:r>
              <a:rPr lang="de-DE" dirty="0" smtClean="0"/>
              <a:t>Kooperation: RMA/Partner: </a:t>
            </a:r>
            <a:r>
              <a:rPr lang="de-DE" dirty="0" err="1" smtClean="0"/>
              <a:t>Creditreform</a:t>
            </a:r>
            <a:r>
              <a:rPr lang="de-DE" dirty="0" smtClean="0"/>
              <a:t>, Rödl &amp; Partner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Im vorliegenden Projekt wird das für österreichische Unternehmen entwickelte ERM-MA-Reifegradmodell </a:t>
            </a:r>
          </a:p>
          <a:p>
            <a:pPr lvl="1"/>
            <a:r>
              <a:rPr lang="de-DE" dirty="0" smtClean="0"/>
              <a:t>für deutsche Unternehmen überarbeitet, </a:t>
            </a:r>
          </a:p>
          <a:p>
            <a:pPr lvl="1"/>
            <a:r>
              <a:rPr lang="de-DE" dirty="0" smtClean="0"/>
              <a:t>die ERM-MA-Software-Applikation hinsichtlich der ERM-MA-Online-Befragung optimiert sowie die Funktionalität des ERM-MA-Designer-Support hinsichtlich umfassenden Automatisierung erweitert und </a:t>
            </a:r>
          </a:p>
          <a:p>
            <a:pPr lvl="1"/>
            <a:r>
              <a:rPr lang="de-DE" dirty="0" smtClean="0"/>
              <a:t>die Messung (inklusive Analyse) der Implementierung des unternehmensweiten Risikomanagements in deutschen Unternehmen durchgeführt.</a:t>
            </a:r>
            <a:endParaRPr lang="de-AT" dirty="0" smtClean="0"/>
          </a:p>
          <a:p>
            <a:r>
              <a:rPr lang="de-DE" dirty="0" smtClean="0"/>
              <a:t>Die Überarbeitung erfolgt in enger Kooperation mit der </a:t>
            </a:r>
            <a:r>
              <a:rPr lang="de-DE" b="1" dirty="0" err="1" smtClean="0"/>
              <a:t>Risk</a:t>
            </a:r>
            <a:r>
              <a:rPr lang="de-DE" b="1" dirty="0" smtClean="0"/>
              <a:t> Management </a:t>
            </a:r>
            <a:r>
              <a:rPr lang="de-DE" b="1" dirty="0" err="1" smtClean="0"/>
              <a:t>Association</a:t>
            </a:r>
            <a:r>
              <a:rPr lang="de-DE" b="1" dirty="0" smtClean="0"/>
              <a:t> (RMA)</a:t>
            </a:r>
            <a:r>
              <a:rPr lang="de-DE" dirty="0" smtClean="0"/>
              <a:t>. Es wird erwartet, dass deren Mitglieder zur verstärkten Teilnahme an der Studie motiviert werden und das Thema der ERM-Reifegradmessung in Deutschland nachhaltiger verankert werden kann.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ERM-MA-Online-Tool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4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ERM-MA-Online-Tool: Besonderheiten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Analyse Ihres ERM-Systems in drei Dimensionen</a:t>
            </a:r>
          </a:p>
          <a:p>
            <a:r>
              <a:rPr lang="de-DE" dirty="0" smtClean="0"/>
              <a:t>Geringer Zeitaufwand für Fragenbeantwortung</a:t>
            </a:r>
          </a:p>
          <a:p>
            <a:r>
              <a:rPr lang="de-DE" dirty="0" smtClean="0"/>
              <a:t>Zweifache Feedback-Information</a:t>
            </a:r>
          </a:p>
          <a:p>
            <a:r>
              <a:rPr lang="de-DE" dirty="0" smtClean="0"/>
              <a:t>Reifegrad-Profil und Benchmark</a:t>
            </a:r>
          </a:p>
          <a:p>
            <a:r>
              <a:rPr lang="de-DE" dirty="0" smtClean="0"/>
              <a:t>Bericht mit Verbesserungsmöglichkeiten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Monitoring</a:t>
            </a:r>
            <a:r>
              <a:rPr lang="de-DE" dirty="0" smtClean="0"/>
              <a:t> der Entwicklung des Reifegrades im Zeitablauf</a:t>
            </a:r>
          </a:p>
          <a:p>
            <a:r>
              <a:rPr lang="de-DE" dirty="0" smtClean="0"/>
              <a:t>Keine Gebühren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ERM-MA-Online-Tool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5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Governance</a:t>
            </a:r>
            <a:r>
              <a:rPr lang="de-DE" dirty="0" smtClean="0"/>
              <a:t> – Risiko-MGT-System – Planung &amp; Steuerung</a:t>
            </a:r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199456" y="1808163"/>
          <a:ext cx="6961187" cy="4213225"/>
        </p:xfrm>
        <a:graphic>
          <a:graphicData uri="http://schemas.openxmlformats.org/presentationml/2006/ole">
            <p:oleObj spid="_x0000_s86018" name="Visio" r:id="rId3" imgW="6526712" imgH="4213274" progId="Visio.Drawing.11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5138043" y="1989138"/>
          <a:ext cx="2068513" cy="354012"/>
        </p:xfrm>
        <a:graphic>
          <a:graphicData uri="http://schemas.openxmlformats.org/presentationml/2006/ole">
            <p:oleObj spid="_x0000_s86019" name="Visio" r:id="rId4" imgW="1942748" imgH="356850" progId="Visio.Drawing.11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6558856" y="2301875"/>
          <a:ext cx="1731962" cy="1270000"/>
        </p:xfrm>
        <a:graphic>
          <a:graphicData uri="http://schemas.openxmlformats.org/presentationml/2006/ole">
            <p:oleObj spid="_x0000_s86020" name="Visio" r:id="rId5" imgW="1620688" imgH="1270873" progId="Visio.Drawing.11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4614168" y="4189413"/>
          <a:ext cx="1465263" cy="754062"/>
        </p:xfrm>
        <a:graphic>
          <a:graphicData uri="http://schemas.openxmlformats.org/presentationml/2006/ole">
            <p:oleObj spid="_x0000_s86021" name="Visio" r:id="rId6" imgW="1372982" imgH="754028" progId="Visio.Drawing.11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1421706" y="2490788"/>
          <a:ext cx="1463675" cy="754062"/>
        </p:xfrm>
        <a:graphic>
          <a:graphicData uri="http://schemas.openxmlformats.org/presentationml/2006/ole">
            <p:oleObj spid="_x0000_s86022" name="Visio" r:id="rId7" imgW="1373067" imgH="753951" progId="Visio.Drawing.11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8256240" y="2924944"/>
          <a:ext cx="2795587" cy="1873250"/>
        </p:xfrm>
        <a:graphic>
          <a:graphicData uri="http://schemas.openxmlformats.org/presentationml/2006/ole">
            <p:oleObj spid="_x0000_s86023" name="Visio" r:id="rId8" imgW="2152570" imgH="14429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ERM-MA-Online-Tool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6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3 Dimensionen (A, B, C) mit jeweils 5 Reifegraden</a:t>
            </a:r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2207568" y="1916832"/>
          <a:ext cx="6871510" cy="4392488"/>
        </p:xfrm>
        <a:graphic>
          <a:graphicData uri="http://schemas.openxmlformats.org/presentationml/2006/ole">
            <p:oleObj spid="_x0000_s89091" name="Dokument" r:id="rId3" imgW="4620448" imgH="29537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ERM-MA-Online-Tool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7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ERM-MA-Online-Tool: „So </a:t>
            </a:r>
            <a:r>
              <a:rPr lang="de-DE" dirty="0" err="1" smtClean="0"/>
              <a:t>funktioniert’s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328" y="1916832"/>
            <a:ext cx="2667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1935063"/>
            <a:ext cx="309753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ERM-MA-Online-Tool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8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911424" y="1197000"/>
            <a:ext cx="10441160" cy="431800"/>
          </a:xfrm>
        </p:spPr>
        <p:txBody>
          <a:bodyPr/>
          <a:lstStyle/>
          <a:p>
            <a:r>
              <a:rPr lang="de-DE" dirty="0" smtClean="0"/>
              <a:t>Feedback an Unternehmen: 1) ERM-MA-Profil &amp; Reifegrade</a:t>
            </a:r>
            <a:endParaRPr lang="de-DE" dirty="0"/>
          </a:p>
        </p:txBody>
      </p:sp>
      <p:pic>
        <p:nvPicPr>
          <p:cNvPr id="11" name="Inhaltsplatzhalter 10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424480" y="1916113"/>
            <a:ext cx="5343039" cy="41767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ERM-MA-Online-Tool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A62D-9362-44ED-8E89-602597BC8842}" type="slidenum">
              <a:rPr lang="de-AT" altLang="en-US" smtClean="0"/>
              <a:pPr/>
              <a:t>9</a:t>
            </a:fld>
            <a:endParaRPr lang="de-AT" alt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911424" y="1197000"/>
            <a:ext cx="10153128" cy="431800"/>
          </a:xfrm>
        </p:spPr>
        <p:txBody>
          <a:bodyPr/>
          <a:lstStyle/>
          <a:p>
            <a:r>
              <a:rPr lang="de-DE" dirty="0" smtClean="0"/>
              <a:t>Feedback an Unternehmen: 2) Hinweis zur Verbesserung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805" y="1883943"/>
            <a:ext cx="8347627" cy="4209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TU_Powerpoint_Vorlage_logo</Template>
  <TotalTime>0</TotalTime>
  <Words>430</Words>
  <Application>Microsoft Office PowerPoint</Application>
  <PresentationFormat>Benutzerdefiniert</PresentationFormat>
  <Paragraphs>103</Paragraphs>
  <Slides>17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Titel mit weißem Rahmen und dunklem Logo</vt:lpstr>
      <vt:lpstr>Inhalt_blauer_Rahmen</vt:lpstr>
      <vt:lpstr>Inhalt_weißer_Rahmen</vt:lpstr>
      <vt:lpstr>Visio</vt:lpstr>
      <vt:lpstr>Dokument</vt:lpstr>
      <vt:lpstr>Unternehmensweites Risikomanagement im deutschen Mittelstand – eine ERM-Reifegrad-Analyse  Hamburg, 28.03.2019 </vt:lpstr>
      <vt:lpstr>Agenda</vt:lpstr>
      <vt:lpstr>Forschungsprojekt (Funk Stiftung)</vt:lpstr>
      <vt:lpstr>ERM-MA-Online-Tool</vt:lpstr>
      <vt:lpstr>ERM-MA-Online-Tool</vt:lpstr>
      <vt:lpstr>ERM-MA-Online-Tool</vt:lpstr>
      <vt:lpstr>ERM-MA-Online-Tool</vt:lpstr>
      <vt:lpstr>ERM-MA-Online-Tool</vt:lpstr>
      <vt:lpstr>ERM-MA-Online-Tool</vt:lpstr>
      <vt:lpstr>ERM-Reifegrad-Studie: Deutschland</vt:lpstr>
      <vt:lpstr>ERM-Reifegrad-Studie: Deutschland</vt:lpstr>
      <vt:lpstr>ERM-Reifegrad-Studie: Deutschland</vt:lpstr>
      <vt:lpstr>ERM-Reifegrad-Studie: Deutschland</vt:lpstr>
      <vt:lpstr>ERM-Reifegrad-Studie: Deutschland</vt:lpstr>
      <vt:lpstr>Konklusion und Ausblick</vt:lpstr>
      <vt:lpstr>Konklusion und Ausblick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OntoREA© Accounting and Finance Model Ontological Conceptualization of the  Accounting and Finance Domain</dc:title>
  <dc:creator>Christian Fischer-Pauzenberger</dc:creator>
  <cp:lastModifiedBy>Walter Schwaiger</cp:lastModifiedBy>
  <cp:revision>244</cp:revision>
  <dcterms:created xsi:type="dcterms:W3CDTF">2017-11-08T15:40:41Z</dcterms:created>
  <dcterms:modified xsi:type="dcterms:W3CDTF">2019-03-26T08:01:27Z</dcterms:modified>
</cp:coreProperties>
</file>