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80" r:id="rId3"/>
    <p:sldId id="381" r:id="rId4"/>
    <p:sldId id="382" r:id="rId5"/>
    <p:sldId id="350" r:id="rId6"/>
    <p:sldId id="352" r:id="rId7"/>
    <p:sldId id="330" r:id="rId8"/>
    <p:sldId id="362" r:id="rId9"/>
    <p:sldId id="383" r:id="rId10"/>
    <p:sldId id="370" r:id="rId11"/>
    <p:sldId id="384" r:id="rId12"/>
    <p:sldId id="386" r:id="rId13"/>
    <p:sldId id="385" r:id="rId14"/>
    <p:sldId id="391" r:id="rId15"/>
    <p:sldId id="372" r:id="rId16"/>
    <p:sldId id="376" r:id="rId17"/>
    <p:sldId id="387" r:id="rId18"/>
    <p:sldId id="388" r:id="rId19"/>
    <p:sldId id="389" r:id="rId20"/>
    <p:sldId id="392" r:id="rId21"/>
    <p:sldId id="379" r:id="rId22"/>
    <p:sldId id="378" r:id="rId23"/>
    <p:sldId id="377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.Landskron" initials="D" lastIdx="267" clrIdx="0"/>
  <p:cmAuthor id="1" name="Daniel  Landskron " initials="DL" lastIdx="3" clrIdx="1">
    <p:extLst>
      <p:ext uri="{19B8F6BF-5375-455C-9EA6-DF929625EA0E}">
        <p15:presenceInfo xmlns:p15="http://schemas.microsoft.com/office/powerpoint/2012/main" userId="Daniel  Landskron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34" autoAdjust="0"/>
    <p:restoredTop sz="94609" autoAdjust="0"/>
  </p:normalViewPr>
  <p:slideViewPr>
    <p:cSldViewPr>
      <p:cViewPr varScale="1">
        <p:scale>
          <a:sx n="114" d="100"/>
          <a:sy n="114" d="100"/>
        </p:scale>
        <p:origin x="4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landskr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eitere%20Dokumente\Verschiedenes\Kaffee\Kaffee%20GE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/>
              <a:t>World </a:t>
            </a:r>
            <a:r>
              <a:rPr lang="de-AT" dirty="0" err="1"/>
              <a:t>market</a:t>
            </a:r>
            <a:r>
              <a:rPr lang="de-AT" dirty="0"/>
              <a:t> </a:t>
            </a:r>
            <a:r>
              <a:rPr lang="de-AT" dirty="0" err="1"/>
              <a:t>price</a:t>
            </a:r>
            <a:r>
              <a:rPr lang="de-AT" baseline="0" dirty="0"/>
              <a:t> </a:t>
            </a:r>
            <a:r>
              <a:rPr lang="de-AT" baseline="0" dirty="0" err="1" smtClean="0"/>
              <a:t>raw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coffee</a:t>
            </a:r>
            <a:r>
              <a:rPr lang="de-AT" baseline="0" dirty="0" smtClean="0"/>
              <a:t> </a:t>
            </a:r>
            <a:r>
              <a:rPr lang="de-AT" baseline="0" dirty="0"/>
              <a:t>in [$/kg]</a:t>
            </a:r>
            <a:endParaRPr lang="de-A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Tabelle1!$F$5:$F$8</c:f>
              <c:strCache>
                <c:ptCount val="4"/>
                <c:pt idx="0">
                  <c:v>Conventional</c:v>
                </c:pt>
                <c:pt idx="1">
                  <c:v>FairTrade</c:v>
                </c:pt>
                <c:pt idx="2">
                  <c:v>FairTrade + organic</c:v>
                </c:pt>
                <c:pt idx="3">
                  <c:v>DirectTrade + organic</c:v>
                </c:pt>
              </c:strCache>
            </c:strRef>
          </c:cat>
          <c:val>
            <c:numRef>
              <c:f>Tabelle1!$G$5:$G$8</c:f>
              <c:numCache>
                <c:formatCode>0.00</c:formatCode>
                <c:ptCount val="4"/>
                <c:pt idx="0">
                  <c:v>1</c:v>
                </c:pt>
                <c:pt idx="1">
                  <c:v>1.7</c:v>
                </c:pt>
                <c:pt idx="2">
                  <c:v>1.9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6-4B25-B808-ECF495062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7357456"/>
        <c:axId val="2087359952"/>
      </c:barChart>
      <c:catAx>
        <c:axId val="208735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7359952"/>
        <c:crosses val="autoZero"/>
        <c:auto val="1"/>
        <c:lblAlgn val="ctr"/>
        <c:lblOffset val="100"/>
        <c:noMultiLvlLbl val="0"/>
      </c:catAx>
      <c:valAx>
        <c:axId val="208735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735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50456917249682E-2"/>
          <c:y val="0.12716462819173599"/>
          <c:w val="0.94222635342322258"/>
          <c:h val="0.766582824854509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HG!$C$4:$C$59</c:f>
              <c:strCache>
                <c:ptCount val="56"/>
                <c:pt idx="0">
                  <c:v>15-Jan</c:v>
                </c:pt>
                <c:pt idx="1">
                  <c:v>15-Feb</c:v>
                </c:pt>
                <c:pt idx="2">
                  <c:v>15-Mar</c:v>
                </c:pt>
                <c:pt idx="3">
                  <c:v>15-Apr</c:v>
                </c:pt>
                <c:pt idx="4">
                  <c:v>15-May</c:v>
                </c:pt>
                <c:pt idx="5">
                  <c:v>15-Jun</c:v>
                </c:pt>
                <c:pt idx="6">
                  <c:v>15-Jul</c:v>
                </c:pt>
                <c:pt idx="7">
                  <c:v>15-Aug</c:v>
                </c:pt>
                <c:pt idx="8">
                  <c:v>15-Sep</c:v>
                </c:pt>
                <c:pt idx="9">
                  <c:v>15-Oct</c:v>
                </c:pt>
                <c:pt idx="10">
                  <c:v>15-Nov</c:v>
                </c:pt>
                <c:pt idx="11">
                  <c:v>15-Dec</c:v>
                </c:pt>
                <c:pt idx="12">
                  <c:v>16-Jan</c:v>
                </c:pt>
                <c:pt idx="13">
                  <c:v>16-Feb</c:v>
                </c:pt>
                <c:pt idx="14">
                  <c:v>16-Mar</c:v>
                </c:pt>
                <c:pt idx="15">
                  <c:v>16-Apr</c:v>
                </c:pt>
                <c:pt idx="16">
                  <c:v>16-May</c:v>
                </c:pt>
                <c:pt idx="17">
                  <c:v>16-Jun</c:v>
                </c:pt>
                <c:pt idx="18">
                  <c:v>16-Jul</c:v>
                </c:pt>
                <c:pt idx="19">
                  <c:v>16-Aug</c:v>
                </c:pt>
                <c:pt idx="20">
                  <c:v>16-Sep</c:v>
                </c:pt>
                <c:pt idx="21">
                  <c:v>16-Oct</c:v>
                </c:pt>
                <c:pt idx="22">
                  <c:v>16-Nov</c:v>
                </c:pt>
                <c:pt idx="23">
                  <c:v>16-Dec</c:v>
                </c:pt>
                <c:pt idx="24">
                  <c:v>17-Jan</c:v>
                </c:pt>
                <c:pt idx="25">
                  <c:v>17-Feb</c:v>
                </c:pt>
                <c:pt idx="26">
                  <c:v>17-Mar</c:v>
                </c:pt>
                <c:pt idx="27">
                  <c:v>17-Apr</c:v>
                </c:pt>
                <c:pt idx="28">
                  <c:v>17-May</c:v>
                </c:pt>
                <c:pt idx="29">
                  <c:v>17-Jun</c:v>
                </c:pt>
                <c:pt idx="30">
                  <c:v>17-Jul</c:v>
                </c:pt>
                <c:pt idx="31">
                  <c:v>17-Aug</c:v>
                </c:pt>
                <c:pt idx="32">
                  <c:v>17-Sep</c:v>
                </c:pt>
                <c:pt idx="33">
                  <c:v>17-Oct</c:v>
                </c:pt>
                <c:pt idx="34">
                  <c:v>17-Nov</c:v>
                </c:pt>
                <c:pt idx="35">
                  <c:v>17-Dec</c:v>
                </c:pt>
                <c:pt idx="36">
                  <c:v>18-Jan</c:v>
                </c:pt>
                <c:pt idx="37">
                  <c:v>18-Feb</c:v>
                </c:pt>
                <c:pt idx="38">
                  <c:v>18-Mar</c:v>
                </c:pt>
                <c:pt idx="39">
                  <c:v>18-Apr</c:v>
                </c:pt>
                <c:pt idx="40">
                  <c:v>18-May</c:v>
                </c:pt>
                <c:pt idx="41">
                  <c:v>18-Jun</c:v>
                </c:pt>
                <c:pt idx="42">
                  <c:v>18-Jul</c:v>
                </c:pt>
                <c:pt idx="43">
                  <c:v>18-Aug</c:v>
                </c:pt>
                <c:pt idx="44">
                  <c:v>18-Sep</c:v>
                </c:pt>
                <c:pt idx="45">
                  <c:v>18-Oct</c:v>
                </c:pt>
                <c:pt idx="46">
                  <c:v>18-Nov</c:v>
                </c:pt>
                <c:pt idx="47">
                  <c:v>18-Dec</c:v>
                </c:pt>
                <c:pt idx="48">
                  <c:v>19-Jan</c:v>
                </c:pt>
                <c:pt idx="49">
                  <c:v>19-Feb</c:v>
                </c:pt>
                <c:pt idx="50">
                  <c:v>19-Mar</c:v>
                </c:pt>
                <c:pt idx="51">
                  <c:v>19-Apr</c:v>
                </c:pt>
                <c:pt idx="52">
                  <c:v>19-May</c:v>
                </c:pt>
                <c:pt idx="53">
                  <c:v>19-Jun</c:v>
                </c:pt>
                <c:pt idx="54">
                  <c:v>19-Jul</c:v>
                </c:pt>
                <c:pt idx="55">
                  <c:v>19-Aug</c:v>
                </c:pt>
              </c:strCache>
            </c:strRef>
          </c:cat>
          <c:val>
            <c:numRef>
              <c:f>HG!$D$4:$D$59</c:f>
              <c:numCache>
                <c:formatCode>General</c:formatCode>
                <c:ptCount val="56"/>
                <c:pt idx="0">
                  <c:v>134</c:v>
                </c:pt>
                <c:pt idx="1">
                  <c:v>135</c:v>
                </c:pt>
                <c:pt idx="2">
                  <c:v>155</c:v>
                </c:pt>
                <c:pt idx="3">
                  <c:v>126</c:v>
                </c:pt>
                <c:pt idx="4">
                  <c:v>130</c:v>
                </c:pt>
                <c:pt idx="5">
                  <c:v>138</c:v>
                </c:pt>
                <c:pt idx="6">
                  <c:v>126</c:v>
                </c:pt>
                <c:pt idx="7">
                  <c:v>143</c:v>
                </c:pt>
                <c:pt idx="8">
                  <c:v>211</c:v>
                </c:pt>
                <c:pt idx="9">
                  <c:v>152</c:v>
                </c:pt>
                <c:pt idx="10">
                  <c:v>153</c:v>
                </c:pt>
                <c:pt idx="11">
                  <c:v>129</c:v>
                </c:pt>
                <c:pt idx="12">
                  <c:v>148</c:v>
                </c:pt>
                <c:pt idx="13">
                  <c:v>115</c:v>
                </c:pt>
                <c:pt idx="14">
                  <c:v>112</c:v>
                </c:pt>
                <c:pt idx="15">
                  <c:v>129</c:v>
                </c:pt>
                <c:pt idx="16">
                  <c:v>95</c:v>
                </c:pt>
                <c:pt idx="17">
                  <c:v>101</c:v>
                </c:pt>
                <c:pt idx="18">
                  <c:v>81</c:v>
                </c:pt>
                <c:pt idx="19">
                  <c:v>167</c:v>
                </c:pt>
                <c:pt idx="20">
                  <c:v>228</c:v>
                </c:pt>
                <c:pt idx="21">
                  <c:v>131</c:v>
                </c:pt>
                <c:pt idx="22">
                  <c:v>175</c:v>
                </c:pt>
                <c:pt idx="23">
                  <c:v>136</c:v>
                </c:pt>
                <c:pt idx="24">
                  <c:v>182</c:v>
                </c:pt>
                <c:pt idx="25">
                  <c:v>136</c:v>
                </c:pt>
                <c:pt idx="26">
                  <c:v>158</c:v>
                </c:pt>
                <c:pt idx="27">
                  <c:v>118</c:v>
                </c:pt>
                <c:pt idx="28">
                  <c:v>113</c:v>
                </c:pt>
                <c:pt idx="29">
                  <c:v>92</c:v>
                </c:pt>
                <c:pt idx="30">
                  <c:v>120</c:v>
                </c:pt>
                <c:pt idx="31">
                  <c:v>146</c:v>
                </c:pt>
                <c:pt idx="32">
                  <c:v>85</c:v>
                </c:pt>
                <c:pt idx="33">
                  <c:v>128</c:v>
                </c:pt>
                <c:pt idx="34">
                  <c:v>113</c:v>
                </c:pt>
                <c:pt idx="35">
                  <c:v>101</c:v>
                </c:pt>
                <c:pt idx="36">
                  <c:v>120</c:v>
                </c:pt>
                <c:pt idx="37">
                  <c:v>96</c:v>
                </c:pt>
                <c:pt idx="38">
                  <c:v>93</c:v>
                </c:pt>
                <c:pt idx="39">
                  <c:v>112</c:v>
                </c:pt>
                <c:pt idx="40">
                  <c:v>94</c:v>
                </c:pt>
                <c:pt idx="41">
                  <c:v>165</c:v>
                </c:pt>
                <c:pt idx="42">
                  <c:v>190</c:v>
                </c:pt>
                <c:pt idx="43">
                  <c:v>168</c:v>
                </c:pt>
                <c:pt idx="44">
                  <c:v>183</c:v>
                </c:pt>
                <c:pt idx="45">
                  <c:v>199</c:v>
                </c:pt>
                <c:pt idx="46">
                  <c:v>191</c:v>
                </c:pt>
                <c:pt idx="47">
                  <c:v>111</c:v>
                </c:pt>
                <c:pt idx="48">
                  <c:v>157</c:v>
                </c:pt>
                <c:pt idx="49">
                  <c:v>159</c:v>
                </c:pt>
                <c:pt idx="50">
                  <c:v>175</c:v>
                </c:pt>
                <c:pt idx="51">
                  <c:v>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08-4666-902D-05E336081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1051967"/>
        <c:axId val="1271056543"/>
      </c:lineChart>
      <c:catAx>
        <c:axId val="127105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1056543"/>
        <c:crosses val="autoZero"/>
        <c:auto val="1"/>
        <c:lblAlgn val="ctr"/>
        <c:lblOffset val="100"/>
        <c:noMultiLvlLbl val="0"/>
      </c:catAx>
      <c:valAx>
        <c:axId val="127105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71051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15:00:57.434" idx="3">
    <p:pos x="5400" y="3302"/>
    <p:text>So at least I've left some marks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13:45:55.109" idx="2">
    <p:pos x="4322" y="3630"/>
    <p:text>but somehow I've noticed that this is the standard language here and that this wording is used for anybody. Anyway, next item.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11:56:33.697" idx="1">
    <p:pos x="2853" y="2108"/>
    <p:text>Well, so that is what I've done in the last 5 years. Could have been more, but I think it's quite ok. Just to give you a short outlook on my future professional life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46E04-65C3-467B-A1EE-8FA4F38B2725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13D8-A646-459B-8706-BF99BC02A25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97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15B95-ABAE-45C7-960B-98BAD9BE026E}" type="datetimeFigureOut">
              <a:rPr lang="de-AT" smtClean="0"/>
              <a:pPr/>
              <a:t>14.05.2019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6F82E-A379-4A8F-9893-97248EA0A36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22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6F82E-A379-4A8F-9893-97248EA0A36A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009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6F82E-A379-4A8F-9893-97248EA0A36A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537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76243"/>
            <a:ext cx="720080" cy="365125"/>
          </a:xfrm>
        </p:spPr>
        <p:txBody>
          <a:bodyPr/>
          <a:lstStyle>
            <a:lvl1pPr>
              <a:defRPr/>
            </a:lvl1pPr>
          </a:lstStyle>
          <a:p>
            <a:fld id="{A3A46A02-ADBA-4FE6-B4D8-D76B82A0901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1331640" y="6376243"/>
            <a:ext cx="115212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827584" y="5805264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>
            <a:lvl1pPr marL="6302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2170911-alaska-usa-umriss-mit-schatten-detaillierte-mercator-projekt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3" y="6165303"/>
            <a:ext cx="576064" cy="576064"/>
          </a:xfrm>
          <a:prstGeom prst="rect">
            <a:avLst/>
          </a:prstGeom>
        </p:spPr>
      </p:pic>
      <p:pic>
        <p:nvPicPr>
          <p:cNvPr id="6" name="Grafik 5" descr="UAFLogo_A_28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16416" y="6222608"/>
            <a:ext cx="577744" cy="518760"/>
          </a:xfrm>
          <a:prstGeom prst="rect">
            <a:avLst/>
          </a:prstGeom>
        </p:spPr>
      </p:pic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611560" y="5877272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28384" y="6376243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8F60-188D-491F-88BE-D370235B1E1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Grafik 59" descr="TU Logo RGB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79512" y="6360327"/>
            <a:ext cx="755576" cy="3810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65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g"/><Relationship Id="rId5" Type="http://schemas.openxmlformats.org/officeDocument/2006/relationships/image" Target="../media/image22.jpe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mf.geo.tuwien.ac.a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5716" y="476672"/>
            <a:ext cx="5112568" cy="1368152"/>
          </a:xfr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de-AT" sz="2800" b="1" dirty="0" smtClean="0"/>
              <a:t>Retreat</a:t>
            </a:r>
            <a:br>
              <a:rPr lang="de-AT" sz="2800" b="1" dirty="0" smtClean="0"/>
            </a:br>
            <a:r>
              <a:rPr lang="de-AT" sz="2000" dirty="0" smtClean="0">
                <a:latin typeface="Nyala" pitchFamily="2" charset="0"/>
              </a:rPr>
              <a:t>May 15-17, 2019</a:t>
            </a:r>
            <a:br>
              <a:rPr lang="de-AT" sz="2000" dirty="0" smtClean="0">
                <a:latin typeface="Nyala" pitchFamily="2" charset="0"/>
              </a:rPr>
            </a:br>
            <a:r>
              <a:rPr lang="de-AT" sz="2000" dirty="0" smtClean="0">
                <a:latin typeface="Nyala" pitchFamily="2" charset="0"/>
              </a:rPr>
              <a:t>High Wall</a:t>
            </a:r>
            <a:endParaRPr lang="de-AT" sz="2000" dirty="0">
              <a:latin typeface="Nyala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683568" y="1988840"/>
            <a:ext cx="7776864" cy="43204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4800" b="1" dirty="0" smtClean="0"/>
              <a:t>My last 5 years at TU Wien</a:t>
            </a:r>
          </a:p>
          <a:p>
            <a:pPr algn="ctr">
              <a:buNone/>
            </a:pPr>
            <a:endParaRPr lang="de-AT" spc="-150" dirty="0" smtClean="0"/>
          </a:p>
          <a:p>
            <a:pPr algn="ctr">
              <a:buNone/>
            </a:pPr>
            <a:r>
              <a:rPr lang="de-AT" sz="1600" dirty="0" smtClean="0"/>
              <a:t>Daniel Landskron</a:t>
            </a:r>
            <a:endParaRPr lang="de-AT" sz="2200" spc="-150" dirty="0" smtClean="0"/>
          </a:p>
        </p:txBody>
      </p:sp>
      <p:pic>
        <p:nvPicPr>
          <p:cNvPr id="13" name="Grafik 59" descr="TU Logo RGB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764704"/>
            <a:ext cx="875757" cy="895318"/>
          </a:xfrm>
          <a:prstGeom prst="rect">
            <a:avLst/>
          </a:prstGeom>
        </p:spPr>
      </p:pic>
      <p:pic>
        <p:nvPicPr>
          <p:cNvPr id="6" name="Grafik 59" descr="TU Logo RGB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848872" y="764704"/>
            <a:ext cx="827584" cy="895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 at international conferences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10</a:t>
            </a:fld>
            <a:endParaRPr lang="de-AT" dirty="0"/>
          </a:p>
        </p:txBody>
      </p:sp>
      <p:pic>
        <p:nvPicPr>
          <p:cNvPr id="3082" name="Picture 10" descr="C:\Users\D.Landskron\Documents\OWN Papers, Posters, Presentations\Presentations\2017   Retreat (22.05.-24.05.)\Pictures\Ber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0305">
            <a:off x="249174" y="1210757"/>
            <a:ext cx="3563888" cy="1573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 descr="C:\Users\D.Landskron\Documents\OWN Papers, Posters, Presentations\Presentations\2017   Retreat (22.05.-24.05.)\Pictures\Braunschwe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628800"/>
            <a:ext cx="5323792" cy="1803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 descr="C:\Users\D.Landskron\Documents\OWN Papers, Posters, Presentations\Presentations\2017   Retreat (22.05.-24.05.)\Pictures\Hambu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8299">
            <a:off x="1331640" y="3284984"/>
            <a:ext cx="4924692" cy="301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5" name="Picture 13" descr="C:\Users\D.Landskron\Documents\OWN Papers, Posters, Presentations\Presentations\2017   Retreat (22.05.-24.05.)\Pictures\Prag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772816"/>
            <a:ext cx="659375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 descr="C:\Users\D.Landskron\Documents\OWN Papers, Posters, Presentations\Presentations\2017   Retreat (22.05.-24.05.)\Pictures\Sydne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98799">
            <a:off x="4788024" y="3861048"/>
            <a:ext cx="4211960" cy="28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7" name="Picture 15" descr="C:\Users\D.Landskron\Documents\OWN Papers, Posters, Presentations\Presentations\2017   Retreat (22.05.-24.05.)\Pictures\Vien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6936">
            <a:off x="107504" y="4419997"/>
            <a:ext cx="3672408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8" name="Picture 16" descr="C:\Users\D.Landskron\Documents\OWN Papers, Posters, Presentations\Presentations\2017   Retreat (22.05.-24.05.)\Pictures\Wrocla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980728"/>
            <a:ext cx="3960440" cy="2640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9" name="Picture 17" descr="C:\Users\D.Landskron\Documents\OWN Papers, Posters, Presentations\Presentations\2017   Retreat (22.05.-24.05.)\Pictures\Dubl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35485">
            <a:off x="4067944" y="2420888"/>
            <a:ext cx="4935119" cy="1957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94" y="2832235"/>
            <a:ext cx="5218559" cy="2935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052">
            <a:off x="770687" y="1573624"/>
            <a:ext cx="4970195" cy="2840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3" y="1473492"/>
            <a:ext cx="6876256" cy="3878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3.)   PhD Defense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PhD</a:t>
            </a:r>
            <a:r>
              <a:rPr lang="de-AT" dirty="0" smtClean="0"/>
              <a:t> Defense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12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19" y="1124744"/>
            <a:ext cx="7161473" cy="39696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229200"/>
            <a:ext cx="4152900" cy="12573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572000" y="5229200"/>
            <a:ext cx="1080120" cy="216024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23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4.)   Launch of VMF server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AT" sz="7200" dirty="0">
                <a:hlinkClick r:id="rId2"/>
              </a:rPr>
              <a:t>v</a:t>
            </a:r>
            <a:r>
              <a:rPr lang="de-AT" sz="7200" dirty="0" smtClean="0">
                <a:hlinkClick r:id="rId2"/>
              </a:rPr>
              <a:t>mf.geo.tuwien.ac.at</a:t>
            </a:r>
            <a:endParaRPr lang="de-AT" sz="6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882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 anchor="ctr"/>
          <a:lstStyle/>
          <a:p>
            <a:pPr algn="ctr">
              <a:buNone/>
            </a:pPr>
            <a:r>
              <a:rPr lang="en-US" b="1" dirty="0" smtClean="0"/>
              <a:t>5.) Teaching Activities</a:t>
            </a:r>
            <a:endParaRPr lang="en-US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15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Activities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de-AT" sz="2600" dirty="0"/>
              <a:t>120.018</a:t>
            </a:r>
            <a:r>
              <a:rPr lang="en-US" sz="2600" dirty="0"/>
              <a:t>, UE</a:t>
            </a:r>
            <a:br>
              <a:rPr lang="en-US" sz="2600" dirty="0"/>
            </a:br>
            <a:r>
              <a:rPr lang="en-US" sz="2600" dirty="0"/>
              <a:t>Atmospheric Effects in Space </a:t>
            </a:r>
            <a:r>
              <a:rPr lang="en-US" sz="2600" dirty="0" smtClean="0"/>
              <a:t>Geodesy</a:t>
            </a:r>
            <a:endParaRPr lang="en-US" sz="2600" dirty="0" smtClean="0"/>
          </a:p>
          <a:p>
            <a:r>
              <a:rPr lang="en-US" sz="2600" dirty="0" smtClean="0"/>
              <a:t>124.026</a:t>
            </a:r>
            <a:r>
              <a:rPr lang="en-US" sz="2600" dirty="0" smtClean="0"/>
              <a:t>, UE</a:t>
            </a:r>
            <a:br>
              <a:rPr lang="en-US" sz="2600" dirty="0" smtClean="0"/>
            </a:br>
            <a:r>
              <a:rPr lang="en-US" sz="2600" dirty="0" err="1" smtClean="0"/>
              <a:t>Moderne</a:t>
            </a:r>
            <a:r>
              <a:rPr lang="en-US" sz="2600" dirty="0" smtClean="0"/>
              <a:t> </a:t>
            </a:r>
            <a:r>
              <a:rPr lang="en-US" sz="2600" dirty="0" err="1" smtClean="0"/>
              <a:t>geodätische</a:t>
            </a:r>
            <a:r>
              <a:rPr lang="en-US" sz="2600" dirty="0" smtClean="0"/>
              <a:t> </a:t>
            </a:r>
            <a:r>
              <a:rPr lang="en-US" sz="2600" dirty="0" err="1" smtClean="0"/>
              <a:t>Weltraumverfahren</a:t>
            </a:r>
            <a:r>
              <a:rPr lang="en-US" sz="2600" dirty="0" smtClean="0"/>
              <a:t> UE</a:t>
            </a:r>
          </a:p>
          <a:p>
            <a:r>
              <a:rPr lang="en-US" sz="2600" dirty="0" smtClean="0"/>
              <a:t>120.020</a:t>
            </a:r>
            <a:r>
              <a:rPr lang="en-US" sz="2600" dirty="0" smtClean="0"/>
              <a:t>, SE</a:t>
            </a:r>
            <a:br>
              <a:rPr lang="en-US" sz="2600" dirty="0" smtClean="0"/>
            </a:br>
            <a:r>
              <a:rPr lang="en-US" sz="2600" dirty="0" smtClean="0"/>
              <a:t>Seminar der </a:t>
            </a:r>
            <a:r>
              <a:rPr lang="en-US" sz="2600" dirty="0" err="1" smtClean="0"/>
              <a:t>Geowissenschaften</a:t>
            </a:r>
            <a:endParaRPr lang="en-US" sz="2600" dirty="0" smtClean="0"/>
          </a:p>
          <a:p>
            <a:r>
              <a:rPr lang="en-US" sz="2600" dirty="0" smtClean="0"/>
              <a:t>120.071</a:t>
            </a:r>
            <a:br>
              <a:rPr lang="en-US" sz="2600" dirty="0" smtClean="0"/>
            </a:br>
            <a:r>
              <a:rPr lang="en-US" sz="2600" dirty="0" err="1" smtClean="0"/>
              <a:t>Satellitengeodäsie</a:t>
            </a:r>
            <a:r>
              <a:rPr lang="en-US" sz="2600" dirty="0" smtClean="0"/>
              <a:t> UE</a:t>
            </a:r>
          </a:p>
          <a:p>
            <a:r>
              <a:rPr lang="en-US" sz="2600" dirty="0" smtClean="0"/>
              <a:t>Supervision of a diploma thesis (Patrick </a:t>
            </a:r>
            <a:r>
              <a:rPr lang="en-US" sz="2600" dirty="0" err="1" smtClean="0"/>
              <a:t>Greimeister</a:t>
            </a:r>
            <a:r>
              <a:rPr lang="en-US" sz="2600" dirty="0" smtClean="0"/>
              <a:t>)</a:t>
            </a:r>
          </a:p>
          <a:p>
            <a:endParaRPr lang="en-US" sz="26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16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 anchor="ctr"/>
          <a:lstStyle/>
          <a:p>
            <a:pPr algn="ctr">
              <a:buNone/>
            </a:pPr>
            <a:r>
              <a:rPr lang="en-US" b="1" dirty="0" smtClean="0"/>
              <a:t>6.) GEO Green Team</a:t>
            </a:r>
            <a:endParaRPr lang="en-US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758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GEO Green Team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18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7128792" cy="50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GEO Green </a:t>
            </a:r>
            <a:r>
              <a:rPr lang="de-AT" dirty="0" smtClean="0"/>
              <a:t>Team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b="1" dirty="0" err="1" smtClean="0"/>
              <a:t>Make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the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department</a:t>
            </a:r>
            <a:r>
              <a:rPr lang="de-AT" sz="2400" b="1" dirty="0" smtClean="0"/>
              <a:t> „</a:t>
            </a:r>
            <a:r>
              <a:rPr lang="de-AT" sz="2400" b="1" dirty="0" err="1" smtClean="0"/>
              <a:t>greener</a:t>
            </a:r>
            <a:r>
              <a:rPr lang="de-AT" sz="2400" b="1" dirty="0" smtClean="0"/>
              <a:t>“</a:t>
            </a:r>
          </a:p>
          <a:p>
            <a:r>
              <a:rPr lang="de-AT" sz="2400" dirty="0" smtClean="0"/>
              <a:t>Regular </a:t>
            </a:r>
            <a:r>
              <a:rPr lang="de-AT" sz="2400" dirty="0" err="1" smtClean="0"/>
              <a:t>activities</a:t>
            </a:r>
            <a:r>
              <a:rPr lang="de-AT" sz="2400" dirty="0" smtClean="0"/>
              <a:t> </a:t>
            </a:r>
            <a:r>
              <a:rPr lang="de-AT" sz="2400" dirty="0" err="1" smtClean="0"/>
              <a:t>and</a:t>
            </a:r>
            <a:r>
              <a:rPr lang="de-AT" sz="2400" dirty="0" smtClean="0"/>
              <a:t> </a:t>
            </a:r>
            <a:r>
              <a:rPr lang="de-AT" sz="2400" dirty="0" err="1" smtClean="0"/>
              <a:t>events</a:t>
            </a:r>
            <a:r>
              <a:rPr lang="de-AT" sz="2400" dirty="0" smtClean="0"/>
              <a:t>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raise</a:t>
            </a:r>
            <a:r>
              <a:rPr lang="de-AT" sz="2400" dirty="0" smtClean="0"/>
              <a:t> </a:t>
            </a:r>
            <a:r>
              <a:rPr lang="de-AT" sz="2400" dirty="0" err="1" smtClean="0"/>
              <a:t>awareness</a:t>
            </a:r>
            <a:endParaRPr lang="de-AT" sz="2400" dirty="0" smtClean="0"/>
          </a:p>
          <a:p>
            <a:pPr lvl="1"/>
            <a:r>
              <a:rPr lang="de-AT" sz="1800" dirty="0" smtClean="0"/>
              <a:t>Post </a:t>
            </a:r>
            <a:r>
              <a:rPr lang="de-AT" sz="1800" dirty="0" err="1" smtClean="0"/>
              <a:t>monthly</a:t>
            </a:r>
            <a:r>
              <a:rPr lang="de-AT" sz="1800" dirty="0" smtClean="0"/>
              <a:t> </a:t>
            </a:r>
            <a:r>
              <a:rPr lang="de-AT" sz="1800" dirty="0" err="1" smtClean="0"/>
              <a:t>fact</a:t>
            </a:r>
            <a:r>
              <a:rPr lang="de-AT" sz="1800" dirty="0" smtClean="0"/>
              <a:t> </a:t>
            </a:r>
            <a:r>
              <a:rPr lang="de-AT" sz="1800" dirty="0" err="1" smtClean="0"/>
              <a:t>sheets</a:t>
            </a:r>
            <a:endParaRPr lang="de-AT" sz="1800" dirty="0" smtClean="0"/>
          </a:p>
          <a:p>
            <a:pPr lvl="1"/>
            <a:r>
              <a:rPr lang="de-AT" sz="1800" dirty="0" smtClean="0"/>
              <a:t>Frühjahrsputz</a:t>
            </a:r>
            <a:endParaRPr lang="de-AT" sz="1800" dirty="0" smtClean="0"/>
          </a:p>
          <a:p>
            <a:pPr lvl="1"/>
            <a:r>
              <a:rPr lang="de-AT" sz="1800" dirty="0" smtClean="0"/>
              <a:t>Movie </a:t>
            </a:r>
            <a:r>
              <a:rPr lang="de-AT" sz="1800" dirty="0" err="1" smtClean="0"/>
              <a:t>nights</a:t>
            </a:r>
            <a:endParaRPr lang="de-AT" sz="1800" dirty="0"/>
          </a:p>
          <a:p>
            <a:pPr lvl="1"/>
            <a:r>
              <a:rPr lang="de-AT" sz="1800" dirty="0" smtClean="0"/>
              <a:t>Other </a:t>
            </a:r>
            <a:r>
              <a:rPr lang="de-AT" sz="1800" dirty="0" err="1" smtClean="0"/>
              <a:t>events</a:t>
            </a:r>
            <a:r>
              <a:rPr lang="de-AT" sz="1800" dirty="0" smtClean="0"/>
              <a:t> such </a:t>
            </a:r>
            <a:r>
              <a:rPr lang="de-AT" sz="1800" dirty="0" err="1" smtClean="0"/>
              <a:t>as</a:t>
            </a:r>
            <a:r>
              <a:rPr lang="de-AT" sz="1800" dirty="0" smtClean="0"/>
              <a:t> </a:t>
            </a:r>
            <a:r>
              <a:rPr lang="de-AT" sz="1800" dirty="0" err="1" smtClean="0"/>
              <a:t>bee</a:t>
            </a:r>
            <a:r>
              <a:rPr lang="de-AT" sz="1800" dirty="0" smtClean="0"/>
              <a:t> </a:t>
            </a:r>
            <a:r>
              <a:rPr lang="de-AT" sz="1800" dirty="0" err="1" smtClean="0"/>
              <a:t>hive</a:t>
            </a:r>
            <a:r>
              <a:rPr lang="de-AT" sz="1800" dirty="0" smtClean="0"/>
              <a:t> </a:t>
            </a:r>
            <a:r>
              <a:rPr lang="de-AT" sz="1800" dirty="0" err="1" smtClean="0"/>
              <a:t>visit</a:t>
            </a:r>
            <a:r>
              <a:rPr lang="de-AT" sz="1800" dirty="0" smtClean="0"/>
              <a:t>, „Radelt </a:t>
            </a:r>
            <a:br>
              <a:rPr lang="de-AT" sz="1800" dirty="0" smtClean="0"/>
            </a:br>
            <a:r>
              <a:rPr lang="de-AT" sz="1800" dirty="0" smtClean="0"/>
              <a:t>zur Arbeit“, GGT </a:t>
            </a:r>
            <a:r>
              <a:rPr lang="de-AT" sz="1800" dirty="0" err="1" smtClean="0"/>
              <a:t>Blutspendetag</a:t>
            </a:r>
            <a:r>
              <a:rPr lang="de-AT" sz="1800" dirty="0" smtClean="0"/>
              <a:t>, …</a:t>
            </a:r>
          </a:p>
          <a:p>
            <a:pPr lvl="1"/>
            <a:endParaRPr lang="de-AT" sz="1800" dirty="0" smtClean="0"/>
          </a:p>
          <a:p>
            <a:endParaRPr lang="de-AT" sz="2400" dirty="0" smtClean="0"/>
          </a:p>
          <a:p>
            <a:r>
              <a:rPr lang="de-AT" sz="2400" dirty="0" err="1" smtClean="0"/>
              <a:t>Publish</a:t>
            </a:r>
            <a:r>
              <a:rPr lang="de-AT" sz="2400" dirty="0" smtClean="0"/>
              <a:t> </a:t>
            </a:r>
            <a:r>
              <a:rPr lang="de-AT" sz="2400" dirty="0" err="1"/>
              <a:t>guidelines</a:t>
            </a:r>
            <a:r>
              <a:rPr lang="de-AT" sz="2400" dirty="0"/>
              <a:t> on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 smtClean="0"/>
              <a:t>webpage</a:t>
            </a:r>
            <a:r>
              <a:rPr lang="de-AT" sz="2400" dirty="0" smtClean="0"/>
              <a:t>, e.g.:</a:t>
            </a:r>
            <a:endParaRPr lang="de-AT" sz="2400" dirty="0" smtClean="0"/>
          </a:p>
          <a:p>
            <a:pPr lvl="1"/>
            <a:r>
              <a:rPr lang="de-AT" sz="1800" dirty="0" smtClean="0"/>
              <a:t>Flying </a:t>
            </a:r>
            <a:r>
              <a:rPr lang="de-AT" sz="1800" dirty="0" err="1" smtClean="0"/>
              <a:t>emits</a:t>
            </a:r>
            <a:r>
              <a:rPr lang="de-AT" sz="1800" dirty="0" smtClean="0"/>
              <a:t> 5 </a:t>
            </a:r>
            <a:r>
              <a:rPr lang="de-AT" sz="1800" dirty="0" err="1" smtClean="0"/>
              <a:t>times</a:t>
            </a:r>
            <a:r>
              <a:rPr lang="de-AT" sz="1800" dirty="0" smtClean="0"/>
              <a:t> </a:t>
            </a:r>
            <a:r>
              <a:rPr lang="de-AT" sz="1800" dirty="0" err="1" smtClean="0"/>
              <a:t>more</a:t>
            </a:r>
            <a:r>
              <a:rPr lang="de-AT" sz="1800" dirty="0" smtClean="0"/>
              <a:t> CO</a:t>
            </a:r>
            <a:r>
              <a:rPr lang="de-AT" sz="1800" baseline="-25000" dirty="0" smtClean="0"/>
              <a:t>2</a:t>
            </a:r>
            <a:r>
              <a:rPr lang="de-AT" sz="1800" dirty="0" smtClean="0"/>
              <a:t>, 7 </a:t>
            </a:r>
            <a:r>
              <a:rPr lang="de-AT" sz="1800" dirty="0" err="1" smtClean="0"/>
              <a:t>times</a:t>
            </a:r>
            <a:r>
              <a:rPr lang="de-AT" sz="1800" dirty="0" smtClean="0"/>
              <a:t> </a:t>
            </a:r>
            <a:r>
              <a:rPr lang="de-AT" sz="1800" dirty="0" err="1" smtClean="0"/>
              <a:t>more</a:t>
            </a:r>
            <a:r>
              <a:rPr lang="de-AT" sz="1800" dirty="0" smtClean="0"/>
              <a:t> </a:t>
            </a:r>
            <a:r>
              <a:rPr lang="de-AT" sz="1800" dirty="0" err="1" smtClean="0"/>
              <a:t>nitrogen</a:t>
            </a:r>
            <a:r>
              <a:rPr lang="de-AT" sz="1800" dirty="0" smtClean="0"/>
              <a:t> </a:t>
            </a:r>
            <a:r>
              <a:rPr lang="de-AT" sz="1800" dirty="0" err="1" smtClean="0"/>
              <a:t>oxide</a:t>
            </a:r>
            <a:r>
              <a:rPr lang="de-AT" sz="1800" dirty="0" smtClean="0"/>
              <a:t>, 7 </a:t>
            </a:r>
            <a:r>
              <a:rPr lang="de-AT" sz="1800" dirty="0" err="1" smtClean="0"/>
              <a:t>times</a:t>
            </a:r>
            <a:r>
              <a:rPr lang="de-AT" sz="1800" dirty="0" smtClean="0"/>
              <a:t> </a:t>
            </a:r>
            <a:r>
              <a:rPr lang="de-AT" sz="1800" dirty="0" err="1" smtClean="0"/>
              <a:t>more</a:t>
            </a:r>
            <a:r>
              <a:rPr lang="de-AT" sz="1800" dirty="0" smtClean="0"/>
              <a:t> </a:t>
            </a:r>
            <a:r>
              <a:rPr lang="de-AT" sz="1800" dirty="0" err="1" smtClean="0"/>
              <a:t>sulphur</a:t>
            </a:r>
            <a:r>
              <a:rPr lang="de-AT" sz="1800" dirty="0" smtClean="0"/>
              <a:t> </a:t>
            </a:r>
            <a:r>
              <a:rPr lang="de-AT" sz="1800" dirty="0" err="1" smtClean="0"/>
              <a:t>dioxide</a:t>
            </a:r>
            <a:r>
              <a:rPr lang="de-AT" sz="1800" dirty="0"/>
              <a:t> </a:t>
            </a:r>
            <a:r>
              <a:rPr lang="de-AT" sz="1800" dirty="0" err="1" smtClean="0"/>
              <a:t>and</a:t>
            </a:r>
            <a:r>
              <a:rPr lang="de-AT" sz="1800" dirty="0" smtClean="0"/>
              <a:t> 30 </a:t>
            </a:r>
            <a:r>
              <a:rPr lang="de-AT" sz="1800" dirty="0" err="1" smtClean="0"/>
              <a:t>times</a:t>
            </a:r>
            <a:r>
              <a:rPr lang="de-AT" sz="1800" dirty="0" smtClean="0"/>
              <a:t> </a:t>
            </a:r>
            <a:r>
              <a:rPr lang="de-AT" sz="1800" dirty="0" err="1" smtClean="0"/>
              <a:t>more</a:t>
            </a:r>
            <a:r>
              <a:rPr lang="de-AT" sz="1800" dirty="0" smtClean="0"/>
              <a:t> </a:t>
            </a:r>
            <a:r>
              <a:rPr lang="de-AT" sz="1800" dirty="0" err="1" smtClean="0"/>
              <a:t>particulate</a:t>
            </a:r>
            <a:r>
              <a:rPr lang="de-AT" sz="1800" dirty="0" smtClean="0"/>
              <a:t> matter </a:t>
            </a:r>
            <a:r>
              <a:rPr lang="de-AT" sz="1800" dirty="0" err="1" smtClean="0"/>
              <a:t>than</a:t>
            </a:r>
            <a:r>
              <a:rPr lang="de-AT" sz="1800" dirty="0" smtClean="0"/>
              <a:t> </a:t>
            </a:r>
            <a:r>
              <a:rPr lang="de-AT" sz="1800" dirty="0" err="1" smtClean="0"/>
              <a:t>going</a:t>
            </a:r>
            <a:r>
              <a:rPr lang="de-AT" sz="1800" dirty="0" smtClean="0"/>
              <a:t> </a:t>
            </a:r>
            <a:r>
              <a:rPr lang="de-AT" sz="1800" dirty="0" err="1" smtClean="0"/>
              <a:t>by</a:t>
            </a:r>
            <a:r>
              <a:rPr lang="de-AT" sz="1800" dirty="0" smtClean="0"/>
              <a:t> </a:t>
            </a:r>
            <a:r>
              <a:rPr lang="de-AT" sz="1800" dirty="0" err="1" smtClean="0"/>
              <a:t>train</a:t>
            </a:r>
            <a:endParaRPr lang="de-AT" sz="1800" dirty="0" smtClean="0"/>
          </a:p>
          <a:p>
            <a:pPr lvl="1"/>
            <a:r>
              <a:rPr lang="de-AT" sz="1800" dirty="0" smtClean="0"/>
              <a:t>Computers </a:t>
            </a:r>
            <a:r>
              <a:rPr lang="de-AT" sz="1800" dirty="0" err="1" smtClean="0"/>
              <a:t>which</a:t>
            </a:r>
            <a:r>
              <a:rPr lang="de-AT" sz="1800" dirty="0" smtClean="0"/>
              <a:t> </a:t>
            </a:r>
            <a:r>
              <a:rPr lang="de-AT" sz="1800" dirty="0" err="1" smtClean="0"/>
              <a:t>are</a:t>
            </a:r>
            <a:r>
              <a:rPr lang="de-AT" sz="1800" dirty="0" smtClean="0"/>
              <a:t> on </a:t>
            </a:r>
            <a:r>
              <a:rPr lang="de-AT" sz="1800" dirty="0" err="1" smtClean="0"/>
              <a:t>over</a:t>
            </a:r>
            <a:r>
              <a:rPr lang="de-AT" sz="1800" dirty="0" smtClean="0"/>
              <a:t> </a:t>
            </a:r>
            <a:r>
              <a:rPr lang="de-AT" sz="1800" dirty="0" err="1" smtClean="0"/>
              <a:t>night</a:t>
            </a:r>
            <a:r>
              <a:rPr lang="de-AT" sz="1800" dirty="0" smtClean="0"/>
              <a:t> </a:t>
            </a:r>
            <a:r>
              <a:rPr lang="de-AT" sz="1800" dirty="0" err="1" smtClean="0"/>
              <a:t>cause</a:t>
            </a:r>
            <a:r>
              <a:rPr lang="de-AT" sz="1800" dirty="0" smtClean="0"/>
              <a:t> </a:t>
            </a:r>
            <a:r>
              <a:rPr lang="de-AT" sz="1800" dirty="0" err="1" smtClean="0"/>
              <a:t>costs</a:t>
            </a:r>
            <a:r>
              <a:rPr lang="de-AT" sz="1800" dirty="0" smtClean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</a:t>
            </a:r>
            <a:r>
              <a:rPr lang="de-AT" sz="1800" dirty="0" err="1" smtClean="0"/>
              <a:t>more</a:t>
            </a:r>
            <a:r>
              <a:rPr lang="de-AT" sz="1800" dirty="0" smtClean="0"/>
              <a:t> </a:t>
            </a:r>
            <a:r>
              <a:rPr lang="de-AT" sz="1800" dirty="0" err="1" smtClean="0"/>
              <a:t>than</a:t>
            </a:r>
            <a:r>
              <a:rPr lang="de-AT" sz="1800" dirty="0" smtClean="0"/>
              <a:t> 100 €/</a:t>
            </a:r>
            <a:r>
              <a:rPr lang="de-AT" sz="1800" dirty="0" err="1" smtClean="0"/>
              <a:t>yr</a:t>
            </a:r>
            <a:endParaRPr lang="de-AT" sz="1800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19</a:t>
            </a:fld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946672"/>
            <a:ext cx="2287906" cy="115405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100723"/>
            <a:ext cx="2945507" cy="23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Projects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3507"/>
          </a:xfrm>
        </p:spPr>
        <p:txBody>
          <a:bodyPr>
            <a:normAutofit/>
          </a:bodyPr>
          <a:lstStyle/>
          <a:p>
            <a:r>
              <a:rPr lang="de-AT" sz="2600" dirty="0" smtClean="0"/>
              <a:t>2014/06: </a:t>
            </a:r>
            <a:r>
              <a:rPr lang="de-AT" sz="2600" dirty="0" err="1" smtClean="0"/>
              <a:t>graduation</a:t>
            </a:r>
            <a:r>
              <a:rPr lang="de-AT" sz="2600" dirty="0" smtClean="0"/>
              <a:t> </a:t>
            </a:r>
            <a:r>
              <a:rPr lang="de-AT" sz="2600" dirty="0" err="1" smtClean="0"/>
              <a:t>ceremony</a:t>
            </a:r>
            <a:endParaRPr lang="de-AT" sz="2600" dirty="0" smtClean="0"/>
          </a:p>
          <a:p>
            <a:endParaRPr lang="de-AT" sz="2600" dirty="0" smtClean="0"/>
          </a:p>
          <a:p>
            <a:endParaRPr lang="de-AT" sz="2600" dirty="0"/>
          </a:p>
          <a:p>
            <a:endParaRPr lang="de-AT" sz="3400" dirty="0" smtClean="0"/>
          </a:p>
          <a:p>
            <a:r>
              <a:rPr lang="de-AT" sz="2600" dirty="0" smtClean="0"/>
              <a:t>2014/06-2017/05: </a:t>
            </a:r>
            <a:r>
              <a:rPr lang="de-AT" sz="2600" dirty="0" err="1" smtClean="0"/>
              <a:t>Radiate</a:t>
            </a:r>
            <a:r>
              <a:rPr lang="de-AT" sz="2600" dirty="0" smtClean="0"/>
              <a:t> </a:t>
            </a:r>
            <a:r>
              <a:rPr lang="de-AT" sz="2600" dirty="0" smtClean="0"/>
              <a:t>VLBI</a:t>
            </a:r>
          </a:p>
          <a:p>
            <a:endParaRPr lang="de-AT" sz="2600" dirty="0" smtClean="0"/>
          </a:p>
          <a:p>
            <a:endParaRPr lang="de-AT" sz="2600" dirty="0"/>
          </a:p>
          <a:p>
            <a:pPr marL="0" indent="0">
              <a:buNone/>
            </a:pPr>
            <a:endParaRPr lang="de-AT" sz="1800" dirty="0"/>
          </a:p>
          <a:p>
            <a:r>
              <a:rPr lang="de-AT" sz="2600" dirty="0" smtClean="0"/>
              <a:t>2017/06-2019/08: </a:t>
            </a:r>
            <a:r>
              <a:rPr lang="de-AT" sz="2600" dirty="0" smtClean="0"/>
              <a:t>RADIATE ORD</a:t>
            </a:r>
            <a:endParaRPr lang="de-AT" sz="2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6" name="Picture 2" descr="C:\Users\D.Landskron\Documents\OWN Papers, Posters, Presentations\Papers\Site-Augmentation of Empirical Tropospheric Delay Models in GNSS (Landskron et al., 2016)\Fotos\Armin_Hofmei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3734" y="3660318"/>
            <a:ext cx="806178" cy="1054657"/>
          </a:xfrm>
          <a:prstGeom prst="rect">
            <a:avLst/>
          </a:prstGeom>
          <a:noFill/>
        </p:spPr>
      </p:pic>
      <p:pic>
        <p:nvPicPr>
          <p:cNvPr id="7" name="Picture 4" descr="C:\Users\D.Landskron\Documents\OWN Papers, Posters, Presentations\Papers\Site-Augmentation of Empirical Tropospheric Delay Models in GNSS (Landskron et al., 2016)\Fotos\Johannes_Böh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428" y="3660318"/>
            <a:ext cx="909187" cy="1054657"/>
          </a:xfrm>
          <a:prstGeom prst="rect">
            <a:avLst/>
          </a:prstGeom>
          <a:noFill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31" y="3660318"/>
            <a:ext cx="768857" cy="1054657"/>
          </a:xfrm>
          <a:prstGeom prst="rect">
            <a:avLst/>
          </a:prstGeom>
        </p:spPr>
      </p:pic>
      <p:pic>
        <p:nvPicPr>
          <p:cNvPr id="9" name="Picture 4" descr="C:\Users\D.Landskron\Documents\OWN Papers, Posters, Presentations\Papers\Site-Augmentation of Empirical Tropospheric Delay Models in GNSS (Landskron et al., 2016)\Fotos\Johannes_Böh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428" y="5398679"/>
            <a:ext cx="909187" cy="1054657"/>
          </a:xfrm>
          <a:prstGeom prst="rect">
            <a:avLst/>
          </a:prstGeom>
          <a:noFill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94" y="5398678"/>
            <a:ext cx="768857" cy="105465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28" y="1535699"/>
            <a:ext cx="2306524" cy="15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GEO Green Team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79"/>
          </a:xfrm>
        </p:spPr>
        <p:txBody>
          <a:bodyPr/>
          <a:lstStyle/>
          <a:p>
            <a:r>
              <a:rPr lang="de-AT" sz="2400" dirty="0" err="1"/>
              <a:t>Introduce</a:t>
            </a:r>
            <a:r>
              <a:rPr lang="de-AT" sz="2400" dirty="0"/>
              <a:t> </a:t>
            </a:r>
            <a:r>
              <a:rPr lang="de-AT" sz="2400" dirty="0" err="1"/>
              <a:t>direct</a:t>
            </a:r>
            <a:r>
              <a:rPr lang="de-AT" sz="2400" dirty="0"/>
              <a:t>-trade </a:t>
            </a:r>
            <a:r>
              <a:rPr lang="de-AT" sz="2400" dirty="0" err="1"/>
              <a:t>organic</a:t>
            </a:r>
            <a:r>
              <a:rPr lang="de-AT" sz="2400" dirty="0"/>
              <a:t> </a:t>
            </a:r>
            <a:r>
              <a:rPr lang="de-AT" sz="2400" dirty="0" err="1"/>
              <a:t>coffee</a:t>
            </a:r>
            <a:r>
              <a:rPr lang="de-AT" sz="2400" dirty="0"/>
              <a:t> at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whole</a:t>
            </a:r>
            <a:r>
              <a:rPr lang="de-AT" sz="2400" dirty="0"/>
              <a:t> </a:t>
            </a:r>
            <a:r>
              <a:rPr lang="de-AT" sz="2400" dirty="0" err="1"/>
              <a:t>department</a:t>
            </a:r>
            <a:r>
              <a:rPr lang="de-AT" sz="2400" dirty="0"/>
              <a:t> (</a:t>
            </a:r>
            <a:r>
              <a:rPr lang="de-AT" sz="2400" dirty="0" err="1"/>
              <a:t>currently</a:t>
            </a:r>
            <a:r>
              <a:rPr lang="de-AT" sz="2400" dirty="0"/>
              <a:t>: HG, RS, PH, GP =&gt; 12 kg/</a:t>
            </a:r>
            <a:r>
              <a:rPr lang="de-AT" sz="2400" dirty="0" err="1"/>
              <a:t>month</a:t>
            </a:r>
            <a:r>
              <a:rPr lang="de-AT" sz="2400" dirty="0" smtClean="0"/>
              <a:t>)</a:t>
            </a:r>
          </a:p>
          <a:p>
            <a:endParaRPr lang="de-AT" sz="2400" dirty="0"/>
          </a:p>
          <a:p>
            <a:endParaRPr lang="de-AT" sz="2400" dirty="0" smtClean="0"/>
          </a:p>
          <a:p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r>
              <a:rPr lang="de-AT" sz="2400" dirty="0" err="1" smtClean="0"/>
              <a:t>Implement</a:t>
            </a:r>
            <a:r>
              <a:rPr lang="de-AT" sz="2400" dirty="0" smtClean="0"/>
              <a:t> </a:t>
            </a:r>
            <a:r>
              <a:rPr lang="de-AT" sz="2400" dirty="0" err="1" smtClean="0"/>
              <a:t>more</a:t>
            </a:r>
            <a:r>
              <a:rPr lang="de-AT" sz="2400" dirty="0" smtClean="0"/>
              <a:t> </a:t>
            </a:r>
            <a:r>
              <a:rPr lang="de-AT" sz="2400" dirty="0" err="1" smtClean="0"/>
              <a:t>sustainable</a:t>
            </a:r>
            <a:r>
              <a:rPr lang="de-AT" sz="2400" dirty="0" smtClean="0"/>
              <a:t> </a:t>
            </a:r>
            <a:r>
              <a:rPr lang="de-AT" sz="2400" dirty="0" err="1" smtClean="0"/>
              <a:t>standards</a:t>
            </a:r>
            <a:r>
              <a:rPr lang="de-AT" sz="2400" dirty="0" smtClean="0"/>
              <a:t> at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department</a:t>
            </a:r>
            <a:endParaRPr lang="de-AT" sz="2400" dirty="0"/>
          </a:p>
          <a:p>
            <a:pPr lvl="1"/>
            <a:r>
              <a:rPr lang="de-AT" sz="2000" dirty="0" err="1" smtClean="0"/>
              <a:t>Introduce</a:t>
            </a:r>
            <a:r>
              <a:rPr lang="de-AT" sz="2000" dirty="0" smtClean="0"/>
              <a:t> </a:t>
            </a:r>
            <a:r>
              <a:rPr lang="de-AT" sz="2000" dirty="0" err="1" smtClean="0"/>
              <a:t>waste</a:t>
            </a:r>
            <a:r>
              <a:rPr lang="de-AT" sz="2000" dirty="0" smtClean="0"/>
              <a:t> </a:t>
            </a:r>
            <a:r>
              <a:rPr lang="de-AT" sz="2000" dirty="0" err="1" smtClean="0"/>
              <a:t>separation</a:t>
            </a:r>
            <a:endParaRPr lang="de-AT" sz="2000" dirty="0" smtClean="0"/>
          </a:p>
          <a:p>
            <a:pPr lvl="1"/>
            <a:r>
              <a:rPr lang="de-AT" sz="2000" dirty="0" err="1" smtClean="0"/>
              <a:t>Spread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possibility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CO</a:t>
            </a:r>
            <a:r>
              <a:rPr lang="de-AT" sz="2000" baseline="-25000" dirty="0" smtClean="0"/>
              <a:t>2</a:t>
            </a:r>
            <a:r>
              <a:rPr lang="de-AT" sz="2000" dirty="0" smtClean="0"/>
              <a:t> </a:t>
            </a:r>
            <a:r>
              <a:rPr lang="de-AT" sz="2000" dirty="0" err="1" smtClean="0"/>
              <a:t>compensations</a:t>
            </a:r>
            <a:r>
              <a:rPr lang="de-AT" sz="2000" dirty="0" smtClean="0"/>
              <a:t>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dirty="0" err="1" smtClean="0"/>
              <a:t>flights</a:t>
            </a:r>
            <a:endParaRPr lang="de-AT" sz="2000" dirty="0" smtClean="0"/>
          </a:p>
          <a:p>
            <a:pPr lvl="1"/>
            <a:r>
              <a:rPr lang="de-AT" sz="2000" dirty="0" smtClean="0"/>
              <a:t>Order </a:t>
            </a:r>
            <a:r>
              <a:rPr lang="de-AT" sz="2000" dirty="0" err="1" smtClean="0"/>
              <a:t>recycled</a:t>
            </a:r>
            <a:r>
              <a:rPr lang="de-AT" sz="2000" dirty="0" smtClean="0"/>
              <a:t> </a:t>
            </a:r>
            <a:r>
              <a:rPr lang="de-AT" sz="2000" dirty="0" err="1" smtClean="0"/>
              <a:t>paper</a:t>
            </a:r>
            <a:r>
              <a:rPr lang="de-AT" sz="2000" dirty="0" smtClean="0"/>
              <a:t>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dirty="0" err="1" smtClean="0"/>
              <a:t>printers</a:t>
            </a:r>
            <a:endParaRPr lang="de-AT" sz="2000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20</a:t>
            </a:fld>
            <a:endParaRPr lang="de-AT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568270"/>
              </p:ext>
            </p:extLst>
          </p:nvPr>
        </p:nvGraphicFramePr>
        <p:xfrm>
          <a:off x="2645786" y="2060848"/>
          <a:ext cx="365440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259632" y="573325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solidFill>
                  <a:schemeClr val="accent3">
                    <a:lumMod val="75000"/>
                  </a:schemeClr>
                </a:solidFill>
              </a:rPr>
              <a:t>www.geo.tuwien.ac.at/geogreenteam</a:t>
            </a:r>
            <a:endParaRPr lang="de-AT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330744"/>
              </p:ext>
            </p:extLst>
          </p:nvPr>
        </p:nvGraphicFramePr>
        <p:xfrm>
          <a:off x="119273" y="951098"/>
          <a:ext cx="9024727" cy="4422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 Consumption at HG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21</a:t>
            </a:fld>
            <a:endParaRPr lang="de-AT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3228928" y="1664621"/>
            <a:ext cx="0" cy="38884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555776" y="569706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New coffee machine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395536" y="2852936"/>
            <a:ext cx="2833392" cy="504056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228928" y="2817536"/>
            <a:ext cx="3359295" cy="68347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Gerade Verbindung 7"/>
          <p:cNvCxnSpPr/>
          <p:nvPr/>
        </p:nvCxnSpPr>
        <p:spPr>
          <a:xfrm>
            <a:off x="6613304" y="1655964"/>
            <a:ext cx="0" cy="38884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940152" y="568841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New coffee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Outlook</a:t>
            </a:r>
            <a:endParaRPr lang="en-US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22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dirty="0" smtClean="0"/>
              <a:t>New employment at Land </a:t>
            </a:r>
            <a:r>
              <a:rPr lang="en-US" dirty="0" err="1" smtClean="0"/>
              <a:t>Niederösterreich</a:t>
            </a:r>
            <a:endParaRPr lang="en-US" dirty="0" smtClean="0"/>
          </a:p>
          <a:p>
            <a:r>
              <a:rPr lang="en-US" dirty="0" smtClean="0"/>
              <a:t>Work as group leader in surveying activities</a:t>
            </a:r>
          </a:p>
          <a:p>
            <a:r>
              <a:rPr lang="en-US" dirty="0" smtClean="0"/>
              <a:t>Less computer work – more field </a:t>
            </a:r>
            <a:r>
              <a:rPr lang="en-US" dirty="0" smtClean="0"/>
              <a:t>work</a:t>
            </a:r>
          </a:p>
          <a:p>
            <a:r>
              <a:rPr lang="en-US" dirty="0"/>
              <a:t>Less flexibility</a:t>
            </a:r>
          </a:p>
          <a:p>
            <a:r>
              <a:rPr lang="en-US" dirty="0" smtClean="0"/>
              <a:t>Fewer </a:t>
            </a:r>
            <a:r>
              <a:rPr lang="en-US" dirty="0" smtClean="0"/>
              <a:t>business trips</a:t>
            </a:r>
          </a:p>
          <a:p>
            <a:r>
              <a:rPr lang="en-US" dirty="0" smtClean="0"/>
              <a:t>Refresh </a:t>
            </a:r>
            <a:r>
              <a:rPr lang="en-US" smtClean="0"/>
              <a:t>surveying </a:t>
            </a:r>
            <a:br>
              <a:rPr lang="en-US" smtClean="0"/>
            </a:br>
            <a:r>
              <a:rPr lang="en-US" smtClean="0"/>
              <a:t>knowledge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New colleagues, bosses…….</a:t>
            </a:r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23</a:t>
            </a:fld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2934197"/>
            <a:ext cx="2994411" cy="2655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Overview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dirty="0" smtClean="0"/>
              <a:t>Research: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AT" dirty="0" smtClean="0"/>
              <a:t>Mapping </a:t>
            </a:r>
            <a:r>
              <a:rPr lang="de-AT" dirty="0" err="1" smtClean="0"/>
              <a:t>Functions</a:t>
            </a:r>
            <a:endParaRPr lang="de-AT" dirty="0" smtClean="0"/>
          </a:p>
          <a:p>
            <a:pPr marL="971550" lvl="1" indent="-514350">
              <a:buFont typeface="+mj-lt"/>
              <a:buAutoNum type="alphaLcParenR"/>
            </a:pPr>
            <a:r>
              <a:rPr lang="de-AT" dirty="0" err="1" smtClean="0"/>
              <a:t>Azimuthal</a:t>
            </a:r>
            <a:r>
              <a:rPr lang="de-AT" dirty="0" smtClean="0"/>
              <a:t> </a:t>
            </a:r>
            <a:r>
              <a:rPr lang="de-AT" dirty="0" err="1" smtClean="0"/>
              <a:t>Asymmetry</a:t>
            </a:r>
            <a:endParaRPr lang="de-AT" dirty="0" smtClean="0"/>
          </a:p>
          <a:p>
            <a:pPr marL="571500" indent="-514350">
              <a:buFont typeface="+mj-lt"/>
              <a:buAutoNum type="arabicPeriod"/>
            </a:pPr>
            <a:r>
              <a:rPr lang="de-AT" dirty="0" smtClean="0"/>
              <a:t>Publications:</a:t>
            </a:r>
          </a:p>
          <a:p>
            <a:pPr lvl="1"/>
            <a:r>
              <a:rPr lang="de-AT" dirty="0" smtClean="0"/>
              <a:t>7 peer-</a:t>
            </a:r>
            <a:r>
              <a:rPr lang="de-AT" dirty="0" err="1" smtClean="0"/>
              <a:t>reviewed</a:t>
            </a:r>
            <a:r>
              <a:rPr lang="de-AT" dirty="0" smtClean="0"/>
              <a:t> </a:t>
            </a:r>
            <a:r>
              <a:rPr lang="de-AT" dirty="0" err="1" smtClean="0"/>
              <a:t>papers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first</a:t>
            </a:r>
            <a:r>
              <a:rPr lang="de-AT" dirty="0" smtClean="0"/>
              <a:t> </a:t>
            </a:r>
            <a:r>
              <a:rPr lang="de-AT" dirty="0" err="1" smtClean="0"/>
              <a:t>author</a:t>
            </a:r>
            <a:endParaRPr lang="de-AT" dirty="0" smtClean="0"/>
          </a:p>
          <a:p>
            <a:pPr lvl="1"/>
            <a:r>
              <a:rPr lang="de-AT" dirty="0" smtClean="0"/>
              <a:t>15 </a:t>
            </a:r>
            <a:r>
              <a:rPr lang="de-AT" dirty="0" err="1" smtClean="0"/>
              <a:t>talks</a:t>
            </a:r>
            <a:r>
              <a:rPr lang="de-AT" dirty="0" smtClean="0"/>
              <a:t> at international </a:t>
            </a:r>
            <a:r>
              <a:rPr lang="de-AT" dirty="0" err="1" smtClean="0"/>
              <a:t>conferences</a:t>
            </a:r>
            <a:endParaRPr lang="de-AT" dirty="0" smtClean="0"/>
          </a:p>
          <a:p>
            <a:pPr lvl="1"/>
            <a:r>
              <a:rPr lang="de-AT" dirty="0" smtClean="0"/>
              <a:t>4 </a:t>
            </a:r>
            <a:r>
              <a:rPr lang="de-AT" dirty="0" err="1" smtClean="0"/>
              <a:t>posters</a:t>
            </a:r>
            <a:r>
              <a:rPr lang="de-AT" dirty="0" smtClean="0"/>
              <a:t> at international </a:t>
            </a:r>
            <a:r>
              <a:rPr lang="de-AT" dirty="0" err="1" smtClean="0"/>
              <a:t>conferences</a:t>
            </a:r>
            <a:endParaRPr lang="de-AT" dirty="0" smtClean="0"/>
          </a:p>
          <a:p>
            <a:pPr marL="514350" indent="-514350">
              <a:buFont typeface="+mj-lt"/>
              <a:buAutoNum type="arabicPeriod"/>
            </a:pPr>
            <a:r>
              <a:rPr lang="de-AT" dirty="0" err="1" smtClean="0"/>
              <a:t>PhD</a:t>
            </a:r>
            <a:r>
              <a:rPr lang="de-AT" dirty="0" smtClean="0"/>
              <a:t> </a:t>
            </a:r>
            <a:r>
              <a:rPr lang="de-AT" dirty="0" err="1" smtClean="0"/>
              <a:t>defense</a:t>
            </a:r>
            <a:r>
              <a:rPr lang="de-AT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 smtClean="0"/>
              <a:t>Launch </a:t>
            </a:r>
            <a:r>
              <a:rPr lang="de-AT" dirty="0" err="1" smtClean="0"/>
              <a:t>of</a:t>
            </a:r>
            <a:r>
              <a:rPr lang="de-AT" dirty="0" smtClean="0"/>
              <a:t> VMF Server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 smtClean="0"/>
              <a:t>Teaching </a:t>
            </a:r>
            <a:r>
              <a:rPr lang="de-AT" dirty="0" err="1" smtClean="0"/>
              <a:t>activities</a:t>
            </a:r>
            <a:endParaRPr lang="de-AT" dirty="0" smtClean="0"/>
          </a:p>
          <a:p>
            <a:pPr marL="514350" indent="-514350">
              <a:buFont typeface="+mj-lt"/>
              <a:buAutoNum type="arabicPeriod"/>
            </a:pPr>
            <a:r>
              <a:rPr lang="de-AT" dirty="0" smtClean="0"/>
              <a:t>GEO Green Team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91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1.) Research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9" descr="TU Logo RGB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6360327"/>
            <a:ext cx="755576" cy="381041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r>
              <a:rPr lang="de-AT" dirty="0" smtClean="0"/>
              <a:t>2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Troposphere Delay Modeling</a:t>
            </a:r>
            <a:endParaRPr lang="en-US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Mapping Functions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+mj-lt"/>
              <a:buAutoNum type="alphaLcParenR"/>
            </a:pP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15963" lvl="1" indent="-354013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Vienna Mapping Functions 3 (VMF3)</a:t>
            </a:r>
          </a:p>
          <a:p>
            <a:pPr marL="1077913" lvl="2" indent="-180975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Update of VMF1 (Böhm et al., 2006)</a:t>
            </a:r>
          </a:p>
          <a:p>
            <a:pPr marL="1077913" lvl="2" indent="-180975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Discrete mapping function + zenith delays</a:t>
            </a:r>
          </a:p>
          <a:p>
            <a:pPr marL="715963" lvl="1" indent="-354013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Global Pressure and Temperature 3 (GPT3)</a:t>
            </a:r>
          </a:p>
          <a:p>
            <a:pPr marL="1077913" lvl="2" indent="-180975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Update of GPT2w (Böhm et al., 2015)</a:t>
            </a:r>
          </a:p>
          <a:p>
            <a:pPr marL="1077913" lvl="2" indent="-180975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Empirical mapping function + troposphere model (1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°×1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° and 5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°×5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°)</a:t>
            </a:r>
          </a:p>
          <a:p>
            <a:pPr marL="715963" lvl="1" indent="-354013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Site-Augmented GPT2w (SA-GPT2w)</a:t>
            </a:r>
          </a:p>
          <a:p>
            <a:pPr marL="1077913" lvl="2" indent="-180975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Site-augmentation using in situ meteorological data</a:t>
            </a:r>
          </a:p>
          <a:p>
            <a:pPr lvl="2">
              <a:buNone/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Horizontal Gradients</a:t>
            </a: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15963" lvl="1" indent="-354013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Horizontal tropospheric gradients (GRAD)</a:t>
            </a:r>
          </a:p>
          <a:p>
            <a:pPr marL="1077913" lvl="2" indent="-180975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Discrete north and east gradients</a:t>
            </a:r>
          </a:p>
          <a:p>
            <a:pPr marL="715963" lvl="1" indent="-354013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Global Pressure and Temperature 3 (GPT3)</a:t>
            </a:r>
          </a:p>
          <a:p>
            <a:pPr marL="1077913" lvl="2" indent="-180975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Empirical horizontal gradients model (1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°×1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° and 5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°×5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°)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9" descr="TU Logo RGB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6360327"/>
            <a:ext cx="755576" cy="381041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3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Troposphere Delay Modeling</a:t>
            </a:r>
            <a:endParaRPr lang="en-US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ΔL(</a:t>
            </a:r>
            <a:r>
              <a:rPr lang="en-US" sz="2400" i="1" dirty="0" err="1" smtClean="0">
                <a:solidFill>
                  <a:srgbClr val="FF0000"/>
                </a:solidFill>
              </a:rPr>
              <a:t>a,e</a:t>
            </a:r>
            <a:r>
              <a:rPr lang="en-US" sz="2400" i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total delay dependent on azimuth and elevation (m)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ΔL</a:t>
            </a:r>
            <a:r>
              <a:rPr lang="en-US" sz="2400" i="1" baseline="30000" dirty="0" err="1" smtClean="0">
                <a:solidFill>
                  <a:srgbClr val="FF0000"/>
                </a:solidFill>
              </a:rPr>
              <a:t>z</a:t>
            </a:r>
            <a:r>
              <a:rPr lang="en-US" sz="2400" dirty="0" smtClean="0"/>
              <a:t>: delay in zenith direction (m)</a:t>
            </a:r>
            <a:endParaRPr lang="en-US" sz="2400" baseline="30000" dirty="0" smtClean="0"/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mf(e)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mapping function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(hydrostatic, wet and gradient)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US" sz="2400" i="1" dirty="0" smtClean="0"/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G</a:t>
            </a:r>
            <a:r>
              <a:rPr lang="en-US" sz="2400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north gradient (m)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US" sz="2400" i="1" dirty="0" smtClean="0"/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G</a:t>
            </a:r>
            <a:r>
              <a:rPr lang="en-US" sz="2400" i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east gradient (m)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1432570"/>
            <a:ext cx="85820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896518"/>
            <a:ext cx="3096344" cy="119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9" descr="TU Logo RGB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6360327"/>
            <a:ext cx="755576" cy="381041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11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57200" y="1412776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Mapping factors from VMF3/GPT3 yield better results than VMF1/GPT2w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en-US" sz="2600" dirty="0" smtClean="0"/>
              <a:t>particularly at low elevations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en-US" sz="2600" dirty="0" smtClean="0"/>
              <a:t>however fairly small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-"/>
            </a:pPr>
            <a:r>
              <a:rPr lang="en-US" sz="2600" dirty="0" smtClean="0"/>
              <a:t>discrete zenith delays from RADIATE more precise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SA-GPT2w approximates VMF1 better than GPT2w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Discrete and empirical modeling close to peak of technical means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 anchor="ctr"/>
          <a:lstStyle/>
          <a:p>
            <a:pPr marL="514350" indent="-514350" algn="ctr"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2.)   Publications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8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Publications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F60-188D-491F-88BE-D370235B1E18}" type="slidenum">
              <a:rPr lang="de-AT" smtClean="0"/>
              <a:pPr/>
              <a:t>9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27" y="980728"/>
            <a:ext cx="2070872" cy="27363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90" y="980728"/>
            <a:ext cx="1959010" cy="27363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980728"/>
            <a:ext cx="2094232" cy="27363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242" y="1013090"/>
            <a:ext cx="1959502" cy="27039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667" y="3861048"/>
            <a:ext cx="2074205" cy="270922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474" y="3866423"/>
            <a:ext cx="2063535" cy="270109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5359" y="3893410"/>
            <a:ext cx="2215033" cy="27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</Words>
  <Application>Microsoft Office PowerPoint</Application>
  <PresentationFormat>Bildschirmpräsentation (4:3)</PresentationFormat>
  <Paragraphs>137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Nyala</vt:lpstr>
      <vt:lpstr>Symbol</vt:lpstr>
      <vt:lpstr>Larissa-Design</vt:lpstr>
      <vt:lpstr>Retreat May 15-17, 2019 High Wall</vt:lpstr>
      <vt:lpstr>Projects</vt:lpstr>
      <vt:lpstr>Overview</vt:lpstr>
      <vt:lpstr>PowerPoint-Präsentation</vt:lpstr>
      <vt:lpstr>Troposphere Delay Modeling</vt:lpstr>
      <vt:lpstr>Troposphere Delay Modeling</vt:lpstr>
      <vt:lpstr>Results</vt:lpstr>
      <vt:lpstr> </vt:lpstr>
      <vt:lpstr>Publications</vt:lpstr>
      <vt:lpstr>Presentations at international conferences</vt:lpstr>
      <vt:lpstr>PowerPoint-Präsentation</vt:lpstr>
      <vt:lpstr>PhD Defense</vt:lpstr>
      <vt:lpstr>PowerPoint-Präsentation</vt:lpstr>
      <vt:lpstr>PowerPoint-Präsentation</vt:lpstr>
      <vt:lpstr>PowerPoint-Präsentation</vt:lpstr>
      <vt:lpstr>Teaching Activities</vt:lpstr>
      <vt:lpstr>PowerPoint-Präsentation</vt:lpstr>
      <vt:lpstr>GEO Green Team</vt:lpstr>
      <vt:lpstr>GEO Green Team</vt:lpstr>
      <vt:lpstr>GEO Green Team</vt:lpstr>
      <vt:lpstr>Coffee Consumption at HG</vt:lpstr>
      <vt:lpstr>PowerPoint-Präsentation</vt:lpstr>
      <vt:lpstr>Outlook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D.Landskron</dc:creator>
  <cp:lastModifiedBy>Daniel  Landskron </cp:lastModifiedBy>
  <cp:revision>1621</cp:revision>
  <dcterms:created xsi:type="dcterms:W3CDTF">2014-06-26T13:06:05Z</dcterms:created>
  <dcterms:modified xsi:type="dcterms:W3CDTF">2019-05-14T09:18:37Z</dcterms:modified>
</cp:coreProperties>
</file>