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2" r:id="rId12"/>
    <p:sldId id="276" r:id="rId13"/>
    <p:sldId id="273" r:id="rId14"/>
    <p:sldId id="277" r:id="rId15"/>
    <p:sldId id="275" r:id="rId16"/>
    <p:sldId id="281" r:id="rId17"/>
    <p:sldId id="284" r:id="rId18"/>
    <p:sldId id="282" r:id="rId19"/>
    <p:sldId id="283" r:id="rId20"/>
    <p:sldId id="278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429" autoAdjust="0"/>
  </p:normalViewPr>
  <p:slideViewPr>
    <p:cSldViewPr snapToGrid="0">
      <p:cViewPr varScale="1">
        <p:scale>
          <a:sx n="109" d="100"/>
          <a:sy n="109" d="100"/>
        </p:scale>
        <p:origin x="16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AT"/>
              <a:t>GNSS-based Regional Ionosphere Modeling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10E8D-4D52-4F67-B853-359597445EAE}" type="datetimeFigureOut">
              <a:rPr lang="de-AT" smtClean="0"/>
              <a:t>23.09.2019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SGI 2019 Workshop, Berlin, Germany, 25 - 27 September 2019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3E87D-F8BB-470F-8227-AA25B892C59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703212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AT"/>
              <a:t>GNSS-based Regional Ionosphere Modeling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0CB57-0C34-4ED0-B336-3ADB0DC163F2}" type="datetimeFigureOut">
              <a:rPr lang="de-AT" smtClean="0"/>
              <a:t>23.09.2019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SGI 2019 Workshop, Berlin, Germany, 25 - 27 September 2019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AA011-EA94-44CB-9AD4-BAD85E13CC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802360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98DF89B1-C0D5-4B59-BAF5-75A519C47E78}" type="datetime1">
              <a:rPr lang="de-AT" smtClean="0"/>
              <a:t>23.09.2019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581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2A38-83E5-4A80-B80F-18D6C0DF8986}" type="datetime1">
              <a:rPr lang="de-AT" smtClean="0"/>
              <a:t>23.09.2019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832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6B50-785A-47D4-AB94-D9B635A1F5EB}" type="datetime1">
              <a:rPr lang="de-AT" smtClean="0"/>
              <a:t>23.09.2019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924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FD77-7FBE-46BE-9BCE-A675CA5E5DDC}" type="datetime1">
              <a:rPr lang="de-AT" smtClean="0"/>
              <a:t>23.09.2019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2953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3F7F-E290-441D-A219-F89EDA5E293B}" type="datetime1">
              <a:rPr lang="de-AT" smtClean="0"/>
              <a:t>23.09.2019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7211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DA86-F15E-4657-8636-705A95B92B06}" type="datetime1">
              <a:rPr lang="de-AT" smtClean="0"/>
              <a:t>23.09.2019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367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F93C-A402-4E9A-8EC9-80EFD2AF3388}" type="datetime1">
              <a:rPr lang="de-AT" smtClean="0"/>
              <a:t>23.09.2019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2522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DBA8-7389-4F43-8EB9-5E4130B66694}" type="datetime1">
              <a:rPr lang="de-AT" smtClean="0"/>
              <a:t>23.09.2019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4629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84DE79C-478B-488A-9A3D-A1E207101F6D}" type="datetime1">
              <a:rPr lang="de-AT" smtClean="0"/>
              <a:t>23.09.2019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392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6EBE-8C75-495A-8725-0934D4EC52D1}" type="datetime1">
              <a:rPr lang="de-AT" smtClean="0"/>
              <a:t>23.09.2019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164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41208954-7905-4C50-898B-1EA2225436CC}" type="datetime1">
              <a:rPr lang="de-AT" smtClean="0"/>
              <a:t>23.09.2019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218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68A3-0D87-47EA-9399-E6618CD77CD8}" type="datetime1">
              <a:rPr lang="de-AT" smtClean="0"/>
              <a:t>23.09.2019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800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8AB1-34D7-4AC1-9985-96EB36FE24B1}" type="datetime1">
              <a:rPr lang="de-AT" smtClean="0"/>
              <a:t>23.09.2019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437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CCCE-4F63-42F0-ACDE-1F513B042388}" type="datetime1">
              <a:rPr lang="de-AT" smtClean="0"/>
              <a:t>23.09.2019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140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A84C-D9F7-42C7-BAB9-631D7E2C876D}" type="datetime1">
              <a:rPr lang="de-AT" smtClean="0"/>
              <a:t>23.09.2019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730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B2DE-65B1-486A-BAF7-A29A3586AC4B}" type="datetime1">
              <a:rPr lang="de-AT" smtClean="0"/>
              <a:t>23.09.2019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010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8FCB-867A-4FDB-9C3D-EF6E09232729}" type="datetime1">
              <a:rPr lang="de-AT" smtClean="0"/>
              <a:t>23.09.2019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366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A41A8-0711-4A18-8BA0-753D442FABFA}" type="datetime1">
              <a:rPr lang="de-AT" smtClean="0"/>
              <a:t>23.09.2019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453-FBE2-46C0-8047-98849442B3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4665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1498" y="2815669"/>
            <a:ext cx="5614652" cy="1223129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GNSS-based</a:t>
            </a:r>
            <a:b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Regional Ionosphere Modeling</a:t>
            </a:r>
            <a:endParaRPr lang="de-AT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1498" y="4445000"/>
            <a:ext cx="6406502" cy="1513134"/>
          </a:xfrm>
        </p:spPr>
        <p:txBody>
          <a:bodyPr>
            <a:normAutofit/>
          </a:bodyPr>
          <a:lstStyle/>
          <a:p>
            <a:pPr algn="l"/>
            <a:r>
              <a:rPr lang="de-AT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Dzana Halilovic</a:t>
            </a:r>
            <a:r>
              <a:rPr lang="de-AT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1*</a:t>
            </a:r>
            <a:r>
              <a:rPr lang="de-A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Robert Weber</a:t>
            </a:r>
            <a:r>
              <a:rPr lang="de-AT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  <a:p>
            <a:pPr algn="l"/>
            <a:endParaRPr lang="de-AT" baseline="30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57168" indent="-257168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AT" sz="1125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dzana.halilovic@geo.tuwien.ac.at</a:t>
            </a:r>
          </a:p>
          <a:p>
            <a:pPr marL="257168" indent="-257168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AT" sz="1125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de-AT" sz="1125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25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Technical University Vienna, Department of Geodesy and </a:t>
            </a:r>
            <a:r>
              <a:rPr lang="en-US" sz="1125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Geoinformation</a:t>
            </a:r>
            <a:r>
              <a:rPr lang="en-US" sz="1125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Vienna, Austria</a:t>
            </a:r>
            <a:endParaRPr lang="de-AT" sz="1125" baseline="30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2139594" y="5958134"/>
            <a:ext cx="47874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– 27 September 2019 </a:t>
            </a:r>
          </a:p>
        </p:txBody>
      </p:sp>
    </p:spTree>
    <p:extLst>
      <p:ext uri="{BB962C8B-B14F-4D97-AF65-F5344CB8AC3E}">
        <p14:creationId xmlns:p14="http://schemas.microsoft.com/office/powerpoint/2010/main" val="2972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/>
        </p:nvGrpSpPr>
        <p:grpSpPr>
          <a:xfrm>
            <a:off x="288603" y="2376608"/>
            <a:ext cx="4200627" cy="3600000"/>
            <a:chOff x="4707715" y="2853017"/>
            <a:chExt cx="4200627" cy="3600000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3" r="3132"/>
            <a:stretch/>
          </p:blipFill>
          <p:spPr>
            <a:xfrm>
              <a:off x="4707715" y="2853017"/>
              <a:ext cx="4200627" cy="3600000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6131401" y="5874913"/>
              <a:ext cx="1353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1200" b="1" dirty="0" err="1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DoY</a:t>
              </a:r>
              <a:r>
                <a:rPr lang="de-AT" sz="1200" b="1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046 (Q1/2019)</a:t>
              </a:r>
            </a:p>
            <a:p>
              <a:pPr algn="ctr"/>
              <a:r>
                <a:rPr lang="de-AT" sz="1200" b="1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Jan - Mar</a:t>
              </a:r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10</a:t>
            </a:fld>
            <a:endParaRPr lang="de-AT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68580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Analysis: </a:t>
            </a:r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endParaRPr lang="de-AT" sz="4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01918" y="1334085"/>
            <a:ext cx="4337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VTEC </a:t>
            </a:r>
            <a:r>
              <a:rPr lang="de-AT" sz="24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maps</a:t>
            </a:r>
            <a:r>
              <a:rPr lang="de-AT" sz="24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(TUW regional </a:t>
            </a:r>
            <a:r>
              <a:rPr lang="de-AT" sz="24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</a:t>
            </a:r>
            <a:r>
              <a:rPr lang="de-AT" sz="24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20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4613342" y="2383598"/>
            <a:ext cx="4392932" cy="3600000"/>
            <a:chOff x="203700" y="2176009"/>
            <a:chExt cx="4392932" cy="3600000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8"/>
            <a:stretch/>
          </p:blipFill>
          <p:spPr>
            <a:xfrm>
              <a:off x="203700" y="2176009"/>
              <a:ext cx="4392932" cy="3600000"/>
            </a:xfrm>
            <a:prstGeom prst="rect">
              <a:avLst/>
            </a:prstGeom>
          </p:spPr>
        </p:pic>
        <p:sp>
          <p:nvSpPr>
            <p:cNvPr id="23" name="Textfeld 22"/>
            <p:cNvSpPr txBox="1"/>
            <p:nvPr/>
          </p:nvSpPr>
          <p:spPr>
            <a:xfrm>
              <a:off x="1647455" y="5197905"/>
              <a:ext cx="1353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1200" b="1" dirty="0" err="1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DoY</a:t>
              </a:r>
              <a:r>
                <a:rPr lang="de-AT" sz="1200" b="1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135 (Q2/2019)</a:t>
              </a:r>
            </a:p>
            <a:p>
              <a:pPr algn="ctr"/>
              <a:r>
                <a:rPr lang="de-AT" sz="1200" b="1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Apr - Jun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8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r="5052" b="10507"/>
          <a:stretch/>
        </p:blipFill>
        <p:spPr>
          <a:xfrm>
            <a:off x="251949" y="2027454"/>
            <a:ext cx="3438142" cy="2738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r="5123" b="10794"/>
          <a:stretch/>
        </p:blipFill>
        <p:spPr>
          <a:xfrm>
            <a:off x="5567819" y="2028161"/>
            <a:ext cx="3429000" cy="2729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1" r="4806" b="10873"/>
          <a:stretch/>
        </p:blipFill>
        <p:spPr>
          <a:xfrm>
            <a:off x="2798495" y="4130730"/>
            <a:ext cx="3456228" cy="2727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11</a:t>
            </a:fld>
            <a:endParaRPr lang="de-AT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Analysis: </a:t>
            </a:r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endParaRPr lang="de-AT" sz="4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01918" y="1334085"/>
            <a:ext cx="6546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VTEC difference maps for Central Europe w.r.t CODE</a:t>
            </a:r>
            <a:endParaRPr lang="de-AT" sz="24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388396" y="4516610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DoY</a:t>
            </a:r>
            <a:r>
              <a:rPr lang="de-AT" sz="1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046 (Q1/2019)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690651" y="4509975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DoY</a:t>
            </a:r>
            <a:r>
              <a:rPr lang="de-AT" sz="1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046 (Q1/2019)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939098" y="6595741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DoY</a:t>
            </a:r>
            <a:r>
              <a:rPr lang="de-AT" sz="1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046 (Q1/2019)</a:t>
            </a:r>
          </a:p>
        </p:txBody>
      </p:sp>
      <p:sp>
        <p:nvSpPr>
          <p:cNvPr id="10" name="Eckige Klammer rechts 9"/>
          <p:cNvSpPr/>
          <p:nvPr/>
        </p:nvSpPr>
        <p:spPr>
          <a:xfrm>
            <a:off x="3868003" y="2052011"/>
            <a:ext cx="1578243" cy="1908442"/>
          </a:xfrm>
          <a:prstGeom prst="rightBracket">
            <a:avLst>
              <a:gd name="adj" fmla="val 0"/>
            </a:avLst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ckige Klammer rechts 15"/>
          <p:cNvSpPr/>
          <p:nvPr/>
        </p:nvSpPr>
        <p:spPr>
          <a:xfrm rot="10800000">
            <a:off x="251949" y="4950266"/>
            <a:ext cx="2421819" cy="1768586"/>
          </a:xfrm>
          <a:prstGeom prst="rightBracket">
            <a:avLst>
              <a:gd name="adj" fmla="val 0"/>
            </a:avLst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Eckige Klammer rechts 18"/>
          <p:cNvSpPr/>
          <p:nvPr/>
        </p:nvSpPr>
        <p:spPr>
          <a:xfrm rot="5400000">
            <a:off x="6810478" y="4523058"/>
            <a:ext cx="1773084" cy="2618508"/>
          </a:xfrm>
          <a:prstGeom prst="rightBracket">
            <a:avLst>
              <a:gd name="adj" fmla="val 0"/>
            </a:avLst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Textfeld 19"/>
          <p:cNvSpPr txBox="1"/>
          <p:nvPr/>
        </p:nvSpPr>
        <p:spPr>
          <a:xfrm>
            <a:off x="3868002" y="2099609"/>
            <a:ext cx="1578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TUW regional w.r.t. CODE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Differences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~ 4 TECU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day</a:t>
            </a:r>
            <a:endParaRPr lang="de-AT" sz="1600" b="1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387767" y="4981603"/>
            <a:ext cx="261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NeQuick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Gal w.r.t. CODE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Differences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~ 8 TECU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day</a:t>
            </a:r>
            <a:endParaRPr lang="de-AT" sz="1600" b="1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51949" y="4987511"/>
            <a:ext cx="2554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GPS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Klobuchar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w.r.t. CODE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Differences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~ 8 TECU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day</a:t>
            </a:r>
            <a:endParaRPr lang="de-AT" sz="1600" b="1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12</a:t>
            </a:fld>
            <a:endParaRPr lang="de-AT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Analysis: </a:t>
            </a:r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endParaRPr lang="de-AT" sz="4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01918" y="1334085"/>
            <a:ext cx="6546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VTEC difference maps for Central Europe w.r.t CODE</a:t>
            </a:r>
            <a:endParaRPr lang="de-AT" sz="24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r="4805" b="10462"/>
          <a:stretch/>
        </p:blipFill>
        <p:spPr>
          <a:xfrm>
            <a:off x="251952" y="2027454"/>
            <a:ext cx="3456228" cy="2739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feld 14"/>
          <p:cNvSpPr txBox="1"/>
          <p:nvPr/>
        </p:nvSpPr>
        <p:spPr>
          <a:xfrm>
            <a:off x="1388397" y="4516610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DoY</a:t>
            </a:r>
            <a:r>
              <a:rPr lang="de-AT" sz="1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135 (Q2/2019)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r="5008" b="10609"/>
          <a:stretch/>
        </p:blipFill>
        <p:spPr>
          <a:xfrm>
            <a:off x="5558364" y="2027454"/>
            <a:ext cx="3447910" cy="2735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feld 16"/>
          <p:cNvSpPr txBox="1"/>
          <p:nvPr/>
        </p:nvSpPr>
        <p:spPr>
          <a:xfrm>
            <a:off x="6690651" y="4509975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DoY</a:t>
            </a:r>
            <a:r>
              <a:rPr lang="de-AT" sz="1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135 (Q2/2019)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r="4890" b="10689"/>
          <a:stretch/>
        </p:blipFill>
        <p:spPr>
          <a:xfrm>
            <a:off x="2806812" y="4113145"/>
            <a:ext cx="3447911" cy="2732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feld 13"/>
          <p:cNvSpPr txBox="1"/>
          <p:nvPr/>
        </p:nvSpPr>
        <p:spPr>
          <a:xfrm>
            <a:off x="3939099" y="6595741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DoY</a:t>
            </a:r>
            <a:r>
              <a:rPr lang="de-AT" sz="1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135 (Q2/2019)</a:t>
            </a:r>
          </a:p>
        </p:txBody>
      </p:sp>
      <p:sp>
        <p:nvSpPr>
          <p:cNvPr id="10" name="Eckige Klammer rechts 9"/>
          <p:cNvSpPr/>
          <p:nvPr/>
        </p:nvSpPr>
        <p:spPr>
          <a:xfrm>
            <a:off x="3868003" y="2052011"/>
            <a:ext cx="1578243" cy="1908442"/>
          </a:xfrm>
          <a:prstGeom prst="rightBracket">
            <a:avLst>
              <a:gd name="adj" fmla="val 0"/>
            </a:avLst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ckige Klammer rechts 15"/>
          <p:cNvSpPr/>
          <p:nvPr/>
        </p:nvSpPr>
        <p:spPr>
          <a:xfrm rot="10800000">
            <a:off x="251949" y="4950266"/>
            <a:ext cx="2421819" cy="1768586"/>
          </a:xfrm>
          <a:prstGeom prst="rightBracket">
            <a:avLst>
              <a:gd name="adj" fmla="val 0"/>
            </a:avLst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Eckige Klammer rechts 18"/>
          <p:cNvSpPr/>
          <p:nvPr/>
        </p:nvSpPr>
        <p:spPr>
          <a:xfrm rot="5400000">
            <a:off x="6810478" y="4523058"/>
            <a:ext cx="1773084" cy="2618508"/>
          </a:xfrm>
          <a:prstGeom prst="rightBracket">
            <a:avLst>
              <a:gd name="adj" fmla="val 0"/>
            </a:avLst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Textfeld 19"/>
          <p:cNvSpPr txBox="1"/>
          <p:nvPr/>
        </p:nvSpPr>
        <p:spPr>
          <a:xfrm>
            <a:off x="3868002" y="2099609"/>
            <a:ext cx="1578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TUW regional w.r.t. CODE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Differences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~ 3 TECU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day</a:t>
            </a:r>
            <a:endParaRPr lang="de-AT" sz="1600" b="1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387767" y="4981603"/>
            <a:ext cx="261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NeQuick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Gal w.r.t. CODE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Differences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~ 7 TECU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day</a:t>
            </a:r>
            <a:endParaRPr lang="de-AT" sz="1600" b="1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51949" y="4987511"/>
            <a:ext cx="2554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GPS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Klobuchar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w.r.t. CODE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Differences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~ 10 TECU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de-AT" sz="16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day</a:t>
            </a:r>
            <a:endParaRPr lang="de-AT" sz="1600" b="1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13</a:t>
            </a:fld>
            <a:endParaRPr lang="de-AT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Analysis: </a:t>
            </a:r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endParaRPr lang="de-AT" sz="4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01918" y="1334085"/>
            <a:ext cx="536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24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site specific range difference plots (I)</a:t>
            </a:r>
          </a:p>
        </p:txBody>
      </p:sp>
      <p:sp>
        <p:nvSpPr>
          <p:cNvPr id="24" name="Rechteck 23"/>
          <p:cNvSpPr/>
          <p:nvPr/>
        </p:nvSpPr>
        <p:spPr>
          <a:xfrm>
            <a:off x="6018162" y="4284108"/>
            <a:ext cx="29471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L1+model w.r.t ionosphere-free linear combination (L3)</a:t>
            </a:r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19174"/>
              </p:ext>
            </p:extLst>
          </p:nvPr>
        </p:nvGraphicFramePr>
        <p:xfrm>
          <a:off x="6132638" y="4885971"/>
          <a:ext cx="2881110" cy="1554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6858">
                  <a:extLst>
                    <a:ext uri="{9D8B030D-6E8A-4147-A177-3AD203B41FA5}">
                      <a16:colId xmlns:a16="http://schemas.microsoft.com/office/drawing/2014/main" val="3606167724"/>
                    </a:ext>
                  </a:extLst>
                </a:gridCol>
                <a:gridCol w="649929">
                  <a:extLst>
                    <a:ext uri="{9D8B030D-6E8A-4147-A177-3AD203B41FA5}">
                      <a16:colId xmlns:a16="http://schemas.microsoft.com/office/drawing/2014/main" val="3978579812"/>
                    </a:ext>
                  </a:extLst>
                </a:gridCol>
                <a:gridCol w="559661">
                  <a:extLst>
                    <a:ext uri="{9D8B030D-6E8A-4147-A177-3AD203B41FA5}">
                      <a16:colId xmlns:a16="http://schemas.microsoft.com/office/drawing/2014/main" val="2479712948"/>
                    </a:ext>
                  </a:extLst>
                </a:gridCol>
                <a:gridCol w="654662">
                  <a:extLst>
                    <a:ext uri="{9D8B030D-6E8A-4147-A177-3AD203B41FA5}">
                      <a16:colId xmlns:a16="http://schemas.microsoft.com/office/drawing/2014/main" val="285273074"/>
                    </a:ext>
                  </a:extLst>
                </a:gridCol>
              </a:tblGrid>
              <a:tr h="171319">
                <a:tc gridSpan="4">
                  <a:txBody>
                    <a:bodyPr/>
                    <a:lstStyle/>
                    <a:p>
                      <a:pPr algn="ctr"/>
                      <a:r>
                        <a:rPr lang="de-AT" sz="11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</a:t>
                      </a:r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11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range</a:t>
                      </a:r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11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difference</a:t>
                      </a:r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11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statistics</a:t>
                      </a:r>
                      <a: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(%)</a:t>
                      </a:r>
                      <a:endParaRPr lang="de-AT" sz="11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3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3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3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42420"/>
                  </a:ext>
                </a:extLst>
              </a:tr>
              <a:tr h="171319">
                <a:tc>
                  <a:txBody>
                    <a:bodyPr/>
                    <a:lstStyle/>
                    <a:p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&lt;0.5</a:t>
                      </a:r>
                      <a: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</a:t>
                      </a:r>
                      <a:endParaRPr lang="de-AT" sz="11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&lt;1m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&lt;1.5m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790179"/>
                  </a:ext>
                </a:extLst>
              </a:tr>
              <a:tr h="171319">
                <a:tc>
                  <a:txBody>
                    <a:bodyPr/>
                    <a:lstStyle/>
                    <a:p>
                      <a:r>
                        <a:rPr lang="de-AT" sz="11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CODE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66,59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88,35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95,43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163918"/>
                  </a:ext>
                </a:extLst>
              </a:tr>
              <a:tr h="17131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TUW reg.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62,99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86,43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94,31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881470"/>
                  </a:ext>
                </a:extLst>
              </a:tr>
              <a:tr h="171319">
                <a:tc>
                  <a:txBody>
                    <a:bodyPr/>
                    <a:lstStyle/>
                    <a:p>
                      <a:r>
                        <a:rPr lang="de-AT" sz="11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NeQuick</a:t>
                      </a:r>
                      <a:r>
                        <a:rPr lang="de-AT" sz="11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</a:t>
                      </a:r>
                      <a:endParaRPr lang="de-AT" sz="11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35,74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62,69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83,12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487412"/>
                  </a:ext>
                </a:extLst>
              </a:tr>
              <a:tr h="171319">
                <a:tc>
                  <a:txBody>
                    <a:bodyPr/>
                    <a:lstStyle/>
                    <a:p>
                      <a:r>
                        <a:rPr lang="de-AT" sz="11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Klobuchar</a:t>
                      </a:r>
                      <a:endParaRPr lang="de-AT" sz="11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38,16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64,39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80,30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70603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074644" y="6440451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DoY</a:t>
            </a:r>
            <a:r>
              <a:rPr lang="de-AT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046 (2019)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6" y="4284108"/>
            <a:ext cx="2881110" cy="216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6" y="2075341"/>
            <a:ext cx="2881110" cy="216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52" y="2075341"/>
            <a:ext cx="2881110" cy="216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52" y="4284108"/>
            <a:ext cx="2881110" cy="216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73" y="2075341"/>
            <a:ext cx="288111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14</a:t>
            </a:fld>
            <a:endParaRPr lang="de-AT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Analysis: </a:t>
            </a:r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endParaRPr lang="de-AT" sz="4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01918" y="1334085"/>
            <a:ext cx="5443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24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site specific range difference plots (II)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6" y="2076243"/>
            <a:ext cx="2881110" cy="216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52" y="2076243"/>
            <a:ext cx="2881110" cy="21600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6" y="4284108"/>
            <a:ext cx="2881110" cy="216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38" y="2076243"/>
            <a:ext cx="2881110" cy="2160000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6018162" y="4284108"/>
            <a:ext cx="29471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L1+model w.r.t ionosphere-free linear combination (L3)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52" y="4284108"/>
            <a:ext cx="2881110" cy="2160000"/>
          </a:xfrm>
          <a:prstGeom prst="rect">
            <a:avLst/>
          </a:prstGeom>
        </p:spPr>
      </p:pic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80109" y="6444933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DoY</a:t>
            </a:r>
            <a:r>
              <a:rPr lang="de-AT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135 (2019)</a:t>
            </a: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171594"/>
              </p:ext>
            </p:extLst>
          </p:nvPr>
        </p:nvGraphicFramePr>
        <p:xfrm>
          <a:off x="6132638" y="4885971"/>
          <a:ext cx="2881110" cy="1554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6858">
                  <a:extLst>
                    <a:ext uri="{9D8B030D-6E8A-4147-A177-3AD203B41FA5}">
                      <a16:colId xmlns:a16="http://schemas.microsoft.com/office/drawing/2014/main" val="3606167724"/>
                    </a:ext>
                  </a:extLst>
                </a:gridCol>
                <a:gridCol w="649929">
                  <a:extLst>
                    <a:ext uri="{9D8B030D-6E8A-4147-A177-3AD203B41FA5}">
                      <a16:colId xmlns:a16="http://schemas.microsoft.com/office/drawing/2014/main" val="3978579812"/>
                    </a:ext>
                  </a:extLst>
                </a:gridCol>
                <a:gridCol w="559661">
                  <a:extLst>
                    <a:ext uri="{9D8B030D-6E8A-4147-A177-3AD203B41FA5}">
                      <a16:colId xmlns:a16="http://schemas.microsoft.com/office/drawing/2014/main" val="2479712948"/>
                    </a:ext>
                  </a:extLst>
                </a:gridCol>
                <a:gridCol w="654662">
                  <a:extLst>
                    <a:ext uri="{9D8B030D-6E8A-4147-A177-3AD203B41FA5}">
                      <a16:colId xmlns:a16="http://schemas.microsoft.com/office/drawing/2014/main" val="285273074"/>
                    </a:ext>
                  </a:extLst>
                </a:gridCol>
              </a:tblGrid>
              <a:tr h="171319">
                <a:tc gridSpan="4">
                  <a:txBody>
                    <a:bodyPr/>
                    <a:lstStyle/>
                    <a:p>
                      <a:pPr algn="ctr"/>
                      <a:r>
                        <a:rPr lang="de-AT" sz="11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</a:t>
                      </a:r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11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range</a:t>
                      </a:r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11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difference</a:t>
                      </a:r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11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statistics</a:t>
                      </a:r>
                      <a: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(%)</a:t>
                      </a:r>
                      <a:endParaRPr lang="de-AT" sz="11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3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3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3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42420"/>
                  </a:ext>
                </a:extLst>
              </a:tr>
              <a:tr h="171319">
                <a:tc>
                  <a:txBody>
                    <a:bodyPr/>
                    <a:lstStyle/>
                    <a:p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&lt;0.5</a:t>
                      </a:r>
                      <a: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</a:t>
                      </a:r>
                      <a:endParaRPr lang="de-AT" sz="11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&lt;1m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&lt;1.5m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790179"/>
                  </a:ext>
                </a:extLst>
              </a:tr>
              <a:tr h="171319">
                <a:tc>
                  <a:txBody>
                    <a:bodyPr/>
                    <a:lstStyle/>
                    <a:p>
                      <a:r>
                        <a:rPr lang="de-AT" sz="11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CODE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62,66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87,26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95,78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163918"/>
                  </a:ext>
                </a:extLst>
              </a:tr>
              <a:tr h="17131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TUW reg.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60,47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86,77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95,59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881470"/>
                  </a:ext>
                </a:extLst>
              </a:tr>
              <a:tr h="171319">
                <a:tc>
                  <a:txBody>
                    <a:bodyPr/>
                    <a:lstStyle/>
                    <a:p>
                      <a:r>
                        <a:rPr lang="de-AT" sz="11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NeQuick</a:t>
                      </a:r>
                      <a:r>
                        <a:rPr lang="de-AT" sz="11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</a:t>
                      </a:r>
                      <a:endParaRPr lang="de-AT" sz="11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42,12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75,75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91,65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487412"/>
                  </a:ext>
                </a:extLst>
              </a:tr>
              <a:tr h="171319">
                <a:tc>
                  <a:txBody>
                    <a:bodyPr/>
                    <a:lstStyle/>
                    <a:p>
                      <a:r>
                        <a:rPr lang="de-AT" sz="11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Klobuchar</a:t>
                      </a:r>
                      <a:endParaRPr lang="de-AT" sz="11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32,09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54,22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69,08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70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15</a:t>
            </a:fld>
            <a:endParaRPr lang="de-AT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Analysis: </a:t>
            </a:r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endParaRPr lang="de-AT" sz="4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01918" y="1334085"/>
            <a:ext cx="6352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24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site specific range difference plots - Statistics</a:t>
            </a:r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52" y="2064625"/>
            <a:ext cx="4301777" cy="216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697" y="2064625"/>
            <a:ext cx="4300577" cy="4428000"/>
          </a:xfrm>
          <a:prstGeom prst="rect">
            <a:avLst/>
          </a:prstGeom>
        </p:spPr>
      </p:pic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794209"/>
              </p:ext>
            </p:extLst>
          </p:nvPr>
        </p:nvGraphicFramePr>
        <p:xfrm>
          <a:off x="251952" y="4444733"/>
          <a:ext cx="4301777" cy="1554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84825">
                  <a:extLst>
                    <a:ext uri="{9D8B030D-6E8A-4147-A177-3AD203B41FA5}">
                      <a16:colId xmlns:a16="http://schemas.microsoft.com/office/drawing/2014/main" val="3606167724"/>
                    </a:ext>
                  </a:extLst>
                </a:gridCol>
                <a:gridCol w="661068">
                  <a:extLst>
                    <a:ext uri="{9D8B030D-6E8A-4147-A177-3AD203B41FA5}">
                      <a16:colId xmlns:a16="http://schemas.microsoft.com/office/drawing/2014/main" val="3978579812"/>
                    </a:ext>
                  </a:extLst>
                </a:gridCol>
                <a:gridCol w="547446">
                  <a:extLst>
                    <a:ext uri="{9D8B030D-6E8A-4147-A177-3AD203B41FA5}">
                      <a16:colId xmlns:a16="http://schemas.microsoft.com/office/drawing/2014/main" val="2772755402"/>
                    </a:ext>
                  </a:extLst>
                </a:gridCol>
                <a:gridCol w="516460">
                  <a:extLst>
                    <a:ext uri="{9D8B030D-6E8A-4147-A177-3AD203B41FA5}">
                      <a16:colId xmlns:a16="http://schemas.microsoft.com/office/drawing/2014/main" val="2479712948"/>
                    </a:ext>
                  </a:extLst>
                </a:gridCol>
                <a:gridCol w="578435">
                  <a:extLst>
                    <a:ext uri="{9D8B030D-6E8A-4147-A177-3AD203B41FA5}">
                      <a16:colId xmlns:a16="http://schemas.microsoft.com/office/drawing/2014/main" val="971784663"/>
                    </a:ext>
                  </a:extLst>
                </a:gridCol>
                <a:gridCol w="548237">
                  <a:extLst>
                    <a:ext uri="{9D8B030D-6E8A-4147-A177-3AD203B41FA5}">
                      <a16:colId xmlns:a16="http://schemas.microsoft.com/office/drawing/2014/main" val="285273074"/>
                    </a:ext>
                  </a:extLst>
                </a:gridCol>
                <a:gridCol w="465306">
                  <a:extLst>
                    <a:ext uri="{9D8B030D-6E8A-4147-A177-3AD203B41FA5}">
                      <a16:colId xmlns:a16="http://schemas.microsoft.com/office/drawing/2014/main" val="1571147848"/>
                    </a:ext>
                  </a:extLst>
                </a:gridCol>
              </a:tblGrid>
              <a:tr h="12954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</a:t>
                      </a:r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11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range</a:t>
                      </a:r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11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difference</a:t>
                      </a:r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11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statistics</a:t>
                      </a:r>
                      <a: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(%)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AT" sz="11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AT" sz="11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AT" sz="11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AT" sz="11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AT" sz="11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AT" sz="11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42420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&lt;0.5</a:t>
                      </a:r>
                      <a: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</a:t>
                      </a:r>
                      <a:endParaRPr lang="de-AT" sz="11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STD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&lt;1m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STD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&lt;1.5m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STD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936677"/>
                  </a:ext>
                </a:extLst>
              </a:tr>
              <a:tr h="189377">
                <a:tc>
                  <a:txBody>
                    <a:bodyPr/>
                    <a:lstStyle/>
                    <a:p>
                      <a:r>
                        <a:rPr lang="de-AT" sz="11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CODE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3,71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88,29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1,74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95,86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0,70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790179"/>
                  </a:ext>
                </a:extLst>
              </a:tr>
              <a:tr h="189377">
                <a:tc>
                  <a:txBody>
                    <a:bodyPr/>
                    <a:lstStyle/>
                    <a:p>
                      <a:r>
                        <a:rPr lang="de-AT" sz="11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TUW</a:t>
                      </a:r>
                      <a:r>
                        <a:rPr lang="de-AT" sz="11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reg.</a:t>
                      </a:r>
                      <a:endParaRPr lang="de-AT" sz="11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3,48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87,30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1,81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95,43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0881470"/>
                  </a:ext>
                </a:extLst>
              </a:tr>
              <a:tr h="189377">
                <a:tc>
                  <a:txBody>
                    <a:bodyPr/>
                    <a:lstStyle/>
                    <a:p>
                      <a:r>
                        <a:rPr lang="de-AT" sz="11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NeQuick</a:t>
                      </a:r>
                      <a:r>
                        <a:rPr lang="de-AT" sz="11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</a:t>
                      </a:r>
                      <a:endParaRPr lang="de-AT" sz="11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6,98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69,55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7,18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87,28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4,05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487412"/>
                  </a:ext>
                </a:extLst>
              </a:tr>
              <a:tr h="189377">
                <a:tc>
                  <a:txBody>
                    <a:bodyPr/>
                    <a:lstStyle/>
                    <a:p>
                      <a:r>
                        <a:rPr lang="de-AT" sz="11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Klobuchar</a:t>
                      </a:r>
                      <a:endParaRPr lang="de-AT" sz="11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29,86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5,88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53,57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8,46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69,28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6970603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854243" y="5999822"/>
            <a:ext cx="1250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DoY</a:t>
            </a:r>
            <a:r>
              <a:rPr lang="de-AT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001-181 (2019) 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3094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/>
          <p:cNvSpPr txBox="1"/>
          <p:nvPr/>
        </p:nvSpPr>
        <p:spPr>
          <a:xfrm rot="4248657">
            <a:off x="7517662" y="3364042"/>
            <a:ext cx="11316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500" dirty="0" err="1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</a:t>
            </a:r>
            <a:endParaRPr lang="de-AT" sz="1500" dirty="0" smtClean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de-AT" sz="1500" dirty="0" err="1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tested</a:t>
            </a:r>
            <a:r>
              <a:rPr lang="de-AT" sz="1500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500" dirty="0" err="1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value</a:t>
            </a:r>
            <a:endParaRPr lang="de-AT" sz="1500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17170705">
            <a:off x="5939918" y="3351413"/>
            <a:ext cx="14068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500" dirty="0" err="1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observation</a:t>
            </a:r>
            <a:endParaRPr lang="de-AT" sz="1500" dirty="0" smtClean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de-AT" sz="1500" dirty="0" err="1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reference</a:t>
            </a:r>
            <a:r>
              <a:rPr lang="de-AT" sz="1500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500" dirty="0" err="1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value</a:t>
            </a:r>
            <a:endParaRPr lang="de-AT" sz="1500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16</a:t>
            </a:fld>
            <a:endParaRPr lang="de-AT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Analysis: </a:t>
            </a:r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endParaRPr lang="de-AT" sz="4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01918" y="1334085"/>
            <a:ext cx="6440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24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site specific residual IONO Slant Error plots (I)</a:t>
            </a:r>
          </a:p>
        </p:txBody>
      </p:sp>
      <p:sp>
        <p:nvSpPr>
          <p:cNvPr id="24" name="Rechteck 23"/>
          <p:cNvSpPr/>
          <p:nvPr/>
        </p:nvSpPr>
        <p:spPr>
          <a:xfrm>
            <a:off x="1538775" y="6073065"/>
            <a:ext cx="29471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15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defined specification</a:t>
            </a:r>
            <a:endParaRPr lang="en-GB" sz="15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lassholder for innho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56" y="2016420"/>
            <a:ext cx="5276838" cy="39600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5849937" y="2611640"/>
            <a:ext cx="2947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b="1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STEC</a:t>
            </a:r>
            <a:r>
              <a:rPr lang="en-GB" b="1" baseline="-25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</a:t>
            </a:r>
            <a:r>
              <a:rPr lang="en-GB" b="1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STEC</a:t>
            </a:r>
            <a:r>
              <a:rPr lang="en-GB" b="1" baseline="-25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</a:t>
            </a:r>
          </a:p>
        </p:txBody>
      </p:sp>
      <p:sp>
        <p:nvSpPr>
          <p:cNvPr id="13" name="Rechteck 12"/>
          <p:cNvSpPr/>
          <p:nvPr/>
        </p:nvSpPr>
        <p:spPr>
          <a:xfrm>
            <a:off x="5735637" y="4275850"/>
            <a:ext cx="1433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b="1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2-freq. derived STEC</a:t>
            </a:r>
            <a:endParaRPr lang="en-GB" b="1" baseline="-25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572788" y="4275850"/>
            <a:ext cx="1433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b="1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 derived STEC</a:t>
            </a:r>
            <a:endParaRPr lang="en-GB" b="1" baseline="-25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Gerade Verbindung mit Pfeil 2"/>
          <p:cNvCxnSpPr>
            <a:endCxn id="13" idx="0"/>
          </p:cNvCxnSpPr>
          <p:nvPr/>
        </p:nvCxnSpPr>
        <p:spPr>
          <a:xfrm flipH="1">
            <a:off x="6452380" y="3006232"/>
            <a:ext cx="403665" cy="126961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>
            <a:endCxn id="14" idx="0"/>
          </p:cNvCxnSpPr>
          <p:nvPr/>
        </p:nvCxnSpPr>
        <p:spPr>
          <a:xfrm>
            <a:off x="7848600" y="3006232"/>
            <a:ext cx="440931" cy="126961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017878" y="5016730"/>
            <a:ext cx="2611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500" dirty="0" err="1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AT" sz="15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all </a:t>
            </a:r>
            <a:r>
              <a:rPr lang="de-AT" sz="1500" dirty="0" err="1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visible</a:t>
            </a:r>
            <a:r>
              <a:rPr lang="de-AT" sz="15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500" dirty="0" err="1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satellites</a:t>
            </a:r>
            <a:r>
              <a:rPr lang="de-AT" sz="15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all </a:t>
            </a:r>
            <a:r>
              <a:rPr lang="de-AT" sz="1500" dirty="0" err="1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elevation</a:t>
            </a:r>
            <a:r>
              <a:rPr lang="de-AT" sz="15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500" dirty="0" err="1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angles</a:t>
            </a:r>
            <a:endParaRPr lang="de-AT" sz="15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17</a:t>
            </a:fld>
            <a:endParaRPr lang="de-AT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Analysis: </a:t>
            </a:r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endParaRPr lang="de-AT" sz="4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01918" y="1334085"/>
            <a:ext cx="6516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24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site specific residual IONO Slant Error plots (II)</a:t>
            </a:r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80109" y="6094649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DoY</a:t>
            </a:r>
            <a:r>
              <a:rPr lang="de-AT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046 (2019)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6" y="4284108"/>
            <a:ext cx="2881110" cy="216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6" y="2075341"/>
            <a:ext cx="2881110" cy="216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52" y="2075341"/>
            <a:ext cx="2881110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52" y="4284108"/>
            <a:ext cx="2881110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38" y="2080610"/>
            <a:ext cx="2881110" cy="2160000"/>
          </a:xfrm>
          <a:prstGeom prst="rect">
            <a:avLst/>
          </a:prstGeom>
        </p:spPr>
      </p:pic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6132638" y="4885971"/>
          <a:ext cx="2932336" cy="12086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64977">
                  <a:extLst>
                    <a:ext uri="{9D8B030D-6E8A-4147-A177-3AD203B41FA5}">
                      <a16:colId xmlns:a16="http://schemas.microsoft.com/office/drawing/2014/main" val="3606167724"/>
                    </a:ext>
                  </a:extLst>
                </a:gridCol>
                <a:gridCol w="1767359">
                  <a:extLst>
                    <a:ext uri="{9D8B030D-6E8A-4147-A177-3AD203B41FA5}">
                      <a16:colId xmlns:a16="http://schemas.microsoft.com/office/drawing/2014/main" val="3978579812"/>
                    </a:ext>
                  </a:extLst>
                </a:gridCol>
              </a:tblGrid>
              <a:tr h="246757">
                <a:tc>
                  <a:txBody>
                    <a:bodyPr/>
                    <a:lstStyle/>
                    <a:p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Points outside</a:t>
                      </a:r>
                      <a:b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AT" sz="1100" b="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NeQuickG</a:t>
                      </a:r>
                      <a: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1100" b="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spec</a:t>
                      </a:r>
                      <a: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(%)</a:t>
                      </a:r>
                      <a:endParaRPr lang="de-AT" sz="11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42420"/>
                  </a:ext>
                </a:extLst>
              </a:tr>
              <a:tr h="220783">
                <a:tc>
                  <a:txBody>
                    <a:bodyPr/>
                    <a:lstStyle/>
                    <a:p>
                      <a:r>
                        <a:rPr lang="de-AT" sz="11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8790179"/>
                  </a:ext>
                </a:extLst>
              </a:tr>
              <a:tr h="220783">
                <a:tc>
                  <a:txBody>
                    <a:bodyPr/>
                    <a:lstStyle/>
                    <a:p>
                      <a:r>
                        <a:rPr lang="de-AT" sz="11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TUW</a:t>
                      </a:r>
                      <a:r>
                        <a:rPr lang="de-AT" sz="11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reg.</a:t>
                      </a:r>
                      <a:endParaRPr lang="de-AT" sz="11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0,26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881470"/>
                  </a:ext>
                </a:extLst>
              </a:tr>
              <a:tr h="263798">
                <a:tc>
                  <a:txBody>
                    <a:bodyPr/>
                    <a:lstStyle/>
                    <a:p>
                      <a:r>
                        <a:rPr lang="de-AT" sz="11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NeQuick</a:t>
                      </a:r>
                      <a:r>
                        <a:rPr lang="de-AT" sz="11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</a:t>
                      </a:r>
                      <a:endParaRPr lang="de-AT" sz="11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487412"/>
                  </a:ext>
                </a:extLst>
              </a:tr>
            </a:tbl>
          </a:graphicData>
        </a:graphic>
      </p:graphicFrame>
      <p:sp>
        <p:nvSpPr>
          <p:cNvPr id="23" name="Rechteck 22"/>
          <p:cNvSpPr/>
          <p:nvPr/>
        </p:nvSpPr>
        <p:spPr>
          <a:xfrm>
            <a:off x="6018162" y="4396439"/>
            <a:ext cx="29471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STEC</a:t>
            </a:r>
            <a:r>
              <a:rPr lang="en-GB" sz="1500" baseline="-25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</a:t>
            </a:r>
            <a:r>
              <a:rPr lang="en-GB" sz="1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STEC</a:t>
            </a:r>
            <a:r>
              <a:rPr lang="en-GB" sz="1500" baseline="-25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</a:t>
            </a:r>
          </a:p>
        </p:txBody>
      </p:sp>
    </p:spTree>
    <p:extLst>
      <p:ext uri="{BB962C8B-B14F-4D97-AF65-F5344CB8AC3E}">
        <p14:creationId xmlns:p14="http://schemas.microsoft.com/office/powerpoint/2010/main" val="26060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18</a:t>
            </a:fld>
            <a:endParaRPr lang="de-AT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Analysis: </a:t>
            </a:r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endParaRPr lang="de-AT" sz="4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01918" y="1334085"/>
            <a:ext cx="6591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24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site specific residual IONO Slant Error plots (III)</a:t>
            </a:r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80108" y="6094649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DoY</a:t>
            </a:r>
            <a:r>
              <a:rPr lang="de-AT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135 (2019)</a:t>
            </a:r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78468"/>
              </p:ext>
            </p:extLst>
          </p:nvPr>
        </p:nvGraphicFramePr>
        <p:xfrm>
          <a:off x="6132638" y="4885971"/>
          <a:ext cx="2932336" cy="12086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64977">
                  <a:extLst>
                    <a:ext uri="{9D8B030D-6E8A-4147-A177-3AD203B41FA5}">
                      <a16:colId xmlns:a16="http://schemas.microsoft.com/office/drawing/2014/main" val="3606167724"/>
                    </a:ext>
                  </a:extLst>
                </a:gridCol>
                <a:gridCol w="1767359">
                  <a:extLst>
                    <a:ext uri="{9D8B030D-6E8A-4147-A177-3AD203B41FA5}">
                      <a16:colId xmlns:a16="http://schemas.microsoft.com/office/drawing/2014/main" val="3978579812"/>
                    </a:ext>
                  </a:extLst>
                </a:gridCol>
              </a:tblGrid>
              <a:tr h="246757">
                <a:tc>
                  <a:txBody>
                    <a:bodyPr/>
                    <a:lstStyle/>
                    <a:p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Points outside</a:t>
                      </a:r>
                      <a:b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AT" sz="1100" b="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NeQuickG</a:t>
                      </a:r>
                      <a: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1100" b="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spec</a:t>
                      </a:r>
                      <a: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(%)</a:t>
                      </a:r>
                      <a:endParaRPr lang="de-AT" sz="11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42420"/>
                  </a:ext>
                </a:extLst>
              </a:tr>
              <a:tr h="220783">
                <a:tc>
                  <a:txBody>
                    <a:bodyPr/>
                    <a:lstStyle/>
                    <a:p>
                      <a:r>
                        <a:rPr lang="de-AT" sz="11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8790179"/>
                  </a:ext>
                </a:extLst>
              </a:tr>
              <a:tr h="220783">
                <a:tc>
                  <a:txBody>
                    <a:bodyPr/>
                    <a:lstStyle/>
                    <a:p>
                      <a:r>
                        <a:rPr lang="de-AT" sz="11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TUW</a:t>
                      </a:r>
                      <a:r>
                        <a:rPr lang="de-AT" sz="11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reg.</a:t>
                      </a:r>
                      <a:endParaRPr lang="de-AT" sz="11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881470"/>
                  </a:ext>
                </a:extLst>
              </a:tr>
              <a:tr h="263798">
                <a:tc>
                  <a:txBody>
                    <a:bodyPr/>
                    <a:lstStyle/>
                    <a:p>
                      <a:r>
                        <a:rPr lang="de-AT" sz="11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NeQuick</a:t>
                      </a:r>
                      <a:r>
                        <a:rPr lang="de-AT" sz="11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</a:t>
                      </a:r>
                      <a:endParaRPr lang="de-AT" sz="11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487412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52" y="4280984"/>
            <a:ext cx="2881110" cy="216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6" y="2075341"/>
            <a:ext cx="2881110" cy="216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52" y="2072217"/>
            <a:ext cx="2881110" cy="216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37" y="2069526"/>
            <a:ext cx="2881110" cy="216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6" y="4284108"/>
            <a:ext cx="2881110" cy="216000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6018162" y="4396439"/>
            <a:ext cx="29471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STEC</a:t>
            </a:r>
            <a:r>
              <a:rPr lang="en-GB" sz="1500" baseline="-25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</a:t>
            </a:r>
            <a:r>
              <a:rPr lang="en-GB" sz="1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STEC</a:t>
            </a:r>
            <a:r>
              <a:rPr lang="en-GB" sz="1500" baseline="-25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</a:t>
            </a:r>
          </a:p>
        </p:txBody>
      </p:sp>
    </p:spTree>
    <p:extLst>
      <p:ext uri="{BB962C8B-B14F-4D97-AF65-F5344CB8AC3E}">
        <p14:creationId xmlns:p14="http://schemas.microsoft.com/office/powerpoint/2010/main" val="28830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19</a:t>
            </a:fld>
            <a:endParaRPr lang="de-AT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Analysis: </a:t>
            </a:r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endParaRPr lang="de-AT" sz="4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01918" y="1334085"/>
            <a:ext cx="7419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24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site specific residual IONO Slant Error plots - Statistics</a:t>
            </a:r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56" y="2561963"/>
            <a:ext cx="5767316" cy="2889754"/>
          </a:xfrm>
          <a:prstGeom prst="rect">
            <a:avLst/>
          </a:prstGeom>
        </p:spPr>
      </p:pic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858385"/>
              </p:ext>
            </p:extLst>
          </p:nvPr>
        </p:nvGraphicFramePr>
        <p:xfrm>
          <a:off x="6262378" y="3402501"/>
          <a:ext cx="2743896" cy="14677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90112">
                  <a:extLst>
                    <a:ext uri="{9D8B030D-6E8A-4147-A177-3AD203B41FA5}">
                      <a16:colId xmlns:a16="http://schemas.microsoft.com/office/drawing/2014/main" val="1216542144"/>
                    </a:ext>
                  </a:extLst>
                </a:gridCol>
                <a:gridCol w="1653784">
                  <a:extLst>
                    <a:ext uri="{9D8B030D-6E8A-4147-A177-3AD203B41FA5}">
                      <a16:colId xmlns:a16="http://schemas.microsoft.com/office/drawing/2014/main" val="1386820357"/>
                    </a:ext>
                  </a:extLst>
                </a:gridCol>
              </a:tblGrid>
              <a:tr h="246757">
                <a:tc gridSpan="2">
                  <a:txBody>
                    <a:bodyPr/>
                    <a:lstStyle/>
                    <a:p>
                      <a:pPr algn="ctr"/>
                      <a:r>
                        <a:rPr lang="de-AT" sz="1100" b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</a:t>
                      </a:r>
                      <a:r>
                        <a:rPr lang="de-AT" sz="11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IONO </a:t>
                      </a:r>
                      <a:r>
                        <a:rPr lang="de-AT" sz="1100" b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slant</a:t>
                      </a:r>
                      <a:r>
                        <a:rPr lang="de-AT" sz="11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1100" b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error</a:t>
                      </a:r>
                      <a:r>
                        <a:rPr lang="de-AT" sz="11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1100" b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statistics</a:t>
                      </a:r>
                      <a:endParaRPr lang="de-AT" sz="11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AT" sz="11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095620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de-AT" sz="11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Points outside</a:t>
                      </a:r>
                      <a:b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AT" sz="1100" b="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NeQuickG</a:t>
                      </a:r>
                      <a: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1100" b="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spec</a:t>
                      </a:r>
                      <a:r>
                        <a:rPr lang="de-AT" sz="11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(%)</a:t>
                      </a:r>
                      <a:endParaRPr lang="de-AT" sz="11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93661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de-AT" sz="11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CODE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0,19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30105"/>
                  </a:ext>
                </a:extLst>
              </a:tr>
              <a:tr h="220783">
                <a:tc>
                  <a:txBody>
                    <a:bodyPr/>
                    <a:lstStyle/>
                    <a:p>
                      <a:r>
                        <a:rPr lang="de-AT" sz="11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TUW</a:t>
                      </a:r>
                      <a:r>
                        <a:rPr lang="de-AT" sz="11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reg.</a:t>
                      </a:r>
                      <a:endParaRPr lang="de-AT" sz="11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32526"/>
                  </a:ext>
                </a:extLst>
              </a:tr>
              <a:tr h="263798">
                <a:tc>
                  <a:txBody>
                    <a:bodyPr/>
                    <a:lstStyle/>
                    <a:p>
                      <a:r>
                        <a:rPr lang="de-AT" sz="11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NeQuick</a:t>
                      </a:r>
                      <a:r>
                        <a:rPr lang="de-AT" sz="11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</a:t>
                      </a:r>
                      <a:endParaRPr lang="de-AT" sz="11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16800"/>
                  </a:ext>
                </a:extLst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6920477" y="4870259"/>
            <a:ext cx="1250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DoY</a:t>
            </a:r>
            <a:r>
              <a:rPr lang="de-AT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001-181 (2019) </a:t>
            </a:r>
            <a:endParaRPr lang="de-AT" sz="1000" dirty="0"/>
          </a:p>
        </p:txBody>
      </p:sp>
      <p:sp>
        <p:nvSpPr>
          <p:cNvPr id="15" name="Rechteck 14"/>
          <p:cNvSpPr/>
          <p:nvPr/>
        </p:nvSpPr>
        <p:spPr>
          <a:xfrm>
            <a:off x="373956" y="5487548"/>
            <a:ext cx="57673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15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mean percentage of epochs outside the </a:t>
            </a:r>
            <a:r>
              <a:rPr lang="en-GB" sz="1500" dirty="0" err="1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NeQuick</a:t>
            </a:r>
            <a:r>
              <a:rPr lang="en-GB" sz="15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 specification</a:t>
            </a:r>
            <a:endParaRPr lang="en-GB" sz="15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Overview</a:t>
            </a:r>
            <a:endParaRPr lang="de-AT" sz="4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2</a:t>
            </a:fld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501918" y="2271021"/>
            <a:ext cx="6144439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08" indent="-21430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sz="2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Motivation</a:t>
            </a:r>
          </a:p>
          <a:p>
            <a:pPr marL="214308" indent="-21430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sz="25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Methodology</a:t>
            </a:r>
            <a:endParaRPr lang="de-AT" sz="25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7199" lvl="1" indent="-21430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sz="2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 </a:t>
            </a:r>
            <a:r>
              <a:rPr lang="de-AT" sz="25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overview</a:t>
            </a:r>
            <a:r>
              <a:rPr lang="de-AT" sz="2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de-AT" sz="25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main</a:t>
            </a:r>
            <a:r>
              <a:rPr lang="de-AT" sz="2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25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characteristics</a:t>
            </a:r>
            <a:r>
              <a:rPr lang="de-AT" sz="2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557199" lvl="1" indent="-21430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sz="2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Mapping </a:t>
            </a:r>
            <a:r>
              <a:rPr lang="de-AT" sz="25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function</a:t>
            </a:r>
            <a:r>
              <a:rPr lang="de-AT" sz="2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25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AT" sz="2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Linear </a:t>
            </a:r>
            <a:r>
              <a:rPr lang="de-AT" sz="25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combination</a:t>
            </a:r>
            <a:endParaRPr lang="de-AT" sz="25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7199" lvl="1" indent="-21430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sz="2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Processing </a:t>
            </a:r>
            <a:r>
              <a:rPr lang="de-AT" sz="25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steps</a:t>
            </a:r>
            <a:endParaRPr lang="de-AT" sz="25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4308" indent="-214308">
              <a:buClr>
                <a:schemeClr val="accent1"/>
              </a:buClr>
              <a:buFont typeface="Trebuchet MS" panose="020B0603020202020204" pitchFamily="34" charset="0"/>
              <a:buChar char="•"/>
            </a:pPr>
            <a:r>
              <a:rPr lang="de-AT" sz="2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Analysis</a:t>
            </a:r>
          </a:p>
          <a:p>
            <a:pPr marL="671508" lvl="1" indent="-214308">
              <a:buClr>
                <a:schemeClr val="accent1"/>
              </a:buClr>
              <a:buFont typeface="Trebuchet MS" panose="020B0603020202020204" pitchFamily="34" charset="0"/>
              <a:buChar char="•"/>
            </a:pPr>
            <a:r>
              <a:rPr lang="de-AT" sz="2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Validation </a:t>
            </a:r>
            <a:r>
              <a:rPr lang="de-AT" sz="25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sites</a:t>
            </a:r>
            <a:r>
              <a:rPr lang="de-AT" sz="2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Output </a:t>
            </a:r>
            <a:r>
              <a:rPr lang="de-AT" sz="25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files</a:t>
            </a:r>
            <a:r>
              <a:rPr lang="de-AT" sz="2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Models</a:t>
            </a:r>
          </a:p>
          <a:p>
            <a:pPr marL="671508" lvl="1" indent="-214308">
              <a:buClr>
                <a:schemeClr val="accent1"/>
              </a:buClr>
              <a:buFont typeface="Trebuchet MS" panose="020B0603020202020204" pitchFamily="34" charset="0"/>
              <a:buChar char="•"/>
            </a:pPr>
            <a:r>
              <a:rPr lang="de-AT" sz="25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r>
              <a:rPr lang="de-AT" sz="2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25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AT" sz="25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2500" dirty="0" err="1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statistics</a:t>
            </a:r>
            <a:endParaRPr lang="de-AT" sz="25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4308" indent="-214308">
              <a:buClr>
                <a:schemeClr val="accent1"/>
              </a:buClr>
              <a:buFont typeface="Trebuchet MS" panose="020B0603020202020204" pitchFamily="34" charset="0"/>
              <a:buChar char="•"/>
            </a:pPr>
            <a:r>
              <a:rPr lang="de-AT" sz="2500" dirty="0" err="1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Conclusions</a:t>
            </a:r>
            <a:r>
              <a:rPr lang="de-AT" sz="25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2500" dirty="0" err="1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AT" sz="25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2500" dirty="0" err="1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further</a:t>
            </a:r>
            <a:r>
              <a:rPr lang="de-AT" sz="25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2500" dirty="0" err="1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</a:t>
            </a:r>
            <a:endParaRPr lang="de-AT" sz="25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sp>
        <p:nvSpPr>
          <p:cNvPr id="7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20</a:t>
            </a:fld>
            <a:endParaRPr lang="de-AT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Conclusions</a:t>
            </a:r>
            <a:endParaRPr lang="de-AT" sz="4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1919" y="2117905"/>
            <a:ext cx="8504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notable agreement between the TUW regional model and the CODE model, used as a reference 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differences up to 5 TECU)</a:t>
            </a:r>
            <a:endParaRPr lang="en-US" sz="2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4308" indent="-21430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useful model to provide </a:t>
            </a:r>
            <a:r>
              <a:rPr lang="en-US" sz="2000" dirty="0" err="1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ionospheric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information for single-frequency GNSS users in the European mid-latitude region</a:t>
            </a:r>
            <a:endParaRPr lang="en-US" sz="2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01918" y="3217000"/>
            <a:ext cx="7218720" cy="99546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Further </a:t>
            </a:r>
            <a:r>
              <a:rPr lang="de-AT" sz="4000" dirty="0" err="1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</a:t>
            </a:r>
            <a:endParaRPr lang="de-AT" sz="4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373956" y="4211963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01918" y="4267492"/>
            <a:ext cx="86420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Increased amount of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multiGNSS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observations 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existing 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processing included</a:t>
            </a:r>
          </a:p>
          <a:p>
            <a:pPr lvl="1">
              <a:buClr>
                <a:schemeClr val="accent1"/>
              </a:buClr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First results after September 2019 (for Q3)</a:t>
            </a:r>
            <a:endParaRPr lang="en-US" sz="2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4308" indent="-21430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Analyze model 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performance including other satellite 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systems</a:t>
            </a:r>
          </a:p>
          <a:p>
            <a:pPr marL="214308" indent="-21430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 for stations from other networks (</a:t>
            </a:r>
            <a:r>
              <a:rPr lang="en-US" sz="2000" dirty="0" err="1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eg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EUREF) to improve model performance on map boundaries</a:t>
            </a:r>
          </a:p>
          <a:p>
            <a:pPr marL="214308" indent="-21430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Looking for the next year’s Consortium contract with GSA</a:t>
            </a:r>
          </a:p>
          <a:p>
            <a:pPr marL="214308" indent="-21430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 if our results still match GSA KPIs for this work package</a:t>
            </a:r>
            <a:endParaRPr lang="en-US" sz="2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4308" indent="-214308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AT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Thank</a:t>
            </a:r>
            <a:r>
              <a:rPr lang="de-AT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e-AT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AT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de-AT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attention</a:t>
            </a:r>
            <a:r>
              <a:rPr lang="de-AT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  <a:endParaRPr lang="de-AT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21</a:t>
            </a:fld>
            <a:endParaRPr lang="de-AT"/>
          </a:p>
        </p:txBody>
      </p:sp>
      <p:pic>
        <p:nvPicPr>
          <p:cNvPr id="6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81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3</a:t>
            </a:fld>
            <a:endParaRPr lang="de-AT"/>
          </a:p>
        </p:txBody>
      </p:sp>
      <p:graphicFrame>
        <p:nvGraphicFramePr>
          <p:cNvPr id="6" name="Espace réservé du contenu 6">
            <a:extLst>
              <a:ext uri="{FF2B5EF4-FFF2-40B4-BE49-F238E27FC236}">
                <a16:creationId xmlns:a16="http://schemas.microsoft.com/office/drawing/2014/main" id="{EF975710-AA5F-4D4C-A7D4-B339B90715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239195"/>
              </p:ext>
            </p:extLst>
          </p:nvPr>
        </p:nvGraphicFramePr>
        <p:xfrm>
          <a:off x="5583678" y="2247090"/>
          <a:ext cx="2843760" cy="3684552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573608">
                  <a:extLst>
                    <a:ext uri="{9D8B030D-6E8A-4147-A177-3AD203B41FA5}">
                      <a16:colId xmlns:a16="http://schemas.microsoft.com/office/drawing/2014/main" val="3758253116"/>
                    </a:ext>
                  </a:extLst>
                </a:gridCol>
                <a:gridCol w="846466">
                  <a:extLst>
                    <a:ext uri="{9D8B030D-6E8A-4147-A177-3AD203B41FA5}">
                      <a16:colId xmlns:a16="http://schemas.microsoft.com/office/drawing/2014/main" val="3481809240"/>
                    </a:ext>
                  </a:extLst>
                </a:gridCol>
                <a:gridCol w="423686">
                  <a:extLst>
                    <a:ext uri="{9D8B030D-6E8A-4147-A177-3AD203B41FA5}">
                      <a16:colId xmlns:a16="http://schemas.microsoft.com/office/drawing/2014/main" val="3493975703"/>
                    </a:ext>
                  </a:extLst>
                </a:gridCol>
              </a:tblGrid>
              <a:tr h="43774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strike="noStrike" kern="1200" baseline="0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WP Technical coordination 	 </a:t>
                      </a:r>
                      <a:endParaRPr lang="en-GB" sz="1500" b="0" i="0" u="none" strike="noStrike" kern="1200" baseline="0" noProof="0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722621"/>
                  </a:ext>
                </a:extLst>
              </a:tr>
              <a:tr h="523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strike="noStrike" kern="1200" baseline="0" noProof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Norvegian</a:t>
                      </a:r>
                      <a:r>
                        <a:rPr lang="en-GB" sz="1500" u="none" strike="noStrike" kern="1200" baseline="0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Mapping Authority</a:t>
                      </a:r>
                      <a:endParaRPr lang="en-GB" sz="1500" b="0" i="0" u="none" strike="noStrike" kern="1200" baseline="0" noProof="0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strike="noStrike" kern="1200" baseline="0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NMA</a:t>
                      </a:r>
                      <a:endParaRPr lang="en-GB" sz="1500" b="0" i="0" u="none" strike="noStrike" kern="1200" baseline="0" noProof="0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u="none" strike="noStrike" kern="1200" baseline="0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</a:t>
                      </a:r>
                      <a:endParaRPr lang="en-GB" sz="1500" noProof="0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321547"/>
                  </a:ext>
                </a:extLst>
              </a:tr>
              <a:tr h="46597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strike="noStrike" kern="1200" baseline="0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WP Participants</a:t>
                      </a:r>
                      <a:endParaRPr lang="en-GB" sz="1500" b="1" i="0" u="none" strike="noStrike" kern="1200" baseline="0" noProof="0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GB" sz="1500" noProof="0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GB" sz="1500" noProof="0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659476420"/>
                  </a:ext>
                </a:extLst>
              </a:tr>
              <a:tr h="758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strike="noStrike" kern="1200" baseline="0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 Wien (Technical University of Vienna)</a:t>
                      </a:r>
                      <a:endParaRPr lang="en-GB" sz="1500" b="0" i="0" u="none" strike="noStrike" kern="1200" baseline="0" noProof="0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strike="noStrike" kern="1200" baseline="0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TUV</a:t>
                      </a:r>
                    </a:p>
                  </a:txBody>
                  <a:tcPr marL="51435" marR="51435" marT="25718" marB="2571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u="none" strike="noStrike" kern="1200" baseline="0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 </a:t>
                      </a:r>
                      <a:endParaRPr lang="en-GB" sz="1500" noProof="0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779055"/>
                  </a:ext>
                </a:extLst>
              </a:tr>
              <a:tr h="433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strike="noStrike" kern="1200" baseline="0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University of Porto</a:t>
                      </a:r>
                      <a:endParaRPr lang="en-GB" sz="1500" b="0" i="0" u="none" strike="noStrike" kern="1200" baseline="0" noProof="0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strike="noStrike" kern="1200" baseline="0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FCUP</a:t>
                      </a:r>
                      <a:endParaRPr lang="en-GB" sz="1500" b="0" i="0" u="none" strike="noStrike" kern="1200" baseline="0" noProof="0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PT</a:t>
                      </a:r>
                    </a:p>
                  </a:txBody>
                  <a:tcPr marL="51435" marR="51435" marT="25718" marB="25718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901731"/>
                  </a:ext>
                </a:extLst>
              </a:tr>
              <a:tr h="993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strike="noStrike" kern="1200" baseline="0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Space Research Centre, Polish Academy of Sciences </a:t>
                      </a:r>
                      <a:endParaRPr lang="en-GB" sz="1500" b="0" i="0" u="none" strike="noStrike" kern="1200" baseline="0" noProof="0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strike="noStrike" kern="1200" baseline="0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SRC/CBK</a:t>
                      </a:r>
                    </a:p>
                    <a:p>
                      <a:endParaRPr lang="en-GB" sz="1500" noProof="0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u="none" strike="noStrike" kern="1200" baseline="0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</a:t>
                      </a:r>
                      <a:endParaRPr lang="en-GB" sz="1500" noProof="0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595144"/>
                  </a:ext>
                </a:extLst>
              </a:tr>
            </a:tbl>
          </a:graphicData>
        </a:graphic>
      </p:graphicFrame>
      <p:sp>
        <p:nvSpPr>
          <p:cNvPr id="7" name="Inhaltsplatzhalter 2"/>
          <p:cNvSpPr txBox="1">
            <a:spLocks/>
          </p:cNvSpPr>
          <p:nvPr/>
        </p:nvSpPr>
        <p:spPr>
          <a:xfrm>
            <a:off x="501917" y="2247090"/>
            <a:ext cx="4614831" cy="37981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/>
              </a:buClr>
            </a:pPr>
            <a:r>
              <a:rPr lang="de-AT" sz="2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Partnership</a:t>
            </a:r>
            <a:r>
              <a:rPr lang="de-AT" sz="2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de-AT" sz="2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AT" sz="2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GRC (Galileo Reference </a:t>
            </a:r>
            <a:r>
              <a:rPr lang="de-AT" sz="2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Centre</a:t>
            </a:r>
            <a:r>
              <a:rPr lang="de-AT" sz="2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MS </a:t>
            </a:r>
            <a:r>
              <a:rPr lang="de-AT" sz="2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Consortium</a:t>
            </a:r>
            <a:r>
              <a:rPr lang="de-AT" sz="2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2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established</a:t>
            </a:r>
            <a:r>
              <a:rPr lang="de-AT" sz="2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2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de-AT" sz="2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2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AT" sz="2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GSA (European GNSS Agency)</a:t>
            </a:r>
          </a:p>
          <a:p>
            <a:pPr algn="just">
              <a:buClr>
                <a:schemeClr val="accent1"/>
              </a:buClr>
            </a:pPr>
            <a:r>
              <a:rPr lang="de-AT" sz="2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Aim</a:t>
            </a:r>
            <a:r>
              <a:rPr lang="de-AT" sz="2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2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AT" sz="2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2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AT" sz="2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WP:</a:t>
            </a:r>
          </a:p>
          <a:p>
            <a:pPr lvl="1" algn="just">
              <a:buClr>
                <a:schemeClr val="accent1"/>
              </a:buClr>
            </a:pP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study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analyze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performance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NeQuick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ionospheric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different latitudinal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regions</a:t>
            </a:r>
            <a:endParaRPr lang="de-AT" sz="18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20000"/>
              </a:lnSpc>
              <a:buClr>
                <a:schemeClr val="accent1"/>
              </a:buClr>
            </a:pP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Comparison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GPS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Klobuchar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</a:t>
            </a:r>
            <a:endParaRPr lang="de-AT" sz="18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20000"/>
              </a:lnSpc>
              <a:buClr>
                <a:schemeClr val="accent1"/>
              </a:buClr>
            </a:pP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Evaluation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based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on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stations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three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latitude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regions</a:t>
            </a:r>
            <a:endParaRPr lang="de-AT" sz="18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Motivation</a:t>
            </a: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cxnSp>
        <p:nvCxnSpPr>
          <p:cNvPr id="13" name="Gerader Verbinder 12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4</a:t>
            </a:fld>
            <a:endParaRPr lang="de-AT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01917" y="3093396"/>
            <a:ext cx="3468950" cy="27232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High latitudes (above 55° north)</a:t>
            </a:r>
          </a:p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Central European latitudes (TUW region)</a:t>
            </a:r>
          </a:p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Azores and equatorial region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Motivation</a:t>
            </a: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pic>
        <p:nvPicPr>
          <p:cNvPr id="8" name="Picture 2" descr="File:NeQuick 5zones.png">
            <a:extLst>
              <a:ext uri="{FF2B5EF4-FFF2-40B4-BE49-F238E27FC236}">
                <a16:creationId xmlns:a16="http://schemas.microsoft.com/office/drawing/2014/main" id="{77A54221-9A9C-4D36-B9DB-097FEA43A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253" y="2346723"/>
            <a:ext cx="4561526" cy="34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4">
            <a:extLst>
              <a:ext uri="{FF2B5EF4-FFF2-40B4-BE49-F238E27FC236}">
                <a16:creationId xmlns:a16="http://schemas.microsoft.com/office/drawing/2014/main" id="{F941B1F9-0B74-4854-92E6-CF36B2A1E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817" y="3440472"/>
            <a:ext cx="760583" cy="288084"/>
          </a:xfrm>
          <a:prstGeom prst="rect">
            <a:avLst/>
          </a:prstGeom>
        </p:spPr>
      </p:pic>
      <p:pic>
        <p:nvPicPr>
          <p:cNvPr id="13" name="Bilde 5">
            <a:extLst>
              <a:ext uri="{FF2B5EF4-FFF2-40B4-BE49-F238E27FC236}">
                <a16:creationId xmlns:a16="http://schemas.microsoft.com/office/drawing/2014/main" id="{1DA942E8-8FDB-4ADE-B90A-94E7902AE4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39" y="2828984"/>
            <a:ext cx="578431" cy="459292"/>
          </a:xfrm>
          <a:prstGeom prst="rect">
            <a:avLst/>
          </a:prstGeom>
        </p:spPr>
      </p:pic>
      <p:pic>
        <p:nvPicPr>
          <p:cNvPr id="14" name="Bilde 6">
            <a:extLst>
              <a:ext uri="{FF2B5EF4-FFF2-40B4-BE49-F238E27FC236}">
                <a16:creationId xmlns:a16="http://schemas.microsoft.com/office/drawing/2014/main" id="{F0A1009E-4E9E-42E1-8C38-A88416F66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230" y="4111295"/>
            <a:ext cx="1305487" cy="281682"/>
          </a:xfrm>
          <a:prstGeom prst="rect">
            <a:avLst/>
          </a:prstGeom>
        </p:spPr>
      </p:pic>
      <p:cxnSp>
        <p:nvCxnSpPr>
          <p:cNvPr id="15" name="Gerader Verbinder 14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5</a:t>
            </a:fld>
            <a:endParaRPr lang="de-AT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01916" y="2231320"/>
            <a:ext cx="4092895" cy="39292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8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Network: </a:t>
            </a:r>
            <a:r>
              <a:rPr lang="en-GB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35 permanent ground stations</a:t>
            </a:r>
          </a:p>
          <a:p>
            <a:pPr>
              <a:spcBef>
                <a:spcPts val="450"/>
              </a:spcBef>
              <a:buClr>
                <a:schemeClr val="accent1"/>
              </a:buClr>
            </a:pPr>
            <a:r>
              <a:rPr lang="en-GB" sz="18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Start </a:t>
            </a:r>
            <a:r>
              <a:rPr lang="en-GB" sz="18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DoY</a:t>
            </a:r>
            <a:r>
              <a:rPr lang="en-GB" sz="18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n-GB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274 (2018)</a:t>
            </a:r>
          </a:p>
          <a:p>
            <a:pPr>
              <a:spcBef>
                <a:spcPts val="450"/>
              </a:spcBef>
              <a:buClr>
                <a:schemeClr val="accent1"/>
              </a:buClr>
            </a:pPr>
            <a:r>
              <a:rPr lang="en-GB" sz="18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Grid size:</a:t>
            </a:r>
            <a:r>
              <a:rPr lang="en-GB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0.5°x 0.5°</a:t>
            </a:r>
          </a:p>
          <a:p>
            <a:pPr>
              <a:spcBef>
                <a:spcPts val="450"/>
              </a:spcBef>
              <a:buClr>
                <a:schemeClr val="accent1"/>
              </a:buClr>
            </a:pPr>
            <a:r>
              <a:rPr lang="en-GB" sz="18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Coverage: </a:t>
            </a:r>
            <a:r>
              <a:rPr lang="en-GB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+30° to +65° </a:t>
            </a:r>
            <a:r>
              <a:rPr lang="en-GB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lat</a:t>
            </a:r>
            <a:r>
              <a:rPr lang="en-GB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      -15° to +45° </a:t>
            </a:r>
            <a:r>
              <a:rPr lang="en-GB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</a:t>
            </a:r>
            <a:endParaRPr lang="de-AT" sz="18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450"/>
              </a:spcBef>
              <a:buClr>
                <a:schemeClr val="accent1"/>
              </a:buClr>
            </a:pPr>
            <a:r>
              <a:rPr lang="en-GB" sz="18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Temporal resolution:</a:t>
            </a:r>
            <a:r>
              <a:rPr lang="en-GB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1h (25 maps in file)</a:t>
            </a:r>
          </a:p>
          <a:p>
            <a:pPr>
              <a:spcBef>
                <a:spcPts val="450"/>
              </a:spcBef>
              <a:buClr>
                <a:schemeClr val="accent1"/>
              </a:buClr>
            </a:pPr>
            <a:r>
              <a:rPr lang="en-GB" sz="18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Observation type: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geometry-free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zero-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difference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code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carrier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</a:t>
            </a:r>
            <a:endParaRPr lang="de-AT" sz="18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450"/>
              </a:spcBef>
              <a:buClr>
                <a:schemeClr val="accent1"/>
              </a:buClr>
            </a:pPr>
            <a:r>
              <a:rPr lang="de-AT" sz="18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Sat.system</a:t>
            </a:r>
            <a:r>
              <a:rPr lang="de-AT" sz="18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GPS+Galileo</a:t>
            </a:r>
            <a:endParaRPr lang="de-AT" sz="18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450"/>
              </a:spcBef>
              <a:buClr>
                <a:schemeClr val="accent1"/>
              </a:buClr>
            </a:pPr>
            <a:r>
              <a:rPr lang="de-AT" sz="18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Integrated </a:t>
            </a:r>
            <a:r>
              <a:rPr lang="de-AT" sz="18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electron</a:t>
            </a:r>
            <a:r>
              <a:rPr lang="de-AT" sz="18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b="1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density</a:t>
            </a:r>
            <a:r>
              <a:rPr lang="de-AT" sz="18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Described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spherical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harmonics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degree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6)</a:t>
            </a:r>
          </a:p>
          <a:p>
            <a:pPr>
              <a:spcBef>
                <a:spcPts val="450"/>
              </a:spcBef>
              <a:buClr>
                <a:schemeClr val="accent1"/>
              </a:buClr>
            </a:pPr>
            <a:r>
              <a:rPr lang="de-AT" sz="1800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Software: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8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Bernese</a:t>
            </a:r>
            <a:r>
              <a:rPr lang="de-AT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v.5.2</a:t>
            </a:r>
          </a:p>
          <a:p>
            <a:pPr lvl="1">
              <a:spcBef>
                <a:spcPts val="450"/>
              </a:spcBef>
              <a:buClr>
                <a:schemeClr val="accent1"/>
              </a:buClr>
            </a:pPr>
            <a:r>
              <a:rPr lang="de-AT" sz="16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(Post-</a:t>
            </a:r>
            <a:r>
              <a:rPr lang="de-AT" sz="16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processing</a:t>
            </a:r>
            <a:r>
              <a:rPr lang="de-AT" sz="16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</a:t>
            </a:r>
            <a:r>
              <a:rPr lang="de-AT" sz="16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>
              <a:spcBef>
                <a:spcPts val="450"/>
              </a:spcBef>
              <a:buClr>
                <a:schemeClr val="accent1"/>
              </a:buClr>
            </a:pPr>
            <a:endParaRPr lang="de-AT" sz="18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Clr>
                <a:schemeClr val="accent1"/>
              </a:buClr>
            </a:pPr>
            <a:endParaRPr lang="de-AT" sz="18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Methodology</a:t>
            </a:r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Model </a:t>
            </a:r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overview</a:t>
            </a:r>
            <a:endParaRPr lang="de-AT" sz="4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nhaltsplatzhalter 3">
            <a:extLst>
              <a:ext uri="{FF2B5EF4-FFF2-40B4-BE49-F238E27FC236}">
                <a16:creationId xmlns:a16="http://schemas.microsoft.com/office/drawing/2014/main" id="{E6A4D2EF-5EFB-4D99-AFA3-4D412D7267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0" r="24715"/>
          <a:stretch/>
        </p:blipFill>
        <p:spPr>
          <a:xfrm>
            <a:off x="4594811" y="2230819"/>
            <a:ext cx="3921084" cy="37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r="25369" b="7500"/>
          <a:stretch/>
        </p:blipFill>
        <p:spPr bwMode="auto">
          <a:xfrm>
            <a:off x="4615725" y="2230318"/>
            <a:ext cx="3877980" cy="35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6028289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Starting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DoY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more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Galileo </a:t>
            </a:r>
            <a:r>
              <a:rPr lang="de-AT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data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: 182 (2019)</a:t>
            </a:r>
          </a:p>
          <a:p>
            <a:pPr algn="ctr"/>
            <a:r>
              <a:rPr lang="de-A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(Galileo </a:t>
            </a:r>
            <a:r>
              <a:rPr lang="de-AT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contribution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increased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5 </a:t>
            </a:r>
            <a:r>
              <a:rPr lang="de-AT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19 </a:t>
            </a:r>
            <a:r>
              <a:rPr lang="de-AT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stations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de-AT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Quarter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3 </a:t>
            </a:r>
            <a:r>
              <a:rPr lang="de-AT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to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de-AT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be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de-AT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analyzed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after Sept 2019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0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9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6</a:t>
            </a:fld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 txBox="1">
                <a:spLocks/>
              </p:cNvSpPr>
              <p:nvPr/>
            </p:nvSpPr>
            <p:spPr>
              <a:xfrm>
                <a:off x="501916" y="2231320"/>
                <a:ext cx="8166274" cy="444185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450"/>
                  </a:spcBef>
                  <a:buNone/>
                </a:pPr>
                <a:r>
                  <a:rPr lang="en-GB" sz="1800" b="1" dirty="0">
                    <a:solidFill>
                      <a:schemeClr val="tx2">
                        <a:lumMod val="2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MSLM (Modified Single-Layer Model)</a:t>
                </a:r>
              </a:p>
              <a:p>
                <a:pPr marL="0" indent="0" algn="just">
                  <a:spcBef>
                    <a:spcPts val="450"/>
                  </a:spcBef>
                  <a:spcAft>
                    <a:spcPts val="900"/>
                  </a:spcAft>
                  <a:buNone/>
                </a:pPr>
                <a:r>
                  <a:rPr lang="en-GB" sz="1800" dirty="0">
                    <a:solidFill>
                      <a:schemeClr val="tx2">
                        <a:lumMod val="2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All free electrons are concentrated in a shell of infinitesimal thickness at an effective height H (height of maximum electron density at the F2 peak and ranges from 350 km to 450 km.</a:t>
                </a:r>
              </a:p>
              <a:p>
                <a:pPr marL="0" indent="0">
                  <a:spcBef>
                    <a:spcPts val="45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𝑰</m:t>
                          </m:r>
                        </m:sub>
                      </m:sSub>
                      <m:d>
                        <m:dPr>
                          <m:ctrlP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</m:d>
                      <m:r>
                        <a:rPr lang="en-GB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sSub>
                            <m:sSubPr>
                              <m:ctrlP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𝑽</m:t>
                              </m:r>
                            </m:sub>
                          </m:sSub>
                        </m:den>
                      </m:f>
                      <m:r>
                        <a:rPr lang="en-GB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𝒛</m:t>
                              </m:r>
                              <m: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800" b="1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spcBef>
                    <a:spcPts val="45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</m:fName>
                        <m:e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func>
                      <m:r>
                        <a:rPr lang="en-GB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num>
                        <m:den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𝑯</m:t>
                          </m:r>
                        </m:den>
                      </m:f>
                      <m:func>
                        <m:funcPr>
                          <m:ctrlP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𝜶</m:t>
                              </m:r>
                              <m: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𝒛</m:t>
                              </m:r>
                            </m:e>
                          </m:d>
                        </m:e>
                      </m:func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𝑤h𝑒𝑟𝑒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GB" sz="1800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GB" sz="1800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1800" b="0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en-GB" sz="1800" b="0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𝑧𝑒𝑛𝑖𝑡h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𝑑𝑖𝑠𝑡𝑎𝑛𝑐𝑒𝑠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𝑎𝑡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𝑡h𝑒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h𝑒𝑖𝑔h𝑡𝑠</m:t>
                    </m:r>
                  </m:oMath>
                </a14:m>
                <a:r>
                  <a:rPr lang="en-GB" sz="1800" dirty="0">
                    <a:solidFill>
                      <a:schemeClr val="tx2">
                        <a:lumMod val="2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de-AT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endParaRPr lang="de-AT" sz="1800" i="1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chemeClr val="tx2">
                        <a:lumMod val="2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𝑡h𝑒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𝑠𝑡𝑎𝑡𝑖𝑜𝑛</m:t>
                    </m:r>
                  </m:oMath>
                </a14:m>
                <a:r>
                  <a:rPr lang="en-GB" sz="1800" i="1" dirty="0">
                    <a:solidFill>
                      <a:schemeClr val="tx2">
                        <a:lumMod val="2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𝑎𝑛𝑑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𝑜𝑓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𝑡h𝑒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𝑠𝑖𝑛𝑔𝑙𝑒</m:t>
                    </m:r>
                  </m:oMath>
                </a14:m>
                <a:r>
                  <a:rPr lang="en-GB" sz="1800" i="1" dirty="0">
                    <a:solidFill>
                      <a:schemeClr val="tx2">
                        <a:lumMod val="2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𝑙𝑎𝑦𝑒𝑟</m:t>
                    </m:r>
                  </m:oMath>
                </a14:m>
                <a:endParaRPr lang="en-GB" sz="1800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……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𝑚𝑒𝑎𝑛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𝑅𝑎𝑑𝑖𝑢𝑠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𝑜𝑓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𝑡h𝑒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𝐸𝑎𝑟𝑡h</m:t>
                      </m:r>
                    </m:oMath>
                  </m:oMathPara>
                </a14:m>
                <a:r>
                  <a:rPr lang="en-GB" sz="1800" i="1" dirty="0">
                    <a:solidFill>
                      <a:schemeClr val="tx2">
                        <a:lumMod val="2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/>
                </a:r>
                <a:br>
                  <a:rPr lang="en-GB" sz="1800" i="1" dirty="0">
                    <a:solidFill>
                      <a:schemeClr val="tx2">
                        <a:lumMod val="2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h𝑒𝑖𝑔h𝑡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𝑜𝑓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𝑡h𝑒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𝑠𝑖𝑛𝑔𝑙𝑒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𝑙𝑎𝑦𝑒𝑟</m:t>
                    </m:r>
                  </m:oMath>
                </a14:m>
                <a:r>
                  <a:rPr lang="en-GB" sz="1800" i="1" dirty="0">
                    <a:solidFill>
                      <a:schemeClr val="tx2">
                        <a:lumMod val="2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𝑎𝑏𝑜𝑣𝑒</m:t>
                    </m:r>
                  </m:oMath>
                </a14:m>
                <a:endParaRPr lang="de-AT" sz="1800" i="1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AT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𝑡h𝑒</m:t>
                      </m:r>
                      <m:r>
                        <a:rPr lang="de-AT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𝐸𝑎𝑟𝑡</m:t>
                      </m:r>
                      <m:sSup>
                        <m:sSupPr>
                          <m:ctrlPr>
                            <a:rPr lang="en-GB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800" b="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p>
                          <m:r>
                            <a:rPr lang="en-GB" sz="1800" b="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𝑠𝑢𝑟𝑓𝑎𝑐𝑒</m:t>
                      </m:r>
                      <m:r>
                        <a:rPr lang="de-AT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450</m:t>
                      </m:r>
                      <m:r>
                        <a:rPr lang="en-GB" sz="1800" b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en-GB" sz="1800" b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……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𝑐𝑜𝑟𝑟𝑒𝑐𝑡𝑖𝑜𝑛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1800" b="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𝑓𝑎𝑐𝑡𝑜𝑟</m:t>
                      </m:r>
                    </m:oMath>
                  </m:oMathPara>
                </a14:m>
                <a:endParaRPr lang="en-GB" sz="1800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>
                  <a:spcBef>
                    <a:spcPts val="450"/>
                  </a:spcBef>
                  <a:buClr>
                    <a:schemeClr val="bg2"/>
                  </a:buClr>
                </a:pPr>
                <a:endParaRPr lang="de-AT" sz="1800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just">
                  <a:buClr>
                    <a:schemeClr val="bg2"/>
                  </a:buClr>
                </a:pPr>
                <a:endParaRPr lang="de-AT" sz="1800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6" y="2231320"/>
                <a:ext cx="8166274" cy="4441854"/>
              </a:xfrm>
              <a:prstGeom prst="rect">
                <a:avLst/>
              </a:prstGeom>
              <a:blipFill>
                <a:blip r:embed="rId2"/>
                <a:stretch>
                  <a:fillRect l="-597" t="-1235" r="-59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Methodology</a:t>
            </a:r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Mapping </a:t>
            </a:r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function</a:t>
            </a:r>
            <a:endParaRPr lang="de-AT" sz="4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8E57312-B860-4407-B9E1-7ABBE9735D78}"/>
              </a:ext>
            </a:extLst>
          </p:cNvPr>
          <p:cNvGrpSpPr>
            <a:grpSpLocks noChangeAspect="1"/>
          </p:cNvGrpSpPr>
          <p:nvPr/>
        </p:nvGrpSpPr>
        <p:grpSpPr>
          <a:xfrm>
            <a:off x="4965971" y="3222153"/>
            <a:ext cx="3702219" cy="3283178"/>
            <a:chOff x="4212002" y="2352985"/>
            <a:chExt cx="4307796" cy="3625626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DD52DEAE-6901-424B-A00B-4180CC6BB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2002" y="2352985"/>
              <a:ext cx="4307796" cy="3345226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25C62E15-7BBA-4EEC-9F53-72D3DCC07F3E}"/>
                </a:ext>
              </a:extLst>
            </p:cNvPr>
            <p:cNvSpPr txBox="1"/>
            <p:nvPr/>
          </p:nvSpPr>
          <p:spPr>
            <a:xfrm>
              <a:off x="5487234" y="5698211"/>
              <a:ext cx="1518653" cy="280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tx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Single-layer model</a:t>
              </a:r>
              <a:endParaRPr lang="en-AT" sz="105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7</a:t>
            </a:fld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 txBox="1">
                <a:spLocks/>
              </p:cNvSpPr>
              <p:nvPr/>
            </p:nvSpPr>
            <p:spPr>
              <a:xfrm>
                <a:off x="501916" y="2231320"/>
                <a:ext cx="8166274" cy="444185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450"/>
                  </a:spcBef>
                  <a:spcAft>
                    <a:spcPts val="900"/>
                  </a:spcAft>
                  <a:buNone/>
                </a:pPr>
                <a:r>
                  <a:rPr lang="en-GB" sz="1800" b="1" dirty="0">
                    <a:solidFill>
                      <a:schemeClr val="tx2">
                        <a:lumMod val="2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Geometry-free linear combination (L4)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𝑳</m:t>
                          </m:r>
                        </m:e>
                        <m:sub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b>
                      </m:sSub>
                      <m:r>
                        <a:rPr lang="en-GB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d>
                        <m:dPr>
                          <m:ctrlP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GB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GB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GB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GB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GB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GB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𝑰</m:t>
                          </m:r>
                        </m:sub>
                      </m:sSub>
                      <m:d>
                        <m:dPr>
                          <m:ctrlP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</m:d>
                      <m:r>
                        <a:rPr lang="en-GB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d>
                        <m:dPr>
                          <m:ctrlP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𝜷</m:t>
                          </m:r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e>
                      </m:d>
                      <m:r>
                        <a:rPr lang="en-GB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GB" sz="18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b>
                      </m:sSub>
                      <m:r>
                        <a:rPr lang="en-GB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=+</m:t>
                      </m:r>
                      <m:r>
                        <a:rPr lang="en-GB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d>
                        <m:dPr>
                          <m:ctrlP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GB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GB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GB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GB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GB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GB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𝑰</m:t>
                          </m:r>
                        </m:sub>
                      </m:sSub>
                      <m:d>
                        <m:dPr>
                          <m:ctrlP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</m:d>
                      <m:r>
                        <a:rPr lang="en-GB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d>
                        <m:dPr>
                          <m:ctrlP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𝜷</m:t>
                          </m:r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e>
                      </m:d>
                      <m:r>
                        <a:rPr lang="en-GB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b>
                      </m:sSub>
                      <m:r>
                        <a:rPr lang="en-GB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</m:t>
                      </m:r>
                      <m:r>
                        <a:rPr lang="en-GB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𝑤h𝑒𝑟𝑒</m:t>
                      </m:r>
                    </m:oMath>
                  </m:oMathPara>
                </a14:m>
                <a:endParaRPr lang="en-GB" sz="1800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……………….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𝑔𝑒𝑜𝑚𝑒𝑡𝑟𝑦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𝑓𝑟𝑒𝑒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𝑝h𝑎𝑠𝑒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𝑎𝑛𝑑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𝑐𝑜𝑑𝑒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𝑜𝑏𝑠𝑒𝑟𝑣𝑎𝑏𝑙𝑒𝑠</m:t>
                      </m:r>
                    </m:oMath>
                  </m:oMathPara>
                </a14:m>
                <a:endParaRPr lang="de-AT" sz="1800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1879600" indent="-1879600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8796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𝑖𝑛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𝑚𝑒𝑡𝑒𝑟𝑠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de-AT" sz="1800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……………….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𝑓𝑟𝑒𝑞𝑢𝑒𝑛𝑐𝑖𝑒𝑠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𝑎𝑠𝑠𝑜𝑐𝑖𝑎𝑡𝑒𝑑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𝑤𝑖𝑡h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𝑡h𝑒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𝑐𝑎𝑟𝑟𝑖𝑒𝑟𝑠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𝑎𝑛𝑑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AT" sz="1800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……………………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𝑐𝑜𝑛𝑠𝑡𝑎𝑛𝑡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(=4.03∗</m:t>
                      </m:r>
                      <m:sSup>
                        <m:sSup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17</m:t>
                          </m:r>
                        </m:sup>
                      </m:sSup>
                      <m:sSup>
                        <m:sSup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𝑚𝑠</m:t>
                          </m:r>
                        </m:e>
                        <m:sup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𝑇𝐸𝐶𝑈</m:t>
                          </m:r>
                        </m:e>
                        <m:sup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de-AT" sz="1800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……………….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𝑚𝑎𝑝𝑝𝑖𝑛𝑔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𝑓𝑢𝑛𝑐𝑡𝑖𝑜𝑛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𝑓𝑜𝑟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𝑧𝑒𝑛𝑖𝑡h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𝑑𝑖𝑠𝑡𝑎𝑛𝑐𝑒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de-AT" sz="1800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</m:d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…………….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𝑣𝑒𝑟𝑡𝑖𝑐𝑎𝑙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𝑇𝐸𝐶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𝑖𝑛</m:t>
                          </m:r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𝑇𝐸𝐶𝑈</m:t>
                          </m:r>
                        </m:e>
                      </m:d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𝑓𝑢𝑛𝑐𝑡𝑖𝑜𝑛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𝑜𝑓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𝑔𝑒𝑜𝑔𝑟𝑎𝑝h𝑖𝑐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𝑜𝑟</m:t>
                      </m:r>
                    </m:oMath>
                  </m:oMathPara>
                </a14:m>
                <a:endParaRPr lang="de-AT" sz="1800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1879600" indent="-18796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𝑔𝑒𝑜𝑚𝑎𝑔𝑛𝑒𝑡𝑖𝑐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𝑙𝑎𝑡𝑖𝑡𝑢𝑑𝑒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𝑎𝑛𝑑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𝑠𝑢𝑛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𝑓𝑖𝑥𝑒𝑑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𝑙𝑜𝑛𝑔𝑖𝑡𝑢𝑑𝑒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de-AT" sz="1800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..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𝑐𝑜𝑛𝑠𝑡𝑎𝑛𝑡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𝑏𝑖𝑎𝑠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𝑖𝑛</m:t>
                          </m:r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𝑚𝑒𝑡𝑒𝑟𝑠</m:t>
                          </m:r>
                        </m:e>
                      </m:d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𝑑𝑢𝑒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𝑡𝑜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𝑡h𝑒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𝑖𝑛𝑖𝑡𝑖𝑎𝑙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𝑝h𝑎𝑠𝑒</m:t>
                      </m:r>
                    </m:oMath>
                  </m:oMathPara>
                </a14:m>
                <a:endParaRPr lang="de-AT" sz="1800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1879600" indent="-18796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𝑎𝑚𝑏𝑖𝑔𝑢𝑖𝑡𝑖𝑒𝑠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𝑎𝑛𝑑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𝑤𝑖𝑡h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𝑡h𝑒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𝑐𝑜𝑟𝑟𝑒𝑠𝑝𝑜𝑛𝑑𝑖𝑛𝑔</m:t>
                      </m:r>
                    </m:oMath>
                  </m:oMathPara>
                </a14:m>
                <a:endParaRPr lang="de-AT" sz="1800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1879600" indent="-18796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𝑤𝑎𝑣𝑒𝑙𝑒𝑛𝑔𝑡h𝑠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𝑎𝑛𝑑</m:t>
                      </m:r>
                      <m:r>
                        <a:rPr lang="de-AT" sz="1800" i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de-AT" sz="1800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AT" sz="1800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6" y="2231320"/>
                <a:ext cx="8166274" cy="4441854"/>
              </a:xfrm>
              <a:prstGeom prst="rect">
                <a:avLst/>
              </a:prstGeom>
              <a:blipFill>
                <a:blip r:embed="rId2"/>
                <a:stretch>
                  <a:fillRect l="-597" t="-1235" b="-54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Methodology</a:t>
            </a:r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Linear </a:t>
            </a:r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combination</a:t>
            </a:r>
            <a:endParaRPr lang="de-AT" sz="4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8</a:t>
            </a:fld>
            <a:endParaRPr lang="de-AT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Methodology</a:t>
            </a:r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Processing </a:t>
            </a:r>
            <a:r>
              <a:rPr lang="de-AT" sz="4000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steps</a:t>
            </a:r>
            <a:endParaRPr lang="de-AT" sz="4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/>
          <p:cNvGrpSpPr/>
          <p:nvPr/>
        </p:nvGrpSpPr>
        <p:grpSpPr>
          <a:xfrm>
            <a:off x="437252" y="2045279"/>
            <a:ext cx="3231510" cy="4422196"/>
            <a:chOff x="657016" y="2283819"/>
            <a:chExt cx="2829950" cy="4422196"/>
          </a:xfrm>
        </p:grpSpPr>
        <p:sp>
          <p:nvSpPr>
            <p:cNvPr id="3" name="Freihandform 2"/>
            <p:cNvSpPr/>
            <p:nvPr/>
          </p:nvSpPr>
          <p:spPr>
            <a:xfrm>
              <a:off x="657016" y="2283819"/>
              <a:ext cx="2829950" cy="1052645"/>
            </a:xfrm>
            <a:custGeom>
              <a:avLst/>
              <a:gdLst>
                <a:gd name="connsiteX0" fmla="*/ 0 w 2812992"/>
                <a:gd name="connsiteY0" fmla="*/ 263161 h 1052645"/>
                <a:gd name="connsiteX1" fmla="*/ 2286670 w 2812992"/>
                <a:gd name="connsiteY1" fmla="*/ 263161 h 1052645"/>
                <a:gd name="connsiteX2" fmla="*/ 2286670 w 2812992"/>
                <a:gd name="connsiteY2" fmla="*/ 0 h 1052645"/>
                <a:gd name="connsiteX3" fmla="*/ 2812992 w 2812992"/>
                <a:gd name="connsiteY3" fmla="*/ 526323 h 1052645"/>
                <a:gd name="connsiteX4" fmla="*/ 2286670 w 2812992"/>
                <a:gd name="connsiteY4" fmla="*/ 1052645 h 1052645"/>
                <a:gd name="connsiteX5" fmla="*/ 2286670 w 2812992"/>
                <a:gd name="connsiteY5" fmla="*/ 789484 h 1052645"/>
                <a:gd name="connsiteX6" fmla="*/ 0 w 2812992"/>
                <a:gd name="connsiteY6" fmla="*/ 789484 h 1052645"/>
                <a:gd name="connsiteX7" fmla="*/ 0 w 2812992"/>
                <a:gd name="connsiteY7" fmla="*/ 263161 h 105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2992" h="1052645">
                  <a:moveTo>
                    <a:pt x="0" y="263161"/>
                  </a:moveTo>
                  <a:lnTo>
                    <a:pt x="2286670" y="263161"/>
                  </a:lnTo>
                  <a:lnTo>
                    <a:pt x="2286670" y="0"/>
                  </a:lnTo>
                  <a:lnTo>
                    <a:pt x="2812992" y="526323"/>
                  </a:lnTo>
                  <a:lnTo>
                    <a:pt x="2286670" y="1052645"/>
                  </a:lnTo>
                  <a:lnTo>
                    <a:pt x="2286670" y="789484"/>
                  </a:lnTo>
                  <a:lnTo>
                    <a:pt x="0" y="789484"/>
                  </a:lnTo>
                  <a:lnTo>
                    <a:pt x="0" y="26316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343171" rIns="517161" bIns="430268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b="0" u="sng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1. </a:t>
              </a:r>
              <a:r>
                <a:rPr lang="de-DE" sz="2200" b="0" u="sng" kern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Preparation</a:t>
              </a:r>
              <a:endParaRPr lang="de-DE" sz="2200" b="0" u="sng" kern="12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657016" y="3113739"/>
              <a:ext cx="2254678" cy="3592276"/>
            </a:xfrm>
            <a:custGeom>
              <a:avLst/>
              <a:gdLst>
                <a:gd name="connsiteX0" fmla="*/ 0 w 2226166"/>
                <a:gd name="connsiteY0" fmla="*/ 0 h 2027781"/>
                <a:gd name="connsiteX1" fmla="*/ 2226166 w 2226166"/>
                <a:gd name="connsiteY1" fmla="*/ 0 h 2027781"/>
                <a:gd name="connsiteX2" fmla="*/ 2226166 w 2226166"/>
                <a:gd name="connsiteY2" fmla="*/ 2027781 h 2027781"/>
                <a:gd name="connsiteX3" fmla="*/ 0 w 2226166"/>
                <a:gd name="connsiteY3" fmla="*/ 2027781 h 2027781"/>
                <a:gd name="connsiteX4" fmla="*/ 0 w 2226166"/>
                <a:gd name="connsiteY4" fmla="*/ 0 h 202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166" h="2027781">
                  <a:moveTo>
                    <a:pt x="0" y="0"/>
                  </a:moveTo>
                  <a:lnTo>
                    <a:pt x="2226166" y="0"/>
                  </a:lnTo>
                  <a:lnTo>
                    <a:pt x="2226166" y="2027781"/>
                  </a:lnTo>
                  <a:lnTo>
                    <a:pt x="0" y="20277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179388" lvl="0" indent="-179388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Extraction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of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447675" lvl="1" indent="-169863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clock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(*.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clk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</a:p>
            <a:p>
              <a:pPr marL="447675" lvl="1" indent="-169863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pole (*.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erp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)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and</a:t>
              </a:r>
              <a:endParaRPr lang="de-DE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47675" lvl="1" indent="-169863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kern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precise</a:t>
              </a:r>
              <a:r>
                <a:rPr lang="de-DE" sz="16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kern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orbit</a:t>
              </a:r>
              <a:r>
                <a:rPr lang="de-DE" sz="16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(*.sp3)</a:t>
              </a:r>
            </a:p>
            <a:p>
              <a:pPr marL="268288" lvl="1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</a:pP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information</a:t>
              </a:r>
              <a:endParaRPr lang="de-DE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79388" indent="-179388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Site </a:t>
              </a:r>
              <a:r>
                <a:rPr lang="de-DE" sz="1600" kern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coordinate</a:t>
              </a:r>
              <a:r>
                <a:rPr lang="de-DE" sz="16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kern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extrapolation</a:t>
              </a:r>
              <a:r>
                <a:rPr lang="de-DE" sz="16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kern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to</a:t>
              </a:r>
              <a:r>
                <a:rPr lang="de-DE" sz="16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kern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current</a:t>
              </a:r>
              <a:r>
                <a:rPr lang="de-DE" sz="16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kern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epoch</a:t>
              </a:r>
              <a:endParaRPr lang="de-DE" sz="1600" kern="12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064497" y="2307256"/>
            <a:ext cx="3186887" cy="4160219"/>
            <a:chOff x="2883184" y="2643154"/>
            <a:chExt cx="2809549" cy="4160219"/>
          </a:xfrm>
        </p:grpSpPr>
        <p:sp>
          <p:nvSpPr>
            <p:cNvPr id="6" name="Freihandform 5"/>
            <p:cNvSpPr/>
            <p:nvPr/>
          </p:nvSpPr>
          <p:spPr>
            <a:xfrm>
              <a:off x="2883184" y="2643154"/>
              <a:ext cx="2809549" cy="1052645"/>
            </a:xfrm>
            <a:custGeom>
              <a:avLst/>
              <a:gdLst>
                <a:gd name="connsiteX0" fmla="*/ 0 w 2750255"/>
                <a:gd name="connsiteY0" fmla="*/ 263161 h 1052645"/>
                <a:gd name="connsiteX1" fmla="*/ 2223933 w 2750255"/>
                <a:gd name="connsiteY1" fmla="*/ 263161 h 1052645"/>
                <a:gd name="connsiteX2" fmla="*/ 2223933 w 2750255"/>
                <a:gd name="connsiteY2" fmla="*/ 0 h 1052645"/>
                <a:gd name="connsiteX3" fmla="*/ 2750255 w 2750255"/>
                <a:gd name="connsiteY3" fmla="*/ 526323 h 1052645"/>
                <a:gd name="connsiteX4" fmla="*/ 2223933 w 2750255"/>
                <a:gd name="connsiteY4" fmla="*/ 1052645 h 1052645"/>
                <a:gd name="connsiteX5" fmla="*/ 2223933 w 2750255"/>
                <a:gd name="connsiteY5" fmla="*/ 789484 h 1052645"/>
                <a:gd name="connsiteX6" fmla="*/ 0 w 2750255"/>
                <a:gd name="connsiteY6" fmla="*/ 789484 h 1052645"/>
                <a:gd name="connsiteX7" fmla="*/ 0 w 2750255"/>
                <a:gd name="connsiteY7" fmla="*/ 263161 h 105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0255" h="1052645">
                  <a:moveTo>
                    <a:pt x="0" y="263161"/>
                  </a:moveTo>
                  <a:lnTo>
                    <a:pt x="2223933" y="263161"/>
                  </a:lnTo>
                  <a:lnTo>
                    <a:pt x="2223933" y="0"/>
                  </a:lnTo>
                  <a:lnTo>
                    <a:pt x="2750255" y="526323"/>
                  </a:lnTo>
                  <a:lnTo>
                    <a:pt x="2223933" y="1052645"/>
                  </a:lnTo>
                  <a:lnTo>
                    <a:pt x="2223933" y="789484"/>
                  </a:lnTo>
                  <a:lnTo>
                    <a:pt x="0" y="789484"/>
                  </a:lnTo>
                  <a:lnTo>
                    <a:pt x="0" y="26316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343171" rIns="517161" bIns="430268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b="0" u="sng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2. </a:t>
              </a:r>
              <a:r>
                <a:rPr lang="de-DE" sz="2200" b="0" u="sng" kern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Preprocessing</a:t>
              </a:r>
              <a:endParaRPr lang="de-DE" sz="2200" b="0" u="sng" kern="12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2883184" y="3464621"/>
              <a:ext cx="2226166" cy="3338752"/>
            </a:xfrm>
            <a:custGeom>
              <a:avLst/>
              <a:gdLst>
                <a:gd name="connsiteX0" fmla="*/ 0 w 2226166"/>
                <a:gd name="connsiteY0" fmla="*/ 0 h 2027781"/>
                <a:gd name="connsiteX1" fmla="*/ 2226166 w 2226166"/>
                <a:gd name="connsiteY1" fmla="*/ 0 h 2027781"/>
                <a:gd name="connsiteX2" fmla="*/ 2226166 w 2226166"/>
                <a:gd name="connsiteY2" fmla="*/ 2027781 h 2027781"/>
                <a:gd name="connsiteX3" fmla="*/ 0 w 2226166"/>
                <a:gd name="connsiteY3" fmla="*/ 2027781 h 2027781"/>
                <a:gd name="connsiteX4" fmla="*/ 0 w 2226166"/>
                <a:gd name="connsiteY4" fmla="*/ 0 h 202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166" h="2027781">
                  <a:moveTo>
                    <a:pt x="0" y="0"/>
                  </a:moveTo>
                  <a:lnTo>
                    <a:pt x="2226166" y="0"/>
                  </a:lnTo>
                  <a:lnTo>
                    <a:pt x="2226166" y="2027781"/>
                  </a:lnTo>
                  <a:lnTo>
                    <a:pt x="0" y="20277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179388" lvl="0" indent="-179388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Code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observations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screening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and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smoothing</a:t>
              </a:r>
              <a:endParaRPr lang="de-DE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79388" lvl="0" indent="-179388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Rinex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files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conversion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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Bernese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formatted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file</a:t>
              </a:r>
              <a:endParaRPr lang="de-DE" sz="1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endParaRPr>
            </a:p>
            <a:p>
              <a:pPr marL="179388" indent="-179388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First SPP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solution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447675" lvl="1" indent="-179388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receiver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clock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synchronization</a:t>
              </a:r>
              <a:endParaRPr lang="de-DE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88913" indent="-188913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Phase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observations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preprocessing</a:t>
              </a:r>
              <a:endParaRPr lang="de-DE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47675" lvl="1" indent="-180975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cycle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slip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detection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and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correction</a:t>
              </a:r>
              <a:endParaRPr lang="de-DE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47675" lvl="1" indent="-180975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outlier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detection</a:t>
              </a:r>
              <a:endParaRPr lang="de-DE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639106" y="2571601"/>
            <a:ext cx="3230678" cy="3895874"/>
            <a:chOff x="5109350" y="3003762"/>
            <a:chExt cx="2775480" cy="3895874"/>
          </a:xfrm>
        </p:grpSpPr>
        <p:sp>
          <p:nvSpPr>
            <p:cNvPr id="13" name="Freihandform 12"/>
            <p:cNvSpPr/>
            <p:nvPr/>
          </p:nvSpPr>
          <p:spPr>
            <a:xfrm>
              <a:off x="5109350" y="3003762"/>
              <a:ext cx="2775480" cy="1052645"/>
            </a:xfrm>
            <a:custGeom>
              <a:avLst/>
              <a:gdLst>
                <a:gd name="connsiteX0" fmla="*/ 0 w 2775480"/>
                <a:gd name="connsiteY0" fmla="*/ 263161 h 1052645"/>
                <a:gd name="connsiteX1" fmla="*/ 2249158 w 2775480"/>
                <a:gd name="connsiteY1" fmla="*/ 263161 h 1052645"/>
                <a:gd name="connsiteX2" fmla="*/ 2249158 w 2775480"/>
                <a:gd name="connsiteY2" fmla="*/ 0 h 1052645"/>
                <a:gd name="connsiteX3" fmla="*/ 2775480 w 2775480"/>
                <a:gd name="connsiteY3" fmla="*/ 526323 h 1052645"/>
                <a:gd name="connsiteX4" fmla="*/ 2249158 w 2775480"/>
                <a:gd name="connsiteY4" fmla="*/ 1052645 h 1052645"/>
                <a:gd name="connsiteX5" fmla="*/ 2249158 w 2775480"/>
                <a:gd name="connsiteY5" fmla="*/ 789484 h 1052645"/>
                <a:gd name="connsiteX6" fmla="*/ 0 w 2775480"/>
                <a:gd name="connsiteY6" fmla="*/ 789484 h 1052645"/>
                <a:gd name="connsiteX7" fmla="*/ 0 w 2775480"/>
                <a:gd name="connsiteY7" fmla="*/ 263161 h 105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5480" h="1052645">
                  <a:moveTo>
                    <a:pt x="0" y="263161"/>
                  </a:moveTo>
                  <a:lnTo>
                    <a:pt x="2249158" y="263161"/>
                  </a:lnTo>
                  <a:lnTo>
                    <a:pt x="2249158" y="0"/>
                  </a:lnTo>
                  <a:lnTo>
                    <a:pt x="2775480" y="526323"/>
                  </a:lnTo>
                  <a:lnTo>
                    <a:pt x="2249158" y="1052645"/>
                  </a:lnTo>
                  <a:lnTo>
                    <a:pt x="2249158" y="789484"/>
                  </a:lnTo>
                  <a:lnTo>
                    <a:pt x="0" y="789484"/>
                  </a:lnTo>
                  <a:lnTo>
                    <a:pt x="0" y="26316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343171" rIns="517161" bIns="430268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u="sng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3. Processing</a:t>
              </a: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5109350" y="3815503"/>
              <a:ext cx="2226166" cy="3084133"/>
            </a:xfrm>
            <a:custGeom>
              <a:avLst/>
              <a:gdLst>
                <a:gd name="connsiteX0" fmla="*/ 0 w 2226166"/>
                <a:gd name="connsiteY0" fmla="*/ 0 h 1998105"/>
                <a:gd name="connsiteX1" fmla="*/ 2226166 w 2226166"/>
                <a:gd name="connsiteY1" fmla="*/ 0 h 1998105"/>
                <a:gd name="connsiteX2" fmla="*/ 2226166 w 2226166"/>
                <a:gd name="connsiteY2" fmla="*/ 1998105 h 1998105"/>
                <a:gd name="connsiteX3" fmla="*/ 0 w 2226166"/>
                <a:gd name="connsiteY3" fmla="*/ 1998105 h 1998105"/>
                <a:gd name="connsiteX4" fmla="*/ 0 w 2226166"/>
                <a:gd name="connsiteY4" fmla="*/ 0 h 199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166" h="1998105">
                  <a:moveTo>
                    <a:pt x="0" y="0"/>
                  </a:moveTo>
                  <a:lnTo>
                    <a:pt x="2226166" y="0"/>
                  </a:lnTo>
                  <a:lnTo>
                    <a:pt x="2226166" y="1998105"/>
                  </a:lnTo>
                  <a:lnTo>
                    <a:pt x="0" y="19981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179388" lvl="0" indent="-179388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Data residual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screening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(L3)</a:t>
              </a:r>
            </a:p>
            <a:p>
              <a:pPr marL="179388" indent="-179388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Outlier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identification</a:t>
              </a:r>
              <a:endParaRPr lang="de-DE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79388" indent="-179388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Marking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identified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outliers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in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observation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files</a:t>
              </a:r>
              <a:endParaRPr lang="de-DE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79388" indent="-179388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PPP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solution</a:t>
              </a:r>
              <a:endParaRPr lang="de-DE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47675" lvl="1" indent="-179388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final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site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coordinate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estimation</a:t>
              </a:r>
              <a:endParaRPr lang="de-DE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88913" indent="-188913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Generate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ionosphere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model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(L4)</a:t>
              </a:r>
            </a:p>
            <a:p>
              <a:pPr marL="646113" lvl="1" indent="-188913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station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DCB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estimation</a:t>
              </a:r>
              <a:endParaRPr lang="de-DE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8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3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453-FBE2-46C0-8047-98849442B382}" type="slidenum">
              <a:rPr lang="de-AT" smtClean="0"/>
              <a:t>9</a:t>
            </a:fld>
            <a:endParaRPr lang="de-AT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1918" y="753227"/>
            <a:ext cx="7218720" cy="109078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Analysis</a:t>
            </a:r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310203"/>
            <a:ext cx="780603" cy="371597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73956" y="1844016"/>
            <a:ext cx="7171853" cy="501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490A3873-441B-41F0-9B40-4147A53114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7" b="16747"/>
          <a:stretch/>
        </p:blipFill>
        <p:spPr bwMode="auto">
          <a:xfrm>
            <a:off x="4177368" y="2264989"/>
            <a:ext cx="4373894" cy="251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373956" y="1915443"/>
            <a:ext cx="4187651" cy="3000821"/>
            <a:chOff x="815212" y="2641757"/>
            <a:chExt cx="4187651" cy="3000821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E0337DE-F0E8-44D0-9B80-6273A550E298}"/>
                </a:ext>
              </a:extLst>
            </p:cNvPr>
            <p:cNvSpPr txBox="1"/>
            <p:nvPr/>
          </p:nvSpPr>
          <p:spPr>
            <a:xfrm>
              <a:off x="815212" y="2641757"/>
              <a:ext cx="4187651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b="1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Sites for validation:</a:t>
              </a:r>
            </a:p>
            <a:p>
              <a:pPr marL="214313" indent="-214313">
                <a:lnSpc>
                  <a:spcPct val="15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NICO    ……………. 30°- 40° </a:t>
              </a:r>
              <a:r>
                <a:rPr lang="en-GB" dirty="0" err="1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lat</a:t>
              </a:r>
              <a:endParaRPr lang="en-GB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214313" indent="-214313">
                <a:lnSpc>
                  <a:spcPct val="15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AJAC</a:t>
              </a:r>
            </a:p>
            <a:p>
              <a:pPr marL="214313" indent="-214313">
                <a:lnSpc>
                  <a:spcPct val="15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GRAS        ……….. 40°- 50° </a:t>
              </a:r>
              <a:r>
                <a:rPr lang="en-GB" dirty="0" err="1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lat</a:t>
              </a:r>
              <a:endParaRPr lang="en-GB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214313" indent="-214313">
                <a:lnSpc>
                  <a:spcPct val="15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LEOP</a:t>
              </a:r>
            </a:p>
            <a:p>
              <a:pPr marL="214313" indent="-214313">
                <a:lnSpc>
                  <a:spcPct val="15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JOZ2    .....……….. 50°- 55° </a:t>
              </a:r>
              <a:r>
                <a:rPr lang="en-GB" dirty="0" err="1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lat</a:t>
              </a:r>
              <a:endParaRPr lang="en-GB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50000"/>
                </a:lnSpc>
                <a:buClr>
                  <a:schemeClr val="accent1"/>
                </a:buClr>
              </a:pPr>
              <a:r>
                <a:rPr lang="en-GB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used for </a:t>
              </a:r>
              <a:r>
                <a:rPr lang="en-GB" dirty="0" err="1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DoY</a:t>
              </a:r>
              <a:r>
                <a:rPr lang="en-GB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274 (2018) – 90 (2019)</a:t>
              </a:r>
            </a:p>
          </p:txBody>
        </p:sp>
        <p:sp>
          <p:nvSpPr>
            <p:cNvPr id="20" name="Geschweifte Klammer rechts 19"/>
            <p:cNvSpPr/>
            <p:nvPr/>
          </p:nvSpPr>
          <p:spPr>
            <a:xfrm>
              <a:off x="1704966" y="3623733"/>
              <a:ext cx="295283" cy="1081617"/>
            </a:xfrm>
            <a:prstGeom prst="rightBrace">
              <a:avLst>
                <a:gd name="adj1" fmla="val 37529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2" b="16680"/>
          <a:stretch/>
        </p:blipFill>
        <p:spPr bwMode="auto">
          <a:xfrm>
            <a:off x="4177369" y="2337857"/>
            <a:ext cx="4373893" cy="2438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uppieren 22"/>
          <p:cNvGrpSpPr/>
          <p:nvPr/>
        </p:nvGrpSpPr>
        <p:grpSpPr>
          <a:xfrm>
            <a:off x="373955" y="1915984"/>
            <a:ext cx="3947288" cy="3000821"/>
            <a:chOff x="815212" y="2641757"/>
            <a:chExt cx="3947288" cy="3000821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FE0337DE-F0E8-44D0-9B80-6273A550E298}"/>
                </a:ext>
              </a:extLst>
            </p:cNvPr>
            <p:cNvSpPr txBox="1"/>
            <p:nvPr/>
          </p:nvSpPr>
          <p:spPr>
            <a:xfrm>
              <a:off x="815212" y="2641757"/>
              <a:ext cx="3947288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b="1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Sites for validation:</a:t>
              </a:r>
            </a:p>
            <a:p>
              <a:pPr marL="214313" indent="-214313">
                <a:lnSpc>
                  <a:spcPct val="15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NICO    ……………. 30°- 40° </a:t>
              </a:r>
              <a:r>
                <a:rPr lang="en-GB" dirty="0" err="1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lat</a:t>
              </a:r>
              <a:endParaRPr lang="en-GB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214313" indent="-214313">
                <a:lnSpc>
                  <a:spcPct val="15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AJAC</a:t>
              </a:r>
            </a:p>
            <a:p>
              <a:pPr marL="214313" indent="-214313">
                <a:lnSpc>
                  <a:spcPct val="15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GRAS        ……….. 40°- 50° </a:t>
              </a:r>
              <a:r>
                <a:rPr lang="en-GB" dirty="0" err="1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lat</a:t>
              </a:r>
              <a:endParaRPr lang="en-GB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214313" indent="-214313">
                <a:lnSpc>
                  <a:spcPct val="15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LEOP</a:t>
              </a:r>
            </a:p>
            <a:p>
              <a:pPr marL="214313" indent="-214313">
                <a:lnSpc>
                  <a:spcPct val="15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WROC    .....…….. 50°- 55° </a:t>
              </a:r>
              <a:r>
                <a:rPr lang="en-GB" dirty="0" err="1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lat</a:t>
              </a:r>
              <a:endParaRPr lang="en-GB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50000"/>
                </a:lnSpc>
                <a:buClr>
                  <a:schemeClr val="accent1"/>
                </a:buClr>
              </a:pPr>
              <a:r>
                <a:rPr lang="en-GB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used for </a:t>
              </a:r>
              <a:r>
                <a:rPr lang="en-GB" dirty="0" err="1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DoY</a:t>
              </a:r>
              <a:r>
                <a:rPr lang="en-GB" dirty="0">
                  <a:solidFill>
                    <a:schemeClr val="tx2">
                      <a:lumMod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91 (2019) - </a:t>
              </a:r>
            </a:p>
          </p:txBody>
        </p:sp>
        <p:sp>
          <p:nvSpPr>
            <p:cNvPr id="25" name="Geschweifte Klammer rechts 24"/>
            <p:cNvSpPr/>
            <p:nvPr/>
          </p:nvSpPr>
          <p:spPr>
            <a:xfrm>
              <a:off x="1704966" y="3623733"/>
              <a:ext cx="295283" cy="1081617"/>
            </a:xfrm>
            <a:prstGeom prst="rightBrace">
              <a:avLst>
                <a:gd name="adj1" fmla="val 37529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6" name="Rechteck 25"/>
          <p:cNvSpPr/>
          <p:nvPr/>
        </p:nvSpPr>
        <p:spPr>
          <a:xfrm>
            <a:off x="373956" y="5018760"/>
            <a:ext cx="599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GB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Output files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VTEC maps for Central Europe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VTEC difference maps for Central Europe w.r.t CODE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site specific range difference plots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site specific residual IONO Slant Error plots</a:t>
            </a:r>
          </a:p>
        </p:txBody>
      </p:sp>
      <p:cxnSp>
        <p:nvCxnSpPr>
          <p:cNvPr id="27" name="Gerader Verbinder 26"/>
          <p:cNvCxnSpPr/>
          <p:nvPr/>
        </p:nvCxnSpPr>
        <p:spPr>
          <a:xfrm flipV="1">
            <a:off x="373955" y="4887698"/>
            <a:ext cx="8177306" cy="24377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 flipH="1">
            <a:off x="6364316" y="5018760"/>
            <a:ext cx="1615" cy="1477328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6686549" y="5018760"/>
            <a:ext cx="20470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GB" b="1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Compared models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TUW regional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NeQuick</a:t>
            </a:r>
            <a:r>
              <a:rPr lang="en-GB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Gal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GPS Klobuchar</a:t>
            </a:r>
          </a:p>
          <a:p>
            <a:pPr>
              <a:buClr>
                <a:schemeClr val="accent1"/>
              </a:buClr>
            </a:pPr>
            <a:r>
              <a:rPr lang="en-GB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Reference: CODE</a:t>
            </a:r>
          </a:p>
        </p:txBody>
      </p:sp>
      <p:sp>
        <p:nvSpPr>
          <p:cNvPr id="22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501918" y="6492875"/>
            <a:ext cx="4834673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SGI 2019 Workshop, Berlin, Germany, 26 - 27 September 2019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3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1359</Words>
  <Application>Microsoft Office PowerPoint</Application>
  <PresentationFormat>Bildschirmpräsentation (4:3)</PresentationFormat>
  <Paragraphs>341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Trebuchet MS</vt:lpstr>
      <vt:lpstr>Wingdings</vt:lpstr>
      <vt:lpstr>Berlin</vt:lpstr>
      <vt:lpstr>GNSS-based Regional Ionosphere Modeling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GNSS-based Regional Ionosphere Modeling</dc:title>
  <dc:creator>Dzana Horozovic</dc:creator>
  <cp:lastModifiedBy>Dzana  Horozovic </cp:lastModifiedBy>
  <cp:revision>167</cp:revision>
  <dcterms:created xsi:type="dcterms:W3CDTF">2019-09-17T06:50:26Z</dcterms:created>
  <dcterms:modified xsi:type="dcterms:W3CDTF">2019-09-23T12:19:03Z</dcterms:modified>
</cp:coreProperties>
</file>