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28803600"/>
  <p:notesSz cx="6735763" cy="9866313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2" userDrawn="1">
          <p15:clr>
            <a:srgbClr val="A4A3A4"/>
          </p15:clr>
        </p15:guide>
        <p15:guide id="2" orient="horz" pos="11178" userDrawn="1">
          <p15:clr>
            <a:srgbClr val="A4A3A4"/>
          </p15:clr>
        </p15:guide>
        <p15:guide id="3" pos="16128" userDrawn="1">
          <p15:clr>
            <a:srgbClr val="A4A3A4"/>
          </p15:clr>
        </p15:guide>
        <p15:guide id="4" pos="31316" userDrawn="1">
          <p15:clr>
            <a:srgbClr val="A4A3A4"/>
          </p15:clr>
        </p15:guide>
        <p15:guide id="5" pos="15130" userDrawn="1">
          <p15:clr>
            <a:srgbClr val="A4A3A4"/>
          </p15:clr>
        </p15:guide>
        <p15:guide id="6" pos="1554" userDrawn="1">
          <p15:clr>
            <a:srgbClr val="A4A3A4"/>
          </p15:clr>
        </p15:guide>
        <p15:guide id="7" pos="940" userDrawn="1">
          <p15:clr>
            <a:srgbClr val="A4A3A4"/>
          </p15:clr>
        </p15:guide>
        <p15:guide id="8" pos="17126" userDrawn="1">
          <p15:clr>
            <a:srgbClr val="A4A3A4"/>
          </p15:clr>
        </p15:guide>
        <p15:guide id="9" pos="30702" userDrawn="1">
          <p15:clr>
            <a:srgbClr val="A4A3A4"/>
          </p15:clr>
        </p15:guide>
        <p15:guide id="10" pos="18930" userDrawn="1">
          <p15:clr>
            <a:srgbClr val="A4A3A4"/>
          </p15:clr>
        </p15:guide>
        <p15:guide id="11" pos="288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AE3"/>
    <a:srgbClr val="17375E"/>
    <a:srgbClr val="002C73"/>
    <a:srgbClr val="0000FF"/>
    <a:srgbClr val="D2DAE6"/>
    <a:srgbClr val="A4B4CD"/>
    <a:srgbClr val="647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0" autoAdjust="0"/>
    <p:restoredTop sz="89639" autoAdjust="0"/>
  </p:normalViewPr>
  <p:slideViewPr>
    <p:cSldViewPr>
      <p:cViewPr varScale="1">
        <p:scale>
          <a:sx n="23" d="100"/>
          <a:sy n="23" d="100"/>
        </p:scale>
        <p:origin x="846" y="30"/>
      </p:cViewPr>
      <p:guideLst>
        <p:guide orient="horz" pos="2602"/>
        <p:guide orient="horz" pos="11178"/>
        <p:guide pos="16128"/>
        <p:guide pos="31316"/>
        <p:guide pos="15130"/>
        <p:guide pos="1554"/>
        <p:guide pos="940"/>
        <p:guide pos="17126"/>
        <p:guide pos="30702"/>
        <p:guide pos="18930"/>
        <p:guide pos="28813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r">
              <a:defRPr sz="1200"/>
            </a:lvl1pPr>
          </a:lstStyle>
          <a:p>
            <a:fld id="{BB344065-70CF-44B2-987E-C15F79767480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2" tIns="47426" rIns="94852" bIns="47426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2" tIns="47426" rIns="94852" bIns="474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6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r">
              <a:defRPr sz="1200"/>
            </a:lvl1pPr>
          </a:lstStyle>
          <a:p>
            <a:fld id="{BE781658-8BA4-4EA8-897B-0BC97D7A1E5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879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81658-8BA4-4EA8-897B-0BC97D7A1E5A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1" y="8947787"/>
            <a:ext cx="43525440" cy="61741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6322040"/>
            <a:ext cx="35844481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0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0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14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1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24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2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3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3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153482"/>
            <a:ext cx="11521439" cy="245764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1" y="1153482"/>
            <a:ext cx="33710880" cy="24576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18508982"/>
            <a:ext cx="43525440" cy="5720715"/>
          </a:xfrm>
        </p:spPr>
        <p:txBody>
          <a:bodyPr anchor="t"/>
          <a:lstStyle>
            <a:lvl1pPr algn="l">
              <a:defRPr sz="12312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2208196"/>
            <a:ext cx="43525440" cy="6300786"/>
          </a:xfrm>
        </p:spPr>
        <p:txBody>
          <a:bodyPr anchor="b"/>
          <a:lstStyle>
            <a:lvl1pPr marL="0" indent="0">
              <a:buNone/>
              <a:defRPr sz="6122">
                <a:solidFill>
                  <a:schemeClr val="tx1">
                    <a:tint val="75000"/>
                  </a:schemeClr>
                </a:solidFill>
              </a:defRPr>
            </a:lvl1pPr>
            <a:lvl2pPr marL="1404951" indent="0">
              <a:buNone/>
              <a:defRPr sz="5517">
                <a:solidFill>
                  <a:schemeClr val="tx1">
                    <a:tint val="75000"/>
                  </a:schemeClr>
                </a:solidFill>
              </a:defRPr>
            </a:lvl2pPr>
            <a:lvl3pPr marL="2809903" indent="0">
              <a:buNone/>
              <a:defRPr sz="4911">
                <a:solidFill>
                  <a:schemeClr val="tx1">
                    <a:tint val="75000"/>
                  </a:schemeClr>
                </a:solidFill>
              </a:defRPr>
            </a:lvl3pPr>
            <a:lvl4pPr marL="4214854" indent="0">
              <a:buNone/>
              <a:defRPr sz="4306">
                <a:solidFill>
                  <a:schemeClr val="tx1">
                    <a:tint val="75000"/>
                  </a:schemeClr>
                </a:solidFill>
              </a:defRPr>
            </a:lvl4pPr>
            <a:lvl5pPr marL="5619805" indent="0">
              <a:buNone/>
              <a:defRPr sz="4306">
                <a:solidFill>
                  <a:schemeClr val="tx1">
                    <a:tint val="75000"/>
                  </a:schemeClr>
                </a:solidFill>
              </a:defRPr>
            </a:lvl5pPr>
            <a:lvl6pPr marL="7024756" indent="0">
              <a:buNone/>
              <a:defRPr sz="4306">
                <a:solidFill>
                  <a:schemeClr val="tx1">
                    <a:tint val="75000"/>
                  </a:schemeClr>
                </a:solidFill>
              </a:defRPr>
            </a:lvl6pPr>
            <a:lvl7pPr marL="8429708" indent="0">
              <a:buNone/>
              <a:defRPr sz="4306">
                <a:solidFill>
                  <a:schemeClr val="tx1">
                    <a:tint val="75000"/>
                  </a:schemeClr>
                </a:solidFill>
              </a:defRPr>
            </a:lvl7pPr>
            <a:lvl8pPr marL="9834659" indent="0">
              <a:buNone/>
              <a:defRPr sz="4306">
                <a:solidFill>
                  <a:schemeClr val="tx1">
                    <a:tint val="75000"/>
                  </a:schemeClr>
                </a:solidFill>
              </a:defRPr>
            </a:lvl8pPr>
            <a:lvl9pPr marL="11239610" indent="0">
              <a:buNone/>
              <a:defRPr sz="43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6720842"/>
            <a:ext cx="22616161" cy="19009045"/>
          </a:xfrm>
        </p:spPr>
        <p:txBody>
          <a:bodyPr/>
          <a:lstStyle>
            <a:lvl1pPr>
              <a:defRPr sz="8612"/>
            </a:lvl1pPr>
            <a:lvl2pPr>
              <a:defRPr sz="7401"/>
            </a:lvl2pPr>
            <a:lvl3pPr>
              <a:defRPr sz="6122"/>
            </a:lvl3pPr>
            <a:lvl4pPr>
              <a:defRPr sz="5517"/>
            </a:lvl4pPr>
            <a:lvl5pPr>
              <a:defRPr sz="5517"/>
            </a:lvl5pPr>
            <a:lvl6pPr>
              <a:defRPr sz="5517"/>
            </a:lvl6pPr>
            <a:lvl7pPr>
              <a:defRPr sz="5517"/>
            </a:lvl7pPr>
            <a:lvl8pPr>
              <a:defRPr sz="5517"/>
            </a:lvl8pPr>
            <a:lvl9pPr>
              <a:defRPr sz="55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19" y="6720842"/>
            <a:ext cx="22616161" cy="19009045"/>
          </a:xfrm>
        </p:spPr>
        <p:txBody>
          <a:bodyPr/>
          <a:lstStyle>
            <a:lvl1pPr>
              <a:defRPr sz="8612"/>
            </a:lvl1pPr>
            <a:lvl2pPr>
              <a:defRPr sz="7401"/>
            </a:lvl2pPr>
            <a:lvl3pPr>
              <a:defRPr sz="6122"/>
            </a:lvl3pPr>
            <a:lvl4pPr>
              <a:defRPr sz="5517"/>
            </a:lvl4pPr>
            <a:lvl5pPr>
              <a:defRPr sz="5517"/>
            </a:lvl5pPr>
            <a:lvl6pPr>
              <a:defRPr sz="5517"/>
            </a:lvl6pPr>
            <a:lvl7pPr>
              <a:defRPr sz="5517"/>
            </a:lvl7pPr>
            <a:lvl8pPr>
              <a:defRPr sz="5517"/>
            </a:lvl8pPr>
            <a:lvl9pPr>
              <a:defRPr sz="55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6447475"/>
            <a:ext cx="22625052" cy="2687000"/>
          </a:xfrm>
        </p:spPr>
        <p:txBody>
          <a:bodyPr anchor="b"/>
          <a:lstStyle>
            <a:lvl1pPr marL="0" indent="0">
              <a:buNone/>
              <a:defRPr sz="7401" b="1"/>
            </a:lvl1pPr>
            <a:lvl2pPr marL="1404951" indent="0">
              <a:buNone/>
              <a:defRPr sz="6122" b="1"/>
            </a:lvl2pPr>
            <a:lvl3pPr marL="2809903" indent="0">
              <a:buNone/>
              <a:defRPr sz="5517" b="1"/>
            </a:lvl3pPr>
            <a:lvl4pPr marL="4214854" indent="0">
              <a:buNone/>
              <a:defRPr sz="4911" b="1"/>
            </a:lvl4pPr>
            <a:lvl5pPr marL="5619805" indent="0">
              <a:buNone/>
              <a:defRPr sz="4911" b="1"/>
            </a:lvl5pPr>
            <a:lvl6pPr marL="7024756" indent="0">
              <a:buNone/>
              <a:defRPr sz="4911" b="1"/>
            </a:lvl6pPr>
            <a:lvl7pPr marL="8429708" indent="0">
              <a:buNone/>
              <a:defRPr sz="4911" b="1"/>
            </a:lvl7pPr>
            <a:lvl8pPr marL="9834659" indent="0">
              <a:buNone/>
              <a:defRPr sz="4911" b="1"/>
            </a:lvl8pPr>
            <a:lvl9pPr marL="11239610" indent="0">
              <a:buNone/>
              <a:defRPr sz="49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9134475"/>
            <a:ext cx="22625052" cy="16595410"/>
          </a:xfrm>
        </p:spPr>
        <p:txBody>
          <a:bodyPr/>
          <a:lstStyle>
            <a:lvl1pPr>
              <a:defRPr sz="7401"/>
            </a:lvl1pPr>
            <a:lvl2pPr>
              <a:defRPr sz="6122"/>
            </a:lvl2pPr>
            <a:lvl3pPr>
              <a:defRPr sz="5517"/>
            </a:lvl3pPr>
            <a:lvl4pPr>
              <a:defRPr sz="4911"/>
            </a:lvl4pPr>
            <a:lvl5pPr>
              <a:defRPr sz="4911"/>
            </a:lvl5pPr>
            <a:lvl6pPr>
              <a:defRPr sz="4911"/>
            </a:lvl6pPr>
            <a:lvl7pPr>
              <a:defRPr sz="4911"/>
            </a:lvl7pPr>
            <a:lvl8pPr>
              <a:defRPr sz="4911"/>
            </a:lvl8pPr>
            <a:lvl9pPr>
              <a:defRPr sz="49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2" y="6447475"/>
            <a:ext cx="22633941" cy="2687000"/>
          </a:xfrm>
        </p:spPr>
        <p:txBody>
          <a:bodyPr anchor="b"/>
          <a:lstStyle>
            <a:lvl1pPr marL="0" indent="0">
              <a:buNone/>
              <a:defRPr sz="7401" b="1"/>
            </a:lvl1pPr>
            <a:lvl2pPr marL="1404951" indent="0">
              <a:buNone/>
              <a:defRPr sz="6122" b="1"/>
            </a:lvl2pPr>
            <a:lvl3pPr marL="2809903" indent="0">
              <a:buNone/>
              <a:defRPr sz="5517" b="1"/>
            </a:lvl3pPr>
            <a:lvl4pPr marL="4214854" indent="0">
              <a:buNone/>
              <a:defRPr sz="4911" b="1"/>
            </a:lvl4pPr>
            <a:lvl5pPr marL="5619805" indent="0">
              <a:buNone/>
              <a:defRPr sz="4911" b="1"/>
            </a:lvl5pPr>
            <a:lvl6pPr marL="7024756" indent="0">
              <a:buNone/>
              <a:defRPr sz="4911" b="1"/>
            </a:lvl6pPr>
            <a:lvl7pPr marL="8429708" indent="0">
              <a:buNone/>
              <a:defRPr sz="4911" b="1"/>
            </a:lvl7pPr>
            <a:lvl8pPr marL="9834659" indent="0">
              <a:buNone/>
              <a:defRPr sz="4911" b="1"/>
            </a:lvl8pPr>
            <a:lvl9pPr marL="11239610" indent="0">
              <a:buNone/>
              <a:defRPr sz="49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2" y="9134475"/>
            <a:ext cx="22633941" cy="16595410"/>
          </a:xfrm>
        </p:spPr>
        <p:txBody>
          <a:bodyPr/>
          <a:lstStyle>
            <a:lvl1pPr>
              <a:defRPr sz="7401"/>
            </a:lvl1pPr>
            <a:lvl2pPr>
              <a:defRPr sz="6122"/>
            </a:lvl2pPr>
            <a:lvl3pPr>
              <a:defRPr sz="5517"/>
            </a:lvl3pPr>
            <a:lvl4pPr>
              <a:defRPr sz="4911"/>
            </a:lvl4pPr>
            <a:lvl5pPr>
              <a:defRPr sz="4911"/>
            </a:lvl5pPr>
            <a:lvl6pPr>
              <a:defRPr sz="4911"/>
            </a:lvl6pPr>
            <a:lvl7pPr>
              <a:defRPr sz="4911"/>
            </a:lvl7pPr>
            <a:lvl8pPr>
              <a:defRPr sz="4911"/>
            </a:lvl8pPr>
            <a:lvl9pPr>
              <a:defRPr sz="49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146810"/>
            <a:ext cx="16846553" cy="4880610"/>
          </a:xfrm>
        </p:spPr>
        <p:txBody>
          <a:bodyPr anchor="b"/>
          <a:lstStyle>
            <a:lvl1pPr algn="l">
              <a:defRPr sz="6122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1" y="1146812"/>
            <a:ext cx="28625800" cy="24583075"/>
          </a:xfrm>
        </p:spPr>
        <p:txBody>
          <a:bodyPr/>
          <a:lstStyle>
            <a:lvl1pPr>
              <a:defRPr sz="9823"/>
            </a:lvl1pPr>
            <a:lvl2pPr>
              <a:defRPr sz="8612"/>
            </a:lvl2pPr>
            <a:lvl3pPr>
              <a:defRPr sz="7401"/>
            </a:lvl3pPr>
            <a:lvl4pPr>
              <a:defRPr sz="6122"/>
            </a:lvl4pPr>
            <a:lvl5pPr>
              <a:defRPr sz="6122"/>
            </a:lvl5pPr>
            <a:lvl6pPr>
              <a:defRPr sz="6122"/>
            </a:lvl6pPr>
            <a:lvl7pPr>
              <a:defRPr sz="6122"/>
            </a:lvl7pPr>
            <a:lvl8pPr>
              <a:defRPr sz="6122"/>
            </a:lvl8pPr>
            <a:lvl9pPr>
              <a:defRPr sz="61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6027423"/>
            <a:ext cx="16846553" cy="19702464"/>
          </a:xfrm>
        </p:spPr>
        <p:txBody>
          <a:bodyPr/>
          <a:lstStyle>
            <a:lvl1pPr marL="0" indent="0">
              <a:buNone/>
              <a:defRPr sz="4306"/>
            </a:lvl1pPr>
            <a:lvl2pPr marL="1404951" indent="0">
              <a:buNone/>
              <a:defRPr sz="3700"/>
            </a:lvl2pPr>
            <a:lvl3pPr marL="2809903" indent="0">
              <a:buNone/>
              <a:defRPr sz="3095"/>
            </a:lvl3pPr>
            <a:lvl4pPr marL="4214854" indent="0">
              <a:buNone/>
              <a:defRPr sz="2758"/>
            </a:lvl4pPr>
            <a:lvl5pPr marL="5619805" indent="0">
              <a:buNone/>
              <a:defRPr sz="2758"/>
            </a:lvl5pPr>
            <a:lvl6pPr marL="7024756" indent="0">
              <a:buNone/>
              <a:defRPr sz="2758"/>
            </a:lvl6pPr>
            <a:lvl7pPr marL="8429708" indent="0">
              <a:buNone/>
              <a:defRPr sz="2758"/>
            </a:lvl7pPr>
            <a:lvl8pPr marL="9834659" indent="0">
              <a:buNone/>
              <a:defRPr sz="2758"/>
            </a:lvl8pPr>
            <a:lvl9pPr marL="11239610" indent="0">
              <a:buNone/>
              <a:defRPr sz="275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4" y="20162520"/>
            <a:ext cx="30723840" cy="2380300"/>
          </a:xfrm>
        </p:spPr>
        <p:txBody>
          <a:bodyPr anchor="b"/>
          <a:lstStyle>
            <a:lvl1pPr algn="l">
              <a:defRPr sz="6122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4" y="2573655"/>
            <a:ext cx="30723840" cy="17282160"/>
          </a:xfrm>
        </p:spPr>
        <p:txBody>
          <a:bodyPr/>
          <a:lstStyle>
            <a:lvl1pPr marL="0" indent="0">
              <a:buNone/>
              <a:defRPr sz="9823"/>
            </a:lvl1pPr>
            <a:lvl2pPr marL="1404951" indent="0">
              <a:buNone/>
              <a:defRPr sz="8612"/>
            </a:lvl2pPr>
            <a:lvl3pPr marL="2809903" indent="0">
              <a:buNone/>
              <a:defRPr sz="7401"/>
            </a:lvl3pPr>
            <a:lvl4pPr marL="4214854" indent="0">
              <a:buNone/>
              <a:defRPr sz="6122"/>
            </a:lvl4pPr>
            <a:lvl5pPr marL="5619805" indent="0">
              <a:buNone/>
              <a:defRPr sz="6122"/>
            </a:lvl5pPr>
            <a:lvl6pPr marL="7024756" indent="0">
              <a:buNone/>
              <a:defRPr sz="6122"/>
            </a:lvl6pPr>
            <a:lvl7pPr marL="8429708" indent="0">
              <a:buNone/>
              <a:defRPr sz="6122"/>
            </a:lvl7pPr>
            <a:lvl8pPr marL="9834659" indent="0">
              <a:buNone/>
              <a:defRPr sz="6122"/>
            </a:lvl8pPr>
            <a:lvl9pPr marL="11239610" indent="0">
              <a:buNone/>
              <a:defRPr sz="6122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4" y="22542820"/>
            <a:ext cx="30723840" cy="3380420"/>
          </a:xfrm>
        </p:spPr>
        <p:txBody>
          <a:bodyPr/>
          <a:lstStyle>
            <a:lvl1pPr marL="0" indent="0">
              <a:buNone/>
              <a:defRPr sz="4306"/>
            </a:lvl1pPr>
            <a:lvl2pPr marL="1404951" indent="0">
              <a:buNone/>
              <a:defRPr sz="3700"/>
            </a:lvl2pPr>
            <a:lvl3pPr marL="2809903" indent="0">
              <a:buNone/>
              <a:defRPr sz="3095"/>
            </a:lvl3pPr>
            <a:lvl4pPr marL="4214854" indent="0">
              <a:buNone/>
              <a:defRPr sz="2758"/>
            </a:lvl4pPr>
            <a:lvl5pPr marL="5619805" indent="0">
              <a:buNone/>
              <a:defRPr sz="2758"/>
            </a:lvl5pPr>
            <a:lvl6pPr marL="7024756" indent="0">
              <a:buNone/>
              <a:defRPr sz="2758"/>
            </a:lvl6pPr>
            <a:lvl7pPr marL="8429708" indent="0">
              <a:buNone/>
              <a:defRPr sz="2758"/>
            </a:lvl7pPr>
            <a:lvl8pPr marL="9834659" indent="0">
              <a:buNone/>
              <a:defRPr sz="2758"/>
            </a:lvl8pPr>
            <a:lvl9pPr marL="11239610" indent="0">
              <a:buNone/>
              <a:defRPr sz="275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153480"/>
            <a:ext cx="46085761" cy="4800600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6720842"/>
            <a:ext cx="46085761" cy="19009045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26696672"/>
            <a:ext cx="11948161" cy="1533525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7E4EB-BAEB-4479-B138-915D76F3EF42}" type="datetimeFigureOut">
              <a:rPr lang="de-AT" smtClean="0"/>
              <a:pPr/>
              <a:t>03.12.2020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1" y="26696672"/>
            <a:ext cx="16215360" cy="1533525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26696672"/>
            <a:ext cx="11948161" cy="1533525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C54E-293E-4481-8122-5D7E6CFCCDF1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09903" rtl="0" eaLnBrk="1" latinLnBrk="0" hangingPunct="1">
        <a:spcBef>
          <a:spcPct val="0"/>
        </a:spcBef>
        <a:buNone/>
        <a:defRPr sz="135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3713" indent="-1053713" algn="l" defTabSz="2809903" rtl="0" eaLnBrk="1" latinLnBrk="0" hangingPunct="1">
        <a:spcBef>
          <a:spcPct val="20000"/>
        </a:spcBef>
        <a:buFont typeface="Arial" pitchFamily="34" charset="0"/>
        <a:buChar char="•"/>
        <a:defRPr sz="9823" kern="1200">
          <a:solidFill>
            <a:schemeClr val="tx1"/>
          </a:solidFill>
          <a:latin typeface="+mn-lt"/>
          <a:ea typeface="+mn-ea"/>
          <a:cs typeface="+mn-cs"/>
        </a:defRPr>
      </a:lvl1pPr>
      <a:lvl2pPr marL="2283046" indent="-878095" algn="l" defTabSz="2809903" rtl="0" eaLnBrk="1" latinLnBrk="0" hangingPunct="1">
        <a:spcBef>
          <a:spcPct val="20000"/>
        </a:spcBef>
        <a:buFont typeface="Arial" pitchFamily="34" charset="0"/>
        <a:buChar char="–"/>
        <a:defRPr sz="8612" kern="1200">
          <a:solidFill>
            <a:schemeClr val="tx1"/>
          </a:solidFill>
          <a:latin typeface="+mn-lt"/>
          <a:ea typeface="+mn-ea"/>
          <a:cs typeface="+mn-cs"/>
        </a:defRPr>
      </a:lvl2pPr>
      <a:lvl3pPr marL="3512378" indent="-702476" algn="l" defTabSz="2809903" rtl="0" eaLnBrk="1" latinLnBrk="0" hangingPunct="1">
        <a:spcBef>
          <a:spcPct val="20000"/>
        </a:spcBef>
        <a:buFont typeface="Arial" pitchFamily="34" charset="0"/>
        <a:buChar char="•"/>
        <a:defRPr sz="7401" kern="1200">
          <a:solidFill>
            <a:schemeClr val="tx1"/>
          </a:solidFill>
          <a:latin typeface="+mn-lt"/>
          <a:ea typeface="+mn-ea"/>
          <a:cs typeface="+mn-cs"/>
        </a:defRPr>
      </a:lvl3pPr>
      <a:lvl4pPr marL="4917329" indent="-702476" algn="l" defTabSz="2809903" rtl="0" eaLnBrk="1" latinLnBrk="0" hangingPunct="1">
        <a:spcBef>
          <a:spcPct val="20000"/>
        </a:spcBef>
        <a:buFont typeface="Arial" pitchFamily="34" charset="0"/>
        <a:buChar char="–"/>
        <a:defRPr sz="6122" kern="1200">
          <a:solidFill>
            <a:schemeClr val="tx1"/>
          </a:solidFill>
          <a:latin typeface="+mn-lt"/>
          <a:ea typeface="+mn-ea"/>
          <a:cs typeface="+mn-cs"/>
        </a:defRPr>
      </a:lvl4pPr>
      <a:lvl5pPr marL="6322281" indent="-702476" algn="l" defTabSz="2809903" rtl="0" eaLnBrk="1" latinLnBrk="0" hangingPunct="1">
        <a:spcBef>
          <a:spcPct val="20000"/>
        </a:spcBef>
        <a:buFont typeface="Arial" pitchFamily="34" charset="0"/>
        <a:buChar char="»"/>
        <a:defRPr sz="6122" kern="1200">
          <a:solidFill>
            <a:schemeClr val="tx1"/>
          </a:solidFill>
          <a:latin typeface="+mn-lt"/>
          <a:ea typeface="+mn-ea"/>
          <a:cs typeface="+mn-cs"/>
        </a:defRPr>
      </a:lvl5pPr>
      <a:lvl6pPr marL="7727232" indent="-702476" algn="l" defTabSz="2809903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6pPr>
      <a:lvl7pPr marL="9132183" indent="-702476" algn="l" defTabSz="2809903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7pPr>
      <a:lvl8pPr marL="10537135" indent="-702476" algn="l" defTabSz="2809903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8pPr>
      <a:lvl9pPr marL="11942086" indent="-702476" algn="l" defTabSz="2809903" rtl="0" eaLnBrk="1" latinLnBrk="0" hangingPunct="1">
        <a:spcBef>
          <a:spcPct val="20000"/>
        </a:spcBef>
        <a:buFont typeface="Arial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1pPr>
      <a:lvl2pPr marL="1404951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2pPr>
      <a:lvl3pPr marL="2809903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3pPr>
      <a:lvl4pPr marL="4214854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4pPr>
      <a:lvl5pPr marL="5619805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5pPr>
      <a:lvl6pPr marL="7024756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6pPr>
      <a:lvl7pPr marL="8429708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7pPr>
      <a:lvl8pPr marL="9834659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8pPr>
      <a:lvl9pPr marL="11239610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44500"/>
                <a:satMod val="160000"/>
                <a:alpha val="6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6417"/>
            <a:ext cx="51206399" cy="2205815"/>
          </a:xfrm>
          <a:prstGeom prst="rect">
            <a:avLst/>
          </a:prstGeom>
          <a:solidFill>
            <a:srgbClr val="D2D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1104" algn="ctr" defTabSz="578480">
              <a:defRPr/>
            </a:pPr>
            <a:r>
              <a:rPr lang="en-US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Mid-IR Laser-based Dispersion Spectroscopy in Liquids</a:t>
            </a:r>
            <a:endParaRPr lang="de-AT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056120"/>
            <a:ext cx="51206399" cy="824400"/>
          </a:xfrm>
          <a:prstGeom prst="rect">
            <a:avLst/>
          </a:prstGeom>
          <a:solidFill>
            <a:srgbClr val="A4B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Alicja Dabrowska</a:t>
            </a:r>
            <a:r>
              <a:rPr lang="de-D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Andreas Schwaighofer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Stefan Lindner, Bernhard Lendl</a:t>
            </a:r>
            <a:endParaRPr lang="en-US" sz="40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72669"/>
            <a:ext cx="51206400" cy="823762"/>
          </a:xfrm>
          <a:prstGeom prst="rect">
            <a:avLst/>
          </a:prstGeom>
          <a:solidFill>
            <a:srgbClr val="647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691" dirty="0">
              <a:solidFill>
                <a:schemeClr val="tx1"/>
              </a:solidFill>
              <a:latin typeface="TUSan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692224"/>
            <a:ext cx="51206401" cy="194724"/>
          </a:xfrm>
          <a:prstGeom prst="rect">
            <a:avLst/>
          </a:prstGeom>
          <a:solidFill>
            <a:srgbClr val="002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5517"/>
          </a:p>
        </p:txBody>
      </p:sp>
      <p:sp>
        <p:nvSpPr>
          <p:cNvPr id="8" name="Rectangle 7"/>
          <p:cNvSpPr/>
          <p:nvPr/>
        </p:nvSpPr>
        <p:spPr>
          <a:xfrm>
            <a:off x="-1" y="28609000"/>
            <a:ext cx="51206401" cy="194400"/>
          </a:xfrm>
          <a:prstGeom prst="rect">
            <a:avLst/>
          </a:prstGeom>
          <a:solidFill>
            <a:srgbClr val="002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5517"/>
          </a:p>
        </p:txBody>
      </p:sp>
      <p:sp>
        <p:nvSpPr>
          <p:cNvPr id="9" name="Rectangle 8"/>
          <p:cNvSpPr/>
          <p:nvPr/>
        </p:nvSpPr>
        <p:spPr>
          <a:xfrm>
            <a:off x="15418853" y="28504455"/>
            <a:ext cx="20373799" cy="96901"/>
          </a:xfrm>
          <a:prstGeom prst="rect">
            <a:avLst/>
          </a:prstGeom>
          <a:solidFill>
            <a:srgbClr val="647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5517"/>
          </a:p>
        </p:txBody>
      </p:sp>
      <p:sp>
        <p:nvSpPr>
          <p:cNvPr id="10" name="Rectangle 9"/>
          <p:cNvSpPr/>
          <p:nvPr/>
        </p:nvSpPr>
        <p:spPr>
          <a:xfrm>
            <a:off x="-1" y="28307061"/>
            <a:ext cx="51206401" cy="344391"/>
          </a:xfrm>
          <a:prstGeom prst="rect">
            <a:avLst/>
          </a:prstGeom>
          <a:solidFill>
            <a:srgbClr val="A4B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5517"/>
          </a:p>
        </p:txBody>
      </p:sp>
      <p:grpSp>
        <p:nvGrpSpPr>
          <p:cNvPr id="146" name="Gruppieren 145"/>
          <p:cNvGrpSpPr/>
          <p:nvPr/>
        </p:nvGrpSpPr>
        <p:grpSpPr>
          <a:xfrm>
            <a:off x="10507748" y="2944535"/>
            <a:ext cx="36941910" cy="1200329"/>
            <a:chOff x="2250555" y="5922535"/>
            <a:chExt cx="31131799" cy="1091453"/>
          </a:xfrm>
        </p:grpSpPr>
        <p:sp>
          <p:nvSpPr>
            <p:cNvPr id="19" name="Textfeld 18"/>
            <p:cNvSpPr txBox="1"/>
            <p:nvPr/>
          </p:nvSpPr>
          <p:spPr>
            <a:xfrm>
              <a:off x="2250555" y="5922535"/>
              <a:ext cx="25850872" cy="1091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2"/>
                </a:spcAft>
              </a:pPr>
              <a:r>
                <a:rPr lang="en-US" sz="36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Institute of Chemical Technologies and Analytics, </a:t>
              </a:r>
              <a:r>
                <a:rPr lang="en-US" sz="3600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Technische</a:t>
              </a:r>
              <a:r>
                <a:rPr lang="en-US" sz="36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Universität</a:t>
              </a:r>
              <a:r>
                <a:rPr lang="en-US" sz="36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Wien, </a:t>
              </a:r>
              <a:r>
                <a:rPr lang="en-US" sz="3600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Getreidemarkt</a:t>
              </a:r>
              <a:r>
                <a:rPr lang="en-US" sz="36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9, A-1060 Vienna, Austria </a:t>
              </a:r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29643313" y="5993828"/>
              <a:ext cx="3739041" cy="475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www.cta.tuwien.ac.at/cavs</a:t>
              </a:r>
              <a:r>
                <a:rPr lang="de-DE" sz="1615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0" name="Rectangle 12"/>
          <p:cNvSpPr/>
          <p:nvPr/>
        </p:nvSpPr>
        <p:spPr>
          <a:xfrm>
            <a:off x="34365397" y="26167503"/>
            <a:ext cx="16471035" cy="191858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844"/>
          </a:p>
        </p:txBody>
      </p:sp>
      <p:sp>
        <p:nvSpPr>
          <p:cNvPr id="2" name="Rechteck 1"/>
          <p:cNvSpPr/>
          <p:nvPr/>
        </p:nvSpPr>
        <p:spPr>
          <a:xfrm>
            <a:off x="38587378" y="26349338"/>
            <a:ext cx="6796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Financial support was provided by European Union’s Horizon 2020 research and innovation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within the research project “Mid-Infrared integrated Chemical Sensors (REDFINCH) under the grant agreement no.: 780240.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61EAF3CB-7E70-47E1-A07B-587549E71BD9" descr="1FCEE280-BBA8-4C9C-911B-14211165042A@tuwi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632" y="225060"/>
            <a:ext cx="3310954" cy="33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00400" y="190806"/>
            <a:ext cx="3393864" cy="3271546"/>
            <a:chOff x="1732548" y="300458"/>
            <a:chExt cx="2623338" cy="2532233"/>
          </a:xfrm>
        </p:grpSpPr>
        <p:sp>
          <p:nvSpPr>
            <p:cNvPr id="27" name="Rechteck 26"/>
            <p:cNvSpPr/>
            <p:nvPr/>
          </p:nvSpPr>
          <p:spPr>
            <a:xfrm>
              <a:off x="1856085" y="544098"/>
              <a:ext cx="2376264" cy="2099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5517"/>
            </a:p>
          </p:txBody>
        </p:sp>
        <p:pic>
          <p:nvPicPr>
            <p:cNvPr id="17" name="Picture 125" descr="TULogo.png"/>
            <p:cNvPicPr>
              <a:picLocks noChangeAspect="1"/>
            </p:cNvPicPr>
            <p:nvPr/>
          </p:nvPicPr>
          <p:blipFill>
            <a:blip r:embed="rId4" cstate="print"/>
            <a:srcRect r="70243"/>
            <a:stretch>
              <a:fillRect/>
            </a:stretch>
          </p:blipFill>
          <p:spPr>
            <a:xfrm>
              <a:off x="1732548" y="300458"/>
              <a:ext cx="2623338" cy="2532233"/>
            </a:xfrm>
            <a:prstGeom prst="rect">
              <a:avLst/>
            </a:prstGeom>
          </p:spPr>
        </p:pic>
      </p:grpSp>
      <p:sp>
        <p:nvSpPr>
          <p:cNvPr id="67" name="Rechteck 114"/>
          <p:cNvSpPr/>
          <p:nvPr/>
        </p:nvSpPr>
        <p:spPr>
          <a:xfrm>
            <a:off x="42093033" y="2213284"/>
            <a:ext cx="5240778" cy="77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alicja.dabrowska@tuwien.ac.at</a:t>
            </a:r>
            <a:r>
              <a:rPr lang="de-DE" sz="1615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de-DE" sz="1615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15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1351" y="4248672"/>
            <a:ext cx="16502916" cy="5880013"/>
            <a:chOff x="361351" y="4248672"/>
            <a:chExt cx="16502916" cy="5880013"/>
          </a:xfrm>
        </p:grpSpPr>
        <p:sp>
          <p:nvSpPr>
            <p:cNvPr id="23" name="Rectangle 12"/>
            <p:cNvSpPr/>
            <p:nvPr/>
          </p:nvSpPr>
          <p:spPr>
            <a:xfrm>
              <a:off x="378916" y="4248672"/>
              <a:ext cx="16470000" cy="58800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5517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361351" y="4248672"/>
              <a:ext cx="16502916" cy="11985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de-AT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3954" y="5536099"/>
              <a:ext cx="1580027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this work, we report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 external-cavity quantum cascade laser (EC-QCL)-based Mach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Zehnder Interferometer (MZI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setup for dispersion spectroscopy of liquid-phase samples. This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novel sensing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concept, exploiting the coherent nature of EC-QCLs, was applied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for qualitative and quantitative analysis of proteins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heavy water [1]. The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developed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setup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allows for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fast acquisition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of high resolution dispersion (refractive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index, RI) spectra in transmission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configuration. 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1351" y="20377407"/>
            <a:ext cx="16502916" cy="9071220"/>
            <a:chOff x="361351" y="4248672"/>
            <a:chExt cx="16502916" cy="9071220"/>
          </a:xfrm>
        </p:grpSpPr>
        <p:sp>
          <p:nvSpPr>
            <p:cNvPr id="77" name="Rectangle 12"/>
            <p:cNvSpPr/>
            <p:nvPr/>
          </p:nvSpPr>
          <p:spPr>
            <a:xfrm>
              <a:off x="378916" y="4248672"/>
              <a:ext cx="16470000" cy="77086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5517" dirty="0"/>
            </a:p>
          </p:txBody>
        </p:sp>
        <p:sp>
          <p:nvSpPr>
            <p:cNvPr id="78" name="Rechteck 25"/>
            <p:cNvSpPr/>
            <p:nvPr/>
          </p:nvSpPr>
          <p:spPr>
            <a:xfrm>
              <a:off x="361351" y="4248672"/>
              <a:ext cx="16502916" cy="11985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Experimental Setup</a:t>
              </a:r>
              <a:endParaRPr lang="de-AT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757662" y="5648561"/>
                  <a:ext cx="8755755" cy="7671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30703" indent="-230703" algn="just">
                    <a:spcAft>
                      <a:spcPts val="538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EC-QCL (Daylight Solutions) with 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tuning range </a:t>
                  </a:r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of 1730–1470 cm</a:t>
                  </a:r>
                  <a:r>
                    <a:rPr lang="en-US" sz="4000" baseline="30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–1</a:t>
                  </a:r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30703" indent="-230703" algn="just">
                    <a:spcAft>
                      <a:spcPts val="538"/>
                    </a:spcAft>
                    <a:buFont typeface="Wingdings" panose="05000000000000000000" pitchFamily="2" charset="2"/>
                    <a:buChar char="§"/>
                  </a:pPr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A Mach-Zehnder 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interferometer </a:t>
                  </a:r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generates the 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interference </a:t>
                  </a:r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signal that 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allows to retrieve the information about the relative phase </a:t>
                  </a:r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shifts </a:t>
                  </a:r>
                  <a:r>
                    <a:rPr lang="el-GR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Δφ</a:t>
                  </a:r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caused by the refractive index </a:t>
                  </a:r>
                  <a14:m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of the absorbing sample introduced in one </a:t>
                  </a:r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arm </a:t>
                  </a:r>
                  <a:r>
                    <a:rPr lang="en-US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of the MZI</a:t>
                  </a:r>
                  <a:r>
                    <a:rPr lang="en-US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230703" indent="-230703" algn="just">
                    <a:spcAft>
                      <a:spcPts val="538"/>
                    </a:spcAft>
                    <a:buFont typeface="Wingdings" panose="05000000000000000000" pitchFamily="2" charset="2"/>
                    <a:buChar char="§"/>
                  </a:pPr>
                  <a:r>
                    <a:rPr lang="de-DE" sz="4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MCT detectors (Vigo Systems S.A.)</a:t>
                  </a:r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4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62" y="5648561"/>
                  <a:ext cx="8755755" cy="7671331"/>
                </a:xfrm>
                <a:prstGeom prst="rect">
                  <a:avLst/>
                </a:prstGeom>
                <a:blipFill>
                  <a:blip r:embed="rId5"/>
                  <a:stretch>
                    <a:fillRect l="-2227" t="-1430" r="-24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17354592" y="4252031"/>
            <a:ext cx="16502916" cy="16287297"/>
            <a:chOff x="361351" y="4248672"/>
            <a:chExt cx="16502916" cy="16287297"/>
          </a:xfrm>
        </p:grpSpPr>
        <p:sp>
          <p:nvSpPr>
            <p:cNvPr id="81" name="Rectangle 12"/>
            <p:cNvSpPr/>
            <p:nvPr/>
          </p:nvSpPr>
          <p:spPr>
            <a:xfrm>
              <a:off x="378916" y="4248672"/>
              <a:ext cx="16470000" cy="1576365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5517" dirty="0"/>
            </a:p>
          </p:txBody>
        </p:sp>
        <p:sp>
          <p:nvSpPr>
            <p:cNvPr id="82" name="Rechteck 25"/>
            <p:cNvSpPr/>
            <p:nvPr/>
          </p:nvSpPr>
          <p:spPr>
            <a:xfrm>
              <a:off x="361351" y="4248672"/>
              <a:ext cx="16502916" cy="11985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Dispersion Spectra of Proteins</a:t>
              </a:r>
              <a:endParaRPr lang="de-AT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64610" y="15334545"/>
              <a:ext cx="15800270" cy="5201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Wingdings" panose="05000000000000000000" pitchFamily="2" charset="2"/>
                <a:buChar char="§"/>
              </a:pP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Regions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of the rapid change in the refractive index (anomalous dispersion) coincide very well the respective absorbance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bands.</a:t>
              </a:r>
            </a:p>
            <a:p>
              <a:pPr marL="571500" indent="-571500" algn="just">
                <a:buFont typeface="Wingdings" panose="05000000000000000000" pitchFamily="2" charset="2"/>
                <a:buChar char="§"/>
              </a:pPr>
              <a:endParaRPr 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buFont typeface="Wingdings" panose="05000000000000000000" pitchFamily="2" charset="2"/>
                <a:buChar char="§"/>
              </a:pP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recorded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dispersion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spectra were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referenced to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KK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transformed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FTIR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absorbance spectra. The shape and positions of the measured spectra agree very well with the calculated spectra, proving the ability of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dispersion spectroscopy and the built setup to discriminate between proteins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with different secondary structures.</a:t>
              </a:r>
            </a:p>
            <a:p>
              <a:endParaRPr lang="en-US" sz="40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4348867" y="4252031"/>
            <a:ext cx="16502916" cy="15763652"/>
            <a:chOff x="361351" y="4248672"/>
            <a:chExt cx="16502916" cy="15763652"/>
          </a:xfrm>
        </p:grpSpPr>
        <p:sp>
          <p:nvSpPr>
            <p:cNvPr id="88" name="Rectangle 12"/>
            <p:cNvSpPr/>
            <p:nvPr/>
          </p:nvSpPr>
          <p:spPr>
            <a:xfrm>
              <a:off x="378916" y="4248672"/>
              <a:ext cx="16470000" cy="1576365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5517" dirty="0"/>
            </a:p>
          </p:txBody>
        </p:sp>
        <p:sp>
          <p:nvSpPr>
            <p:cNvPr id="101" name="Rechteck 25"/>
            <p:cNvSpPr/>
            <p:nvPr/>
          </p:nvSpPr>
          <p:spPr>
            <a:xfrm>
              <a:off x="361351" y="4248672"/>
              <a:ext cx="16502916" cy="11985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Quantitative Results</a:t>
              </a:r>
              <a:endParaRPr lang="de-AT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57662" y="5606732"/>
              <a:ext cx="15800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7354592" y="20377407"/>
            <a:ext cx="16502916" cy="7708677"/>
            <a:chOff x="361351" y="4248672"/>
            <a:chExt cx="16502916" cy="7708677"/>
          </a:xfrm>
        </p:grpSpPr>
        <p:sp>
          <p:nvSpPr>
            <p:cNvPr id="106" name="Rectangle 12"/>
            <p:cNvSpPr/>
            <p:nvPr/>
          </p:nvSpPr>
          <p:spPr>
            <a:xfrm>
              <a:off x="378916" y="4248672"/>
              <a:ext cx="16470000" cy="770867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5517" dirty="0"/>
            </a:p>
          </p:txBody>
        </p:sp>
        <p:sp>
          <p:nvSpPr>
            <p:cNvPr id="107" name="Rechteck 25"/>
            <p:cNvSpPr/>
            <p:nvPr/>
          </p:nvSpPr>
          <p:spPr>
            <a:xfrm>
              <a:off x="361351" y="4248672"/>
              <a:ext cx="16502916" cy="11985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Conclusions &amp; Outlook</a:t>
              </a:r>
              <a:endParaRPr lang="de-AT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57662" y="5606732"/>
              <a:ext cx="15800270" cy="594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Wingdings" panose="05000000000000000000" pitchFamily="2" charset="2"/>
                <a:buChar char="§"/>
              </a:pP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Refractive index sensing can be successfully used to derive qualitative and quantitative information about liquid-phase sample.</a:t>
              </a:r>
            </a:p>
            <a:p>
              <a:pPr marL="571500" indent="-571500" algn="just">
                <a:buFont typeface="Wingdings" panose="05000000000000000000" pitchFamily="2" charset="2"/>
                <a:buChar char="§"/>
              </a:pP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Dispersion 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spectroscopy achieves similar figures of merit as established high-end FTIR spectroscopy at similar acquisition times. </a:t>
              </a:r>
              <a:endParaRPr lang="en-US" sz="4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buFont typeface="Wingdings" panose="05000000000000000000" pitchFamily="2" charset="2"/>
                <a:buChar char="§"/>
              </a:pPr>
              <a:r>
                <a:rPr lang="de-DE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Measurements of RI fluctuations with accuracy down to 10</a:t>
              </a:r>
              <a:r>
                <a:rPr lang="de-DE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-7</a:t>
              </a:r>
              <a:r>
                <a:rPr lang="de-DE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buFont typeface="Wingdings" panose="05000000000000000000" pitchFamily="2" charset="2"/>
                <a:buChar char="§"/>
              </a:pP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de-DE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Future outlook</a:t>
              </a:r>
              <a:r>
                <a:rPr lang="de-DE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(i) miniaturization of the sensor, (ii) implementation of fast, hysteresis-free phase locked interferometric detection, (iii) implementation of an evanescent-wave MZI setup.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4348867" y="20419236"/>
            <a:ext cx="16502916" cy="5401395"/>
            <a:chOff x="361351" y="4248672"/>
            <a:chExt cx="16502916" cy="5401395"/>
          </a:xfrm>
        </p:grpSpPr>
        <p:sp>
          <p:nvSpPr>
            <p:cNvPr id="110" name="Rectangle 12"/>
            <p:cNvSpPr/>
            <p:nvPr/>
          </p:nvSpPr>
          <p:spPr>
            <a:xfrm>
              <a:off x="378916" y="4248672"/>
              <a:ext cx="16470000" cy="540139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5517" dirty="0"/>
            </a:p>
          </p:txBody>
        </p:sp>
        <p:sp>
          <p:nvSpPr>
            <p:cNvPr id="111" name="Rechteck 25"/>
            <p:cNvSpPr/>
            <p:nvPr/>
          </p:nvSpPr>
          <p:spPr>
            <a:xfrm>
              <a:off x="361351" y="4248672"/>
              <a:ext cx="16502916" cy="11985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  <a:endParaRPr lang="de-AT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7662" y="5606732"/>
              <a:ext cx="15800270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[1] A. Dabrowska, </a:t>
              </a:r>
              <a:r>
                <a:rPr lang="de-DE" sz="3200" dirty="0"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de-DE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Schwaighofer, S. Lindner, and B. </a:t>
              </a:r>
              <a:r>
                <a:rPr lang="de-DE" sz="3200" dirty="0">
                  <a:latin typeface="Arial" panose="020B0604020202020204" pitchFamily="34" charset="0"/>
                  <a:cs typeface="Arial" panose="020B0604020202020204" pitchFamily="34" charset="0"/>
                </a:rPr>
                <a:t>Lendl, </a:t>
              </a:r>
              <a:r>
                <a:rPr lang="de-DE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„Mid-IR </a:t>
              </a:r>
              <a:r>
                <a:rPr lang="de-DE" sz="3200" dirty="0">
                  <a:latin typeface="Arial" panose="020B0604020202020204" pitchFamily="34" charset="0"/>
                  <a:cs typeface="Arial" panose="020B0604020202020204" pitchFamily="34" charset="0"/>
                </a:rPr>
                <a:t>Refractive Index Sensor for Detection of Proteins employing an External Cavity Quantum Cascade Laser-based Mach-Zehnder </a:t>
              </a:r>
              <a:r>
                <a:rPr lang="de-DE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Interferometer“, Optics Express (submitted)</a:t>
              </a:r>
            </a:p>
            <a:p>
              <a:pPr algn="just"/>
              <a:endParaRPr lang="de-DE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de-DE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[2] </a:t>
              </a:r>
              <a:r>
                <a:rPr lang="de-DE" sz="3200" dirty="0">
                  <a:latin typeface="Arial" panose="020B0604020202020204" pitchFamily="34" charset="0"/>
                  <a:cs typeface="Arial" panose="020B0604020202020204" pitchFamily="34" charset="0"/>
                </a:rPr>
                <a:t>S. Lindner, J. Hayden, A. Schwaighofer, T. Wolflehner, C. Kristament, M. González-Cabrera, Stefan Zlabinger, and B.Lendl, “External Cavity Quantum Cascade Laser based Mid-Infrared </a:t>
              </a:r>
              <a:r>
                <a:rPr lang="de-DE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Dispersion </a:t>
              </a:r>
              <a:r>
                <a:rPr lang="de-DE" sz="3200" dirty="0">
                  <a:latin typeface="Arial" panose="020B0604020202020204" pitchFamily="34" charset="0"/>
                  <a:cs typeface="Arial" panose="020B0604020202020204" pitchFamily="34" charset="0"/>
                </a:rPr>
                <a:t>Spectroscopy for Qualitative and Quantitative Analysis of Liquid-Phase Samples,” Applied Spectroscopy, DOI: 10.1177/0003702819892646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3932" y="10427535"/>
            <a:ext cx="16503950" cy="9588147"/>
            <a:chOff x="344966" y="10614152"/>
            <a:chExt cx="16503950" cy="9588147"/>
          </a:xfrm>
        </p:grpSpPr>
        <p:grpSp>
          <p:nvGrpSpPr>
            <p:cNvPr id="72" name="Group 71"/>
            <p:cNvGrpSpPr/>
            <p:nvPr/>
          </p:nvGrpSpPr>
          <p:grpSpPr>
            <a:xfrm>
              <a:off x="344966" y="10614152"/>
              <a:ext cx="16503950" cy="9588147"/>
              <a:chOff x="344966" y="248536"/>
              <a:chExt cx="16503950" cy="9588147"/>
            </a:xfrm>
          </p:grpSpPr>
          <p:sp>
            <p:nvSpPr>
              <p:cNvPr id="73" name="Rectangle 12"/>
              <p:cNvSpPr/>
              <p:nvPr/>
            </p:nvSpPr>
            <p:spPr>
              <a:xfrm>
                <a:off x="378916" y="252436"/>
                <a:ext cx="16470000" cy="958424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2">
                    <a:lumMod val="7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5517" dirty="0"/>
              </a:p>
            </p:txBody>
          </p:sp>
          <p:sp>
            <p:nvSpPr>
              <p:cNvPr id="74" name="Rechteck 25"/>
              <p:cNvSpPr/>
              <p:nvPr/>
            </p:nvSpPr>
            <p:spPr>
              <a:xfrm>
                <a:off x="344966" y="248536"/>
                <a:ext cx="16502916" cy="11985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Dispersion vs. Absorption Spectroscopy</a:t>
                </a:r>
                <a:endParaRPr lang="de-AT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13708" y="6996848"/>
                <a:ext cx="1580027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Advantages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of dispersion spectroscopy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buClr>
                    <a:srgbClr val="00B050"/>
                  </a:buClr>
                  <a:buFont typeface="Wingdings" panose="05000000000000000000" pitchFamily="2" charset="2"/>
                  <a:buChar char="ü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Immune to power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fluctuations</a:t>
                </a:r>
              </a:p>
              <a:p>
                <a:pPr marL="571500" indent="-571500" algn="just">
                  <a:buClr>
                    <a:srgbClr val="00B050"/>
                  </a:buClr>
                  <a:buFont typeface="Wingdings" panose="05000000000000000000" pitchFamily="2" charset="2"/>
                  <a:buChar char="ü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Linear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 with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concentration</a:t>
                </a:r>
              </a:p>
              <a:p>
                <a:pPr marL="571500" indent="-571500" algn="just">
                  <a:buClr>
                    <a:srgbClr val="00B050"/>
                  </a:buClr>
                  <a:buFont typeface="Wingdings" panose="05000000000000000000" pitchFamily="2" charset="2"/>
                  <a:buChar char="ü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Baseline-free</a:t>
                </a:r>
                <a:endParaRPr lang="en-US" sz="40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780782" y="11996129"/>
              <a:ext cx="15777150" cy="4657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538"/>
                </a:spcAft>
              </a:pP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Dispersion spectroscopy </a:t>
              </a:r>
              <a:r>
                <a:rPr lang="en-US" alt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measures changes in refractive index (or phase shift), </a:t>
              </a:r>
              <a:r>
                <a:rPr lang="en-US" alt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whereas absorption </a:t>
              </a:r>
              <a:r>
                <a:rPr lang="en-US" alt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spectroscopy measures the attenuation of </a:t>
              </a:r>
              <a:r>
                <a:rPr lang="en-US" alt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light intensity.</a:t>
              </a:r>
              <a:endParaRPr lang="en-US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07604" indent="-307604" algn="just">
                <a:spcAft>
                  <a:spcPts val="538"/>
                </a:spcAft>
                <a:buFont typeface="Wingdings" panose="05000000000000000000" pitchFamily="2" charset="2"/>
                <a:buChar char="§"/>
              </a:pPr>
              <a:r>
                <a:rPr lang="en-US" alt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Detection based on interferometric approach </a:t>
              </a:r>
            </a:p>
            <a:p>
              <a:pPr algn="just">
                <a:spcAft>
                  <a:spcPts val="538"/>
                </a:spcAft>
              </a:pPr>
              <a:r>
                <a:rPr lang="en-US" alt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    and coherent laser sources (QC lasers)</a:t>
              </a:r>
            </a:p>
            <a:p>
              <a:pPr marL="307604" indent="-307604" algn="just">
                <a:spcAft>
                  <a:spcPts val="538"/>
                </a:spcAft>
                <a:buFont typeface="Wingdings" panose="05000000000000000000" pitchFamily="2" charset="2"/>
                <a:buChar char="§"/>
              </a:pPr>
              <a:r>
                <a:rPr lang="en-US" alt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Method established for gas-phase samples </a:t>
              </a:r>
            </a:p>
            <a:p>
              <a:pPr marL="307604" indent="-307604" algn="just">
                <a:spcAft>
                  <a:spcPts val="538"/>
                </a:spcAft>
                <a:buFont typeface="Wingdings" panose="05000000000000000000" pitchFamily="2" charset="2"/>
                <a:buChar char="§"/>
              </a:pPr>
              <a:r>
                <a:rPr lang="en-US" alt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Novel approach </a:t>
              </a:r>
              <a:r>
                <a:rPr lang="en-US" alt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for liquid-phase samples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1150707" y="13882447"/>
              <a:ext cx="5616627" cy="6129172"/>
              <a:chOff x="6194934" y="24044642"/>
              <a:chExt cx="3324817" cy="32746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667028" y="24044642"/>
                    <a:ext cx="2414775" cy="346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spcAft>
                        <a:spcPts val="538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AT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de-DE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acc>
                          <m:d>
                            <m:dPr>
                              <m:ctrlPr>
                                <a:rPr lang="de-DE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AT" altLang="en-US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altLang="en-US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  <m:r>
                            <a:rPr lang="de-DE" alt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de-DE" alt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de-DE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AT" altLang="en-US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altLang="en-US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  <m:r>
                            <a:rPr lang="de-DE" alt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de-DE" alt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AT" alt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𝜅</m:t>
                          </m:r>
                          <m:d>
                            <m:dPr>
                              <m:ctrlPr>
                                <a:rPr lang="de-DE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AT" altLang="en-US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altLang="en-US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altLang="en-US" sz="3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7028" y="24044642"/>
                    <a:ext cx="2414775" cy="34668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6531625" y="24408459"/>
                    <a:ext cx="2651434" cy="5778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spcAft>
                        <a:spcPts val="538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alt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  <m:r>
                            <a:rPr lang="en-US" alt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en-US" sz="3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de-AT" alt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oMath>
                      </m:oMathPara>
                    </a14:m>
                    <a:endParaRPr lang="en-US" altLang="en-US" sz="3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1625" y="24408459"/>
                    <a:ext cx="2651434" cy="5778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6" name="Grupa 25">
                <a:extLst>
                  <a:ext uri="{FF2B5EF4-FFF2-40B4-BE49-F238E27FC236}">
                    <a16:creationId xmlns:a16="http://schemas.microsoft.com/office/drawing/2014/main" id="{243D3BA1-7E7C-46F5-91FF-EF70B49A6A8A}"/>
                  </a:ext>
                </a:extLst>
              </p:cNvPr>
              <p:cNvGrpSpPr/>
              <p:nvPr/>
            </p:nvGrpSpPr>
            <p:grpSpPr>
              <a:xfrm>
                <a:off x="6194934" y="25588873"/>
                <a:ext cx="3324817" cy="1730373"/>
                <a:chOff x="700519" y="3710559"/>
                <a:chExt cx="3727573" cy="1681523"/>
              </a:xfrm>
            </p:grpSpPr>
            <p:pic>
              <p:nvPicPr>
                <p:cNvPr id="68" name="Obraz 18">
                  <a:extLst>
                    <a:ext uri="{FF2B5EF4-FFF2-40B4-BE49-F238E27FC236}">
                      <a16:creationId xmlns:a16="http://schemas.microsoft.com/office/drawing/2014/main" id="{B1D5923A-F8BF-4CCF-B430-55B4720F37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777" t="74407" r="3544"/>
                <a:stretch/>
              </p:blipFill>
              <p:spPr>
                <a:xfrm>
                  <a:off x="700519" y="4154021"/>
                  <a:ext cx="3727573" cy="1238061"/>
                </a:xfrm>
                <a:prstGeom prst="rect">
                  <a:avLst/>
                </a:prstGeom>
              </p:spPr>
            </p:pic>
            <p:grpSp>
              <p:nvGrpSpPr>
                <p:cNvPr id="69" name="Grupa 24">
                  <a:extLst>
                    <a:ext uri="{FF2B5EF4-FFF2-40B4-BE49-F238E27FC236}">
                      <a16:creationId xmlns:a16="http://schemas.microsoft.com/office/drawing/2014/main" id="{14E37B15-C65E-460E-8700-2FE7BA66B9E7}"/>
                    </a:ext>
                  </a:extLst>
                </p:cNvPr>
                <p:cNvGrpSpPr/>
                <p:nvPr/>
              </p:nvGrpSpPr>
              <p:grpSpPr>
                <a:xfrm>
                  <a:off x="1642981" y="3710559"/>
                  <a:ext cx="1880932" cy="1597434"/>
                  <a:chOff x="1654212" y="3672620"/>
                  <a:chExt cx="1880932" cy="1597434"/>
                </a:xfrm>
              </p:grpSpPr>
              <p:grpSp>
                <p:nvGrpSpPr>
                  <p:cNvPr id="70" name="Grupa 15">
                    <a:extLst>
                      <a:ext uri="{FF2B5EF4-FFF2-40B4-BE49-F238E27FC236}">
                        <a16:creationId xmlns:a16="http://schemas.microsoft.com/office/drawing/2014/main" id="{97D365B6-85B4-486A-A355-764693EEE333}"/>
                      </a:ext>
                    </a:extLst>
                  </p:cNvPr>
                  <p:cNvGrpSpPr/>
                  <p:nvPr/>
                </p:nvGrpSpPr>
                <p:grpSpPr>
                  <a:xfrm>
                    <a:off x="1662763" y="3855008"/>
                    <a:ext cx="1807445" cy="1415046"/>
                    <a:chOff x="3736862" y="4477802"/>
                    <a:chExt cx="1807445" cy="1415046"/>
                  </a:xfrm>
                </p:grpSpPr>
                <p:sp>
                  <p:nvSpPr>
                    <p:cNvPr id="85" name="Prostokąt 3">
                      <a:extLst>
                        <a:ext uri="{FF2B5EF4-FFF2-40B4-BE49-F238E27FC236}">
                          <a16:creationId xmlns:a16="http://schemas.microsoft.com/office/drawing/2014/main" id="{757A0BBA-5351-4EA8-A644-F34027E7E2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5834" y="4477802"/>
                      <a:ext cx="288032" cy="3006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517"/>
                    </a:p>
                  </p:txBody>
                </p:sp>
                <p:sp>
                  <p:nvSpPr>
                    <p:cNvPr id="89" name="Prostokąt 2">
                      <a:extLst>
                        <a:ext uri="{FF2B5EF4-FFF2-40B4-BE49-F238E27FC236}">
                          <a16:creationId xmlns:a16="http://schemas.microsoft.com/office/drawing/2014/main" id="{226EC634-E6FD-46ED-8F4B-8F96195FB1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6862" y="4768873"/>
                      <a:ext cx="1807445" cy="1123975"/>
                    </a:xfrm>
                    <a:prstGeom prst="rect">
                      <a:avLst/>
                    </a:prstGeom>
                    <a:solidFill>
                      <a:schemeClr val="accent1">
                        <a:alpha val="42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517"/>
                    </a:p>
                  </p:txBody>
                </p:sp>
              </p:grpSp>
              <p:sp>
                <p:nvSpPr>
                  <p:cNvPr id="71" name="pole tekstowe 20">
                    <a:extLst>
                      <a:ext uri="{FF2B5EF4-FFF2-40B4-BE49-F238E27FC236}">
                        <a16:creationId xmlns:a16="http://schemas.microsoft.com/office/drawing/2014/main" id="{C8ED7597-86E7-4A47-BB0C-A99074F5D2DC}"/>
                      </a:ext>
                    </a:extLst>
                  </p:cNvPr>
                  <p:cNvSpPr txBox="1"/>
                  <p:nvPr/>
                </p:nvSpPr>
                <p:spPr>
                  <a:xfrm>
                    <a:off x="1654212" y="3672620"/>
                    <a:ext cx="1880932" cy="371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Sample </a:t>
                    </a:r>
                  </a:p>
                  <a:p>
                    <a:pPr algn="ctr"/>
                    <a:r>
                      <a: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(gas/liquid/solid)</a:t>
                    </a:r>
                  </a:p>
                </p:txBody>
              </p:sp>
              <p:sp>
                <p:nvSpPr>
                  <p:cNvPr id="84" name="pole tekstowe 23">
                    <a:extLst>
                      <a:ext uri="{FF2B5EF4-FFF2-40B4-BE49-F238E27FC236}">
                        <a16:creationId xmlns:a16="http://schemas.microsoft.com/office/drawing/2014/main" id="{720E62BD-AE38-4956-9610-A2B8809E3E48}"/>
                      </a:ext>
                    </a:extLst>
                  </p:cNvPr>
                  <p:cNvSpPr txBox="1"/>
                  <p:nvPr/>
                </p:nvSpPr>
                <p:spPr>
                  <a:xfrm>
                    <a:off x="2356474" y="4155674"/>
                    <a:ext cx="455232" cy="271647"/>
                  </a:xfrm>
                  <a:prstGeom prst="rect">
                    <a:avLst/>
                  </a:prstGeom>
                  <a:solidFill>
                    <a:srgbClr val="B5CAE3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l-PL" sz="2800" dirty="0"/>
                      <a:t>L</a:t>
                    </a:r>
                    <a:endParaRPr lang="en-US" sz="2800" dirty="0"/>
                  </a:p>
                </p:txBody>
              </p:sp>
            </p:grpSp>
          </p:grpSp>
        </p:grpSp>
      </p:grpSp>
      <p:pic>
        <p:nvPicPr>
          <p:cNvPr id="90" name="Picture 89" descr="Figure1_tiff_600dpi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440" y="21796934"/>
            <a:ext cx="7013823" cy="6062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601" y="26439929"/>
            <a:ext cx="5430399" cy="1499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r="6599"/>
          <a:stretch/>
        </p:blipFill>
        <p:spPr>
          <a:xfrm>
            <a:off x="34440722" y="26241516"/>
            <a:ext cx="4138854" cy="1783610"/>
          </a:xfrm>
          <a:prstGeom prst="rect">
            <a:avLst/>
          </a:prstGeom>
        </p:spPr>
      </p:pic>
      <p:pic>
        <p:nvPicPr>
          <p:cNvPr id="95" name="Picture 94" descr="C:\Users\Student-PC\AppData\Local\Microsoft\Windows\INetCache\Content.Word\FigureS2.tif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8423"/>
          <a:stretch/>
        </p:blipFill>
        <p:spPr bwMode="auto">
          <a:xfrm>
            <a:off x="43012802" y="5831510"/>
            <a:ext cx="7678138" cy="66294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TextBox 98"/>
          <p:cNvSpPr txBox="1"/>
          <p:nvPr/>
        </p:nvSpPr>
        <p:spPr>
          <a:xfrm>
            <a:off x="34729827" y="5815664"/>
            <a:ext cx="8103219" cy="7176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7604" indent="-307604" algn="just">
              <a:spcAft>
                <a:spcPts val="538"/>
              </a:spcAft>
              <a:buFont typeface="Wingdings" panose="05000000000000000000" pitchFamily="2" charset="2"/>
              <a:buChar char="§"/>
            </a:pPr>
            <a:r>
              <a:rPr lang="de-A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</a:t>
            </a:r>
            <a:r>
              <a:rPr lang="de-AT" sz="4000" dirty="0">
                <a:latin typeface="Arial" panose="020B0604020202020204" pitchFamily="34" charset="0"/>
                <a:cs typeface="Arial" panose="020B0604020202020204" pitchFamily="34" charset="0"/>
              </a:rPr>
              <a:t>analysis of the dispersion spectra </a:t>
            </a:r>
            <a:r>
              <a:rPr lang="de-A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AT" sz="4000" dirty="0">
                <a:latin typeface="Arial" panose="020B0604020202020204" pitchFamily="34" charset="0"/>
                <a:cs typeface="Arial" panose="020B0604020202020204" pitchFamily="34" charset="0"/>
              </a:rPr>
              <a:t>performed by assessing the </a:t>
            </a:r>
            <a:r>
              <a:rPr lang="de-A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 of the </a:t>
            </a:r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 function in the anomalous dispersion region occuring in the vicinity of an absorbance band.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538"/>
              </a:spcAft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604" indent="-307604" algn="just">
              <a:spcAft>
                <a:spcPts val="538"/>
              </a:spcAft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calibration method confirmed the expected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high linearity (R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&gt;0.999) of the refractive index function with concentration.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4747234" y="13293927"/>
            <a:ext cx="73673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7604" indent="-307604" algn="just">
              <a:spcAft>
                <a:spcPts val="538"/>
              </a:spcAft>
              <a:buFont typeface="Wingdings" panose="05000000000000000000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For the investigated proteins,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limit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detection achieved for dispersion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measurement (0.007 mg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de-DE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was in the same order of magnitude as compared to conventional FTIR spectroscopy.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540002" y="17274188"/>
            <a:ext cx="685934" cy="151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569752" y="17277683"/>
            <a:ext cx="2736304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"/>
          <a:stretch/>
        </p:blipFill>
        <p:spPr>
          <a:xfrm>
            <a:off x="19618858" y="5597078"/>
            <a:ext cx="11968679" cy="96310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20325" y="15772285"/>
            <a:ext cx="5725288" cy="7177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9690" r="12535"/>
          <a:stretch/>
        </p:blipFill>
        <p:spPr>
          <a:xfrm>
            <a:off x="43012802" y="12937008"/>
            <a:ext cx="7318801" cy="655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8176</TotalTime>
  <Words>668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TUSans</vt:lpstr>
      <vt:lpstr>Wingdings</vt:lpstr>
      <vt:lpstr>Office Theme</vt:lpstr>
      <vt:lpstr>PowerPoint Presentation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Ihr Benutzername</dc:creator>
  <cp:lastModifiedBy>Alicja Dabrowska</cp:lastModifiedBy>
  <cp:revision>688</cp:revision>
  <cp:lastPrinted>2020-09-24T14:56:59Z</cp:lastPrinted>
  <dcterms:created xsi:type="dcterms:W3CDTF">2011-06-09T12:56:08Z</dcterms:created>
  <dcterms:modified xsi:type="dcterms:W3CDTF">2020-12-03T10:12:08Z</dcterms:modified>
</cp:coreProperties>
</file>